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9" r:id="rId3"/>
    <p:sldId id="287" r:id="rId4"/>
    <p:sldId id="286" r:id="rId5"/>
    <p:sldId id="281" r:id="rId6"/>
    <p:sldId id="288" r:id="rId7"/>
    <p:sldId id="285" r:id="rId8"/>
    <p:sldId id="284" r:id="rId9"/>
    <p:sldId id="290" r:id="rId10"/>
    <p:sldId id="282" r:id="rId11"/>
    <p:sldId id="283" r:id="rId12"/>
    <p:sldId id="291" r:id="rId13"/>
    <p:sldId id="298" r:id="rId14"/>
    <p:sldId id="292" r:id="rId15"/>
    <p:sldId id="297" r:id="rId16"/>
    <p:sldId id="296" r:id="rId17"/>
    <p:sldId id="293" r:id="rId18"/>
    <p:sldId id="295" r:id="rId19"/>
    <p:sldId id="299" r:id="rId20"/>
    <p:sldId id="294" r:id="rId21"/>
    <p:sldId id="304" r:id="rId22"/>
    <p:sldId id="300" r:id="rId23"/>
    <p:sldId id="302" r:id="rId24"/>
    <p:sldId id="301" r:id="rId25"/>
    <p:sldId id="303" r:id="rId26"/>
    <p:sldId id="278" r:id="rId27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99"/>
    <a:srgbClr val="004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88345" autoAdjust="0"/>
  </p:normalViewPr>
  <p:slideViewPr>
    <p:cSldViewPr>
      <p:cViewPr>
        <p:scale>
          <a:sx n="100" d="100"/>
          <a:sy n="100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A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AT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AT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2FEB6F5-5BCA-4D75-A6AC-CC317D0174EA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434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A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A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die Formate des Vorlagentextes zu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A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DE26C72-EF8F-4D5C-8A9C-A1231FFFBB5A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7581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6C72-EF8F-4D5C-8A9C-A1231FFFBB5A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022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26C72-EF8F-4D5C-8A9C-A1231FFFBB5A}" type="slidenum">
              <a:rPr lang="de-AT" smtClean="0"/>
              <a:pPr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048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9" name="Picture 1037" descr="D:\!Daten\A-SIT\OE\Logo\aktuell neu 2001-03\Logo Briefkopf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1066800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Line 1039"/>
          <p:cNvSpPr>
            <a:spLocks noChangeShapeType="1"/>
          </p:cNvSpPr>
          <p:nvPr/>
        </p:nvSpPr>
        <p:spPr bwMode="auto">
          <a:xfrm flipV="1">
            <a:off x="1371600" y="6324600"/>
            <a:ext cx="7772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9233" name="Line 1041"/>
          <p:cNvSpPr>
            <a:spLocks noChangeShapeType="1"/>
          </p:cNvSpPr>
          <p:nvPr/>
        </p:nvSpPr>
        <p:spPr bwMode="auto">
          <a:xfrm>
            <a:off x="0" y="6316663"/>
            <a:ext cx="152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9234" name="Text Box 1042"/>
          <p:cNvSpPr txBox="1">
            <a:spLocks noChangeArrowheads="1"/>
          </p:cNvSpPr>
          <p:nvPr/>
        </p:nvSpPr>
        <p:spPr bwMode="auto">
          <a:xfrm>
            <a:off x="1371600" y="632460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800" dirty="0">
                <a:solidFill>
                  <a:srgbClr val="003399"/>
                </a:solidFill>
                <a:latin typeface="Calibri Light" panose="020F0302020204030204" pitchFamily="34" charset="0"/>
              </a:rPr>
              <a:t>Zentrum für sichere Informationstechnologie - Austria</a:t>
            </a:r>
            <a:endParaRPr lang="de-AT" dirty="0">
              <a:solidFill>
                <a:srgbClr val="003399"/>
              </a:solidFill>
              <a:latin typeface="Calibri Light" panose="020F0302020204030204" pitchFamily="34" charset="0"/>
            </a:endParaRPr>
          </a:p>
        </p:txBody>
      </p:sp>
      <p:pic>
        <p:nvPicPr>
          <p:cNvPr id="9237" name="Picture 1045" descr="D:\!Daten\A-SIT\OE\Logo\Vorlagen\Power Point\von hp_startbalk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7DC006-D31A-4FCC-A2E3-8E7B90CE6E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00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584B7-7764-4432-8A9D-4ED56D13267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906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C0000"/>
              </a:buClr>
              <a:buFont typeface="Calibri Light" panose="020F0302020204030204" pitchFamily="34" charset="0"/>
              <a:buChar char="□"/>
              <a:defRPr/>
            </a:lvl1pPr>
            <a:lvl2pPr marL="742950" indent="-285750">
              <a:buClr>
                <a:srgbClr val="CC0000"/>
              </a:buClr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E064CD-BD7E-4EB4-BEC6-B150D7760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1129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993A55-67B3-4EC3-A133-C5428A0D9DE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2143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5409-179D-4BF2-9533-45E03CB1D7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053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312D59-9B2B-4157-8B80-DEC7AE551B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6367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A2FC2B-2027-4770-8CF0-4F114BFABCB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9917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F5FD67-EC3A-4125-93A3-E0477356B82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66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29B6A5-5DAD-4B97-B9DF-4EC217D6ADD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707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D96C77-D079-40D6-A13B-92210EED78C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151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00800"/>
            <a:ext cx="67287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 Light" panose="020F0302020204030204" pitchFamily="34" charset="0"/>
              </a:defRPr>
            </a:lvl1pPr>
          </a:lstStyle>
          <a:p>
            <a:pPr algn="ctr"/>
            <a:r>
              <a:rPr lang="en-US" dirty="0" smtClean="0"/>
              <a:t>OID 2013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00" y="6400800"/>
            <a:ext cx="6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 Light" panose="020F0302020204030204" pitchFamily="34" charset="0"/>
              </a:defRPr>
            </a:lvl1pPr>
          </a:lstStyle>
          <a:p>
            <a:r>
              <a:rPr lang="de-DE" dirty="0" smtClean="0"/>
              <a:t> </a:t>
            </a:r>
            <a:fld id="{429B6BF3-5BB4-4C25-81F2-A961F91A7EB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49" name="Picture 25" descr="D:\!Daten\A-SIT\OE\Logo\aktuell neu 2001-03\Logo Briefkopf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1066800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0" y="6316663"/>
            <a:ext cx="152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>
              <a:latin typeface="Calibri Light" panose="020F0302020204030204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 flipV="1">
            <a:off x="1371600" y="6324600"/>
            <a:ext cx="7772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>
              <a:latin typeface="Calibri Light" panose="020F0302020204030204" pitchFamily="34" charset="0"/>
            </a:endParaRPr>
          </a:p>
        </p:txBody>
      </p:sp>
      <p:pic>
        <p:nvPicPr>
          <p:cNvPr id="1069" name="Picture 45" descr="D:\!Daten\A-SIT\OE\Logo\Vorlagen\Power Point\von hp_startbalken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0" name="Line 46"/>
          <p:cNvSpPr>
            <a:spLocks noChangeShapeType="1"/>
          </p:cNvSpPr>
          <p:nvPr/>
        </p:nvSpPr>
        <p:spPr bwMode="auto">
          <a:xfrm flipV="1">
            <a:off x="0" y="990600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>
              <a:latin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645024"/>
            <a:ext cx="6705600" cy="242312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de-DE" sz="2800" dirty="0" smtClean="0">
                <a:latin typeface="Calibri" panose="020F0502020204030204" pitchFamily="34" charset="0"/>
              </a:rPr>
              <a:t>Bojan </a:t>
            </a:r>
            <a:r>
              <a:rPr lang="de-DE" sz="2800" dirty="0" err="1" smtClean="0">
                <a:latin typeface="Calibri" panose="020F0502020204030204" pitchFamily="34" charset="0"/>
              </a:rPr>
              <a:t>Suzic</a:t>
            </a:r>
            <a:endParaRPr lang="de-DE" sz="2800" dirty="0" smtClean="0">
              <a:latin typeface="Calibri" panose="020F0502020204030204" pitchFamily="34" charset="0"/>
            </a:endParaRPr>
          </a:p>
          <a:p>
            <a:pPr marL="0" indent="0" algn="ctr">
              <a:buFontTx/>
              <a:buNone/>
            </a:pP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endParaRPr lang="de-DE" sz="2000" dirty="0" smtClean="0">
              <a:latin typeface="Calibri" panose="020F0502020204030204" pitchFamily="34" charset="0"/>
            </a:endParaRPr>
          </a:p>
          <a:p>
            <a:pPr marL="0" indent="0" algn="ctr">
              <a:buFontTx/>
              <a:buNone/>
            </a:pPr>
            <a:r>
              <a:rPr lang="en-US" sz="2600" i="1" dirty="0" smtClean="0">
                <a:latin typeface="Calibri" panose="020F0502020204030204" pitchFamily="34" charset="0"/>
              </a:rPr>
              <a:t>Open Identity Summit 2013</a:t>
            </a:r>
            <a:br>
              <a:rPr lang="en-US" sz="2600" i="1" dirty="0" smtClean="0">
                <a:latin typeface="Calibri" panose="020F0502020204030204" pitchFamily="34" charset="0"/>
              </a:rPr>
            </a:br>
            <a:r>
              <a:rPr lang="en-US" sz="2600" i="1" dirty="0" smtClean="0">
                <a:latin typeface="Calibri" panose="020F0502020204030204" pitchFamily="34" charset="0"/>
              </a:rPr>
              <a:t>September 10th, </a:t>
            </a:r>
            <a:r>
              <a:rPr lang="en-US" sz="2600" i="1" dirty="0" err="1" smtClean="0">
                <a:latin typeface="Calibri" panose="020F0502020204030204" pitchFamily="34" charset="0"/>
              </a:rPr>
              <a:t>Kloster</a:t>
            </a:r>
            <a:r>
              <a:rPr lang="en-US" sz="2600" i="1" dirty="0" smtClean="0">
                <a:latin typeface="Calibri" panose="020F0502020204030204" pitchFamily="34" charset="0"/>
              </a:rPr>
              <a:t> </a:t>
            </a:r>
            <a:r>
              <a:rPr lang="en-US" sz="2600" i="1" dirty="0" err="1" smtClean="0">
                <a:latin typeface="Calibri" panose="020F0502020204030204" pitchFamily="34" charset="0"/>
              </a:rPr>
              <a:t>Banz</a:t>
            </a:r>
            <a:endParaRPr lang="en-US" sz="2600" i="1" dirty="0" smtClean="0">
              <a:latin typeface="Calibri" panose="020F0502020204030204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371600" y="2057400"/>
            <a:ext cx="670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AT" sz="3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Secure Hardware-</a:t>
            </a:r>
            <a:r>
              <a:rPr lang="de-AT" sz="3600" dirty="0" err="1" smtClean="0">
                <a:solidFill>
                  <a:srgbClr val="003399"/>
                </a:solidFill>
                <a:latin typeface="Calibri" panose="020F0502020204030204" pitchFamily="34" charset="0"/>
              </a:rPr>
              <a:t>Based</a:t>
            </a:r>
            <a:r>
              <a:rPr lang="de-AT" sz="3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br>
              <a:rPr lang="de-AT" sz="3600" dirty="0" smtClean="0">
                <a:solidFill>
                  <a:srgbClr val="003399"/>
                </a:solidFill>
                <a:latin typeface="Calibri" panose="020F0502020204030204" pitchFamily="34" charset="0"/>
              </a:rPr>
            </a:br>
            <a:r>
              <a:rPr lang="de-AT" sz="3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Public </a:t>
            </a:r>
            <a:r>
              <a:rPr lang="de-AT" sz="3600" dirty="0" err="1" smtClean="0">
                <a:solidFill>
                  <a:srgbClr val="003399"/>
                </a:solidFill>
                <a:latin typeface="Calibri" panose="020F0502020204030204" pitchFamily="34" charset="0"/>
              </a:rPr>
              <a:t>Cloud</a:t>
            </a:r>
            <a:r>
              <a:rPr lang="de-AT" sz="3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 Storage</a:t>
            </a:r>
            <a:endParaRPr lang="de-AT" sz="3600" dirty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051720" y="6381328"/>
            <a:ext cx="60486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3399"/>
                </a:solidFill>
                <a:latin typeface="Calibri Light" panose="020F0302020204030204" pitchFamily="34" charset="0"/>
              </a:rPr>
              <a:t>      Secure </a:t>
            </a:r>
            <a:r>
              <a:rPr lang="de-DE" sz="1800" dirty="0" smtClean="0">
                <a:solidFill>
                  <a:srgbClr val="003399"/>
                </a:solidFill>
                <a:latin typeface="Calibri Light" panose="020F0302020204030204" pitchFamily="34" charset="0"/>
              </a:rPr>
              <a:t>Information Technology </a:t>
            </a:r>
            <a:r>
              <a:rPr lang="de-DE" sz="1800" dirty="0" smtClean="0">
                <a:solidFill>
                  <a:srgbClr val="003399"/>
                </a:solidFill>
                <a:latin typeface="Calibri Light" panose="020F0302020204030204" pitchFamily="34" charset="0"/>
              </a:rPr>
              <a:t>Center - </a:t>
            </a:r>
            <a:r>
              <a:rPr lang="de-DE" sz="1800" dirty="0" smtClean="0">
                <a:solidFill>
                  <a:srgbClr val="003399"/>
                </a:solidFill>
                <a:latin typeface="Calibri Light" panose="020F0302020204030204" pitchFamily="34" charset="0"/>
              </a:rPr>
              <a:t>Austria</a:t>
            </a:r>
            <a:endParaRPr lang="de-DE" sz="1800" dirty="0">
              <a:solidFill>
                <a:srgbClr val="003399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26" name="Picture 2" descr="http://aerial.icg.tugraz.at/images/logo_tu_graz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25934"/>
            <a:ext cx="1286852" cy="64342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The Concept of Citizen Card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412776"/>
            <a:ext cx="8534400" cy="4378424"/>
          </a:xfrm>
        </p:spPr>
        <p:txBody>
          <a:bodyPr/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Citizen Card* technology-neutral</a:t>
            </a:r>
          </a:p>
          <a:p>
            <a:pPr lvl="1"/>
            <a:r>
              <a:rPr lang="en-US" sz="2600" dirty="0" smtClean="0">
                <a:latin typeface="Calibri Light" panose="020F0302020204030204" pitchFamily="34" charset="0"/>
              </a:rPr>
              <a:t>Smart-Card or </a:t>
            </a:r>
            <a:r>
              <a:rPr lang="en-US" sz="2600" i="1" dirty="0" smtClean="0">
                <a:latin typeface="Calibri Light" panose="020F0302020204030204" pitchFamily="34" charset="0"/>
              </a:rPr>
              <a:t>Handy-</a:t>
            </a:r>
            <a:r>
              <a:rPr lang="en-US" sz="2600" i="1" dirty="0" err="1" smtClean="0">
                <a:latin typeface="Calibri Light" panose="020F0302020204030204" pitchFamily="34" charset="0"/>
              </a:rPr>
              <a:t>Signatur</a:t>
            </a:r>
            <a:endParaRPr lang="en-US" sz="2600" i="1" dirty="0" smtClean="0">
              <a:latin typeface="Calibri Light" panose="020F0302020204030204" pitchFamily="34" charset="0"/>
            </a:endParaRPr>
          </a:p>
          <a:p>
            <a:r>
              <a:rPr lang="en-US" sz="2600" dirty="0" smtClean="0">
                <a:latin typeface="Calibri Light" panose="020F0302020204030204" pitchFamily="34" charset="0"/>
              </a:rPr>
              <a:t>Citizen Card unifies…</a:t>
            </a:r>
          </a:p>
          <a:p>
            <a:pPr lvl="1"/>
            <a:r>
              <a:rPr lang="en-US" sz="2600" dirty="0" err="1" smtClean="0">
                <a:latin typeface="Calibri Light" panose="020F0302020204030204" pitchFamily="34" charset="0"/>
                <a:ea typeface="ＭＳ Ｐゴシック" pitchFamily="34" charset="-128"/>
              </a:rPr>
              <a:t>eIdentification</a:t>
            </a:r>
            <a:endParaRPr lang="en-US" sz="2600" i="1" dirty="0" smtClean="0">
              <a:latin typeface="Calibri Light" panose="020F0302020204030204" pitchFamily="34" charset="0"/>
              <a:ea typeface="ＭＳ Ｐゴシック" pitchFamily="34" charset="-128"/>
              <a:sym typeface="Wingdings" pitchFamily="2" charset="2"/>
            </a:endParaRPr>
          </a:p>
          <a:p>
            <a:pPr lvl="1"/>
            <a:r>
              <a:rPr lang="en-US" sz="2600" dirty="0" smtClean="0">
                <a:latin typeface="Calibri Light" panose="020F0302020204030204" pitchFamily="34" charset="0"/>
                <a:ea typeface="ＭＳ Ｐゴシック" pitchFamily="34" charset="-128"/>
              </a:rPr>
              <a:t>Qualified </a:t>
            </a:r>
            <a:r>
              <a:rPr lang="en-US" sz="2600" dirty="0" err="1" smtClean="0">
                <a:latin typeface="Calibri Light" panose="020F0302020204030204" pitchFamily="34" charset="0"/>
                <a:ea typeface="ＭＳ Ｐゴシック" pitchFamily="34" charset="-128"/>
              </a:rPr>
              <a:t>eSignature</a:t>
            </a:r>
            <a:endParaRPr lang="en-US" sz="2600" i="1" dirty="0" smtClean="0">
              <a:latin typeface="Calibri Light" panose="020F0302020204030204" pitchFamily="34" charset="0"/>
              <a:ea typeface="ＭＳ Ｐゴシック" pitchFamily="34" charset="-128"/>
              <a:sym typeface="Wingdings" pitchFamily="2" charset="2"/>
            </a:endParaRPr>
          </a:p>
          <a:p>
            <a:pPr lvl="1"/>
            <a:r>
              <a:rPr lang="en-US" sz="2600" b="1" dirty="0" smtClean="0">
                <a:latin typeface="Calibri Light" panose="020F0302020204030204" pitchFamily="34" charset="0"/>
                <a:ea typeface="ＭＳ Ｐゴシック" pitchFamily="34" charset="-128"/>
                <a:sym typeface="Wingdings" pitchFamily="2" charset="2"/>
              </a:rPr>
              <a:t>Data encryption</a:t>
            </a:r>
          </a:p>
          <a:p>
            <a:pPr lvl="2"/>
            <a:r>
              <a:rPr lang="en-US" sz="2600" b="1" dirty="0" smtClean="0">
                <a:latin typeface="Calibri Light" panose="020F0302020204030204" pitchFamily="34" charset="0"/>
                <a:ea typeface="ＭＳ Ｐゴシック" pitchFamily="34" charset="-128"/>
                <a:sym typeface="Wingdings" pitchFamily="2" charset="2"/>
              </a:rPr>
              <a:t>Central LDAP-Server</a:t>
            </a:r>
          </a:p>
          <a:p>
            <a:pPr lvl="1"/>
            <a:r>
              <a:rPr lang="en-US" sz="2600" dirty="0" err="1" smtClean="0">
                <a:latin typeface="Calibri Light" panose="020F0302020204030204" pitchFamily="34" charset="0"/>
                <a:ea typeface="ＭＳ Ｐゴシック" pitchFamily="34" charset="-128"/>
                <a:sym typeface="Wingdings" pitchFamily="2" charset="2"/>
              </a:rPr>
              <a:t>eMandates</a:t>
            </a:r>
            <a:r>
              <a:rPr lang="en-US" sz="2600" dirty="0" smtClean="0">
                <a:latin typeface="Calibri Light" panose="020F0302020204030204" pitchFamily="34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en-US" sz="2600" i="1" dirty="0" smtClean="0">
                <a:latin typeface="Calibri Light" panose="020F0302020204030204" pitchFamily="34" charset="0"/>
                <a:ea typeface="ＭＳ Ｐゴシック" pitchFamily="34" charset="-128"/>
                <a:sym typeface="Wingdings" pitchFamily="2" charset="2"/>
              </a:rPr>
              <a:t>(Mandates/Powers)</a:t>
            </a:r>
          </a:p>
          <a:p>
            <a:pPr lvl="1"/>
            <a:r>
              <a:rPr lang="en-US" sz="2600" dirty="0" err="1" smtClean="0">
                <a:latin typeface="Calibri Light" panose="020F0302020204030204" pitchFamily="34" charset="0"/>
                <a:ea typeface="ＭＳ Ｐゴシック" pitchFamily="34" charset="-128"/>
                <a:sym typeface="Wingdings" pitchFamily="2" charset="2"/>
              </a:rPr>
              <a:t>eDelivery</a:t>
            </a:r>
            <a:endParaRPr lang="en-US" sz="2600" b="1" i="1" dirty="0" smtClean="0">
              <a:latin typeface="Calibri Light" panose="020F0302020204030204" pitchFamily="34" charset="0"/>
              <a:ea typeface="ＭＳ Ｐゴシック" pitchFamily="34" charset="-128"/>
            </a:endParaRPr>
          </a:p>
          <a:p>
            <a:endParaRPr lang="en-US" sz="2600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10</a:t>
            </a:fld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92080" y="586798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alibri Light" panose="020F0302020204030204" pitchFamily="34" charset="0"/>
              </a:rPr>
              <a:t>* Locally known as </a:t>
            </a:r>
            <a:r>
              <a:rPr lang="en-US" sz="1800" i="1" dirty="0" err="1" smtClean="0">
                <a:latin typeface="Calibri Light" panose="020F0302020204030204" pitchFamily="34" charset="0"/>
              </a:rPr>
              <a:t>Bürgerkarte</a:t>
            </a:r>
            <a:endParaRPr lang="de-DE" sz="1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latin typeface="Calibri" panose="020F0502020204030204" pitchFamily="34" charset="0"/>
              </a:rPr>
              <a:t>The Software CCE (</a:t>
            </a:r>
            <a:r>
              <a:rPr lang="de-DE" sz="3200" dirty="0" err="1" smtClean="0">
                <a:latin typeface="Calibri" panose="020F0502020204030204" pitchFamily="34" charset="0"/>
              </a:rPr>
              <a:t>Citizen</a:t>
            </a:r>
            <a:r>
              <a:rPr lang="de-DE" sz="3200" dirty="0" smtClean="0">
                <a:latin typeface="Calibri" panose="020F0502020204030204" pitchFamily="34" charset="0"/>
              </a:rPr>
              <a:t> Card </a:t>
            </a:r>
            <a:r>
              <a:rPr lang="de-DE" sz="3200" dirty="0" err="1" smtClean="0">
                <a:latin typeface="Calibri" panose="020F0502020204030204" pitchFamily="34" charset="0"/>
              </a:rPr>
              <a:t>Encrypted</a:t>
            </a:r>
            <a:r>
              <a:rPr lang="de-DE" sz="3200" dirty="0" smtClean="0">
                <a:latin typeface="Calibri" panose="020F0502020204030204" pitchFamily="34" charset="0"/>
              </a:rPr>
              <a:t>)</a:t>
            </a:r>
            <a:endParaRPr lang="de-DE" sz="32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Platform-independent Open Source-Tool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Encryption and decryption based on 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Software and Hardware keys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Supports Austrian Citizen Card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S/MIME as Container-Format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Uses local file-system as a data storage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11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CCE Properties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484784"/>
            <a:ext cx="8534400" cy="4306416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Secure decryption unit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Decryption using Smart Card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Hybrid approach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Grou</a:t>
            </a:r>
            <a:r>
              <a:rPr lang="en-US" dirty="0" smtClean="0"/>
              <a:t>p based encryption</a:t>
            </a:r>
            <a:endParaRPr lang="en-US" dirty="0" smtClean="0">
              <a:latin typeface="Calibri Light" panose="020F0302020204030204" pitchFamily="34" charset="0"/>
            </a:endParaRP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Encryption for several users and groups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Backup-key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Austrian PKI Infrastructure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LDAP Directory</a:t>
            </a:r>
          </a:p>
          <a:p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12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Agenda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Motivation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Related</a:t>
            </a:r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Work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Citi</a:t>
            </a:r>
            <a:r>
              <a:rPr lang="en-US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zen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Card and CCE-Software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Implementation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Comparison with existing Solutions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Conclusion and Future 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Work</a:t>
            </a:r>
            <a:endParaRPr lang="de-DE" sz="3000" dirty="0">
              <a:solidFill>
                <a:schemeClr val="bg2">
                  <a:lumMod val="40000"/>
                  <a:lumOff val="6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16416" y="6400800"/>
            <a:ext cx="522784" cy="457200"/>
          </a:xfrm>
        </p:spPr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13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Implementation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14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84" y="1844824"/>
            <a:ext cx="7961883" cy="36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1187624" y="1938318"/>
            <a:ext cx="1800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LDAP directory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7524" y="3212976"/>
            <a:ext cx="1800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Austrian Citizens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Implementation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412776"/>
            <a:ext cx="8534400" cy="4680520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Inclusion of Cloud Storage Services</a:t>
            </a:r>
          </a:p>
          <a:p>
            <a:pPr lvl="1"/>
            <a:r>
              <a:rPr lang="en-US" dirty="0" err="1" smtClean="0">
                <a:latin typeface="Calibri Light" panose="020F0302020204030204" pitchFamily="34" charset="0"/>
              </a:rPr>
              <a:t>DropBox</a:t>
            </a:r>
            <a:endParaRPr lang="en-US" dirty="0" smtClean="0">
              <a:latin typeface="Calibri Light" panose="020F0302020204030204" pitchFamily="34" charset="0"/>
            </a:endParaRP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Google Drive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Mapping between Cloud-Credentials and 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Smart Card</a:t>
            </a:r>
          </a:p>
          <a:p>
            <a:pPr lvl="1"/>
            <a:r>
              <a:rPr lang="en-US" dirty="0" smtClean="0"/>
              <a:t>Logging in automatically</a:t>
            </a:r>
            <a:endParaRPr lang="en-US" dirty="0" smtClean="0">
              <a:latin typeface="Calibri Light" panose="020F030202020403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</a:rPr>
              <a:t>Connecting with File System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Synchronization of local folder with remote Service</a:t>
            </a:r>
          </a:p>
          <a:p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15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Screenshot </a:t>
            </a:r>
            <a:r>
              <a:rPr lang="en-US" dirty="0" smtClean="0">
                <a:latin typeface="Calibri" panose="020F0502020204030204" pitchFamily="34" charset="0"/>
              </a:rPr>
              <a:t>- Configuration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16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78" y="1538288"/>
            <a:ext cx="8591986" cy="476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20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Screenshots - Encryption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17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78" y="1538288"/>
            <a:ext cx="8591986" cy="476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12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Screenshots - Decryption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18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51" y="1381124"/>
            <a:ext cx="8931210" cy="471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77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Agenda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Motivation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Related</a:t>
            </a:r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Work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Citi</a:t>
            </a:r>
            <a:r>
              <a:rPr lang="en-US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zen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Card and CCE-Software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Implementation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Comparison with existing Solutions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Conclusion and Future 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Work</a:t>
            </a:r>
            <a:endParaRPr lang="de-DE" sz="3000" dirty="0">
              <a:solidFill>
                <a:schemeClr val="bg2">
                  <a:lumMod val="40000"/>
                  <a:lumOff val="6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16416" y="6400800"/>
            <a:ext cx="522784" cy="457200"/>
          </a:xfrm>
        </p:spPr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19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Calibri Light" panose="020F0302020204030204" pitchFamily="34" charset="0"/>
              </a:rPr>
              <a:t>Motivation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Related Work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Citizen Card and CCE-Software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Implementation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Comparison with existing Solutions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Conclusion and Future Work</a:t>
            </a:r>
            <a:endParaRPr lang="en-US" sz="3000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160840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16416" y="6400800"/>
            <a:ext cx="522784" cy="457200"/>
          </a:xfrm>
        </p:spPr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2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Evaluation - Advantages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484784"/>
            <a:ext cx="8534400" cy="4306416"/>
          </a:xfrm>
        </p:spPr>
        <p:txBody>
          <a:bodyPr/>
          <a:lstStyle/>
          <a:p>
            <a:r>
              <a:rPr lang="en-US" sz="3400" dirty="0" smtClean="0">
                <a:latin typeface="Calibri Light" panose="020F0302020204030204" pitchFamily="34" charset="0"/>
              </a:rPr>
              <a:t>Usage of external PKI Infrastructure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LDAP Directory enables encryption </a:t>
            </a:r>
            <a:r>
              <a:rPr lang="en-US" dirty="0" smtClean="0"/>
              <a:t>for arbitrary Austrian citizen</a:t>
            </a:r>
            <a:endParaRPr lang="en-US" dirty="0" smtClean="0">
              <a:latin typeface="Calibri Light" panose="020F0302020204030204" pitchFamily="34" charset="0"/>
            </a:endParaRP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User-Management separated from Cloud Provider</a:t>
            </a:r>
          </a:p>
          <a:p>
            <a:r>
              <a:rPr lang="en-US" sz="3400" dirty="0" smtClean="0">
                <a:latin typeface="Calibri Light" panose="020F0302020204030204" pitchFamily="34" charset="0"/>
              </a:rPr>
              <a:t>Vendor Lock-In Prevention</a:t>
            </a:r>
          </a:p>
          <a:p>
            <a:pPr lvl="1"/>
            <a:r>
              <a:rPr lang="en-US" dirty="0" smtClean="0"/>
              <a:t>Keys are managed by trusted external party, not CCE</a:t>
            </a:r>
            <a:endParaRPr lang="en-US" dirty="0" smtClean="0">
              <a:latin typeface="Calibri Light" panose="020F0302020204030204" pitchFamily="34" charset="0"/>
            </a:endParaRP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Changing cloud provider easier</a:t>
            </a:r>
          </a:p>
          <a:p>
            <a:endParaRPr lang="en-US" dirty="0" smtClean="0">
              <a:latin typeface="Calibri Light" panose="020F0302020204030204" pitchFamily="34" charset="0"/>
            </a:endParaRPr>
          </a:p>
          <a:p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20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- Advantages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Secure Hardware-based decryption</a:t>
            </a:r>
          </a:p>
          <a:p>
            <a:pPr lvl="1"/>
            <a:r>
              <a:rPr lang="en-US" dirty="0"/>
              <a:t>Private Key cannot be read</a:t>
            </a:r>
          </a:p>
          <a:p>
            <a:pPr lvl="1"/>
            <a:r>
              <a:rPr lang="en-US" dirty="0"/>
              <a:t>2-Factor Authentication</a:t>
            </a:r>
          </a:p>
          <a:p>
            <a:r>
              <a:rPr lang="en-US" sz="3400" dirty="0"/>
              <a:t>Open Source </a:t>
            </a:r>
            <a:r>
              <a:rPr lang="en-US" sz="3400" dirty="0" smtClean="0"/>
              <a:t>Implementation</a:t>
            </a:r>
            <a:endParaRPr lang="en-US" sz="3400" dirty="0"/>
          </a:p>
          <a:p>
            <a:pPr lvl="1"/>
            <a:r>
              <a:rPr lang="en-US" dirty="0" smtClean="0"/>
              <a:t>Easy to extend</a:t>
            </a:r>
            <a:endParaRPr lang="en-US" dirty="0"/>
          </a:p>
          <a:p>
            <a:pPr lvl="1"/>
            <a:r>
              <a:rPr lang="en-US" dirty="0"/>
              <a:t>Cloud Provider, Container-Format, PKI, etc.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en-US" smtClean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53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Evaluation - Disadvantages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Web Interface and Mobile version missing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Usage of Smart Cards on mobile phones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Storing private key securely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Two way sync with Cloud Storage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First encrypted locally, then uploaded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Smart card reader necessary</a:t>
            </a:r>
          </a:p>
          <a:p>
            <a:pPr lvl="1"/>
            <a:r>
              <a:rPr lang="en-US" dirty="0" smtClean="0">
                <a:latin typeface="Calibri Light" panose="020F0302020204030204" pitchFamily="34" charset="0"/>
              </a:rPr>
              <a:t>Reducing the systems to be used</a:t>
            </a:r>
          </a:p>
          <a:p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22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Agenda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Motivation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Related</a:t>
            </a:r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Work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Citi</a:t>
            </a:r>
            <a:r>
              <a:rPr lang="en-US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zen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Card and CCE-Software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Implementation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Comparison with existing Solutions</a:t>
            </a:r>
          </a:p>
          <a:p>
            <a:r>
              <a:rPr lang="en-US" sz="3000" dirty="0" smtClean="0">
                <a:latin typeface="Calibri Light" panose="020F0302020204030204" pitchFamily="34" charset="0"/>
              </a:rPr>
              <a:t>Conclusion and Future </a:t>
            </a:r>
            <a:r>
              <a:rPr lang="en-US" sz="3000" dirty="0" smtClean="0">
                <a:latin typeface="Calibri Light" panose="020F0302020204030204" pitchFamily="34" charset="0"/>
              </a:rPr>
              <a:t>Work</a:t>
            </a:r>
            <a:endParaRPr lang="de-DE" sz="3000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16416" y="6400800"/>
            <a:ext cx="522784" cy="457200"/>
          </a:xfrm>
        </p:spPr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23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Conclusion and Future Work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Secure storage in the Public Cloud 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using Smart Cards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Supports </a:t>
            </a:r>
            <a:r>
              <a:rPr lang="en-US" dirty="0" err="1" smtClean="0">
                <a:latin typeface="Calibri Light" panose="020F0302020204030204" pitchFamily="34" charset="0"/>
              </a:rPr>
              <a:t>DropBox</a:t>
            </a:r>
            <a:r>
              <a:rPr lang="en-US" dirty="0" smtClean="0">
                <a:latin typeface="Calibri Light" panose="020F0302020204030204" pitchFamily="34" charset="0"/>
              </a:rPr>
              <a:t> and Google Drive</a:t>
            </a:r>
          </a:p>
          <a:p>
            <a:r>
              <a:rPr lang="en-US" dirty="0" smtClean="0"/>
              <a:t>Uses Austrian </a:t>
            </a:r>
            <a:r>
              <a:rPr lang="en-US" dirty="0" smtClean="0">
                <a:latin typeface="Calibri Light" panose="020F0302020204030204" pitchFamily="34" charset="0"/>
              </a:rPr>
              <a:t>PKI Infrastructure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Development of mobile versions for 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err="1" smtClean="0">
                <a:latin typeface="Calibri Light" panose="020F0302020204030204" pitchFamily="34" charset="0"/>
              </a:rPr>
              <a:t>iOS</a:t>
            </a:r>
            <a:r>
              <a:rPr lang="en-US" dirty="0" smtClean="0">
                <a:latin typeface="Calibri Light" panose="020F0302020204030204" pitchFamily="34" charset="0"/>
              </a:rPr>
              <a:t> and Android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Evaluation of Browser-Version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24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Conclusion and Future Work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459260"/>
            <a:ext cx="8534400" cy="4474840"/>
          </a:xfrm>
        </p:spPr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</a:rPr>
              <a:t>Available on Joinup.EU Platform</a:t>
            </a:r>
          </a:p>
          <a:p>
            <a:r>
              <a:rPr lang="en-US" sz="2800" dirty="0" smtClean="0">
                <a:latin typeface="Calibri Light" panose="020F0302020204030204" pitchFamily="34" charset="0"/>
              </a:rPr>
              <a:t>EUPL Open-Source License</a:t>
            </a:r>
          </a:p>
          <a:p>
            <a:r>
              <a:rPr lang="en-US" sz="2800" dirty="0" smtClean="0">
                <a:latin typeface="Calibri Light" panose="020F0302020204030204" pitchFamily="34" charset="0"/>
              </a:rPr>
              <a:t>Collaboration</a:t>
            </a:r>
            <a:br>
              <a:rPr lang="en-US" sz="2800" dirty="0" smtClean="0">
                <a:latin typeface="Calibri Light" panose="020F0302020204030204" pitchFamily="34" charset="0"/>
              </a:rPr>
            </a:br>
            <a:endParaRPr lang="en-US" sz="2800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25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6505872" cy="310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2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98863-BDDE-4944-9D44-1B2FE9C2DE95}" type="slidenum">
              <a:rPr lang="de-DE" smtClean="0">
                <a:latin typeface="Calibri Light" panose="020F0302020204030204" pitchFamily="34" charset="0"/>
              </a:rPr>
              <a:pPr/>
              <a:t>26</a:t>
            </a:fld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Calibri Light" panose="020F0302020204030204" pitchFamily="34" charset="0"/>
              </a:rPr>
              <a:t>			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640960" cy="4896544"/>
          </a:xfrm>
        </p:spPr>
        <p:txBody>
          <a:bodyPr/>
          <a:lstStyle/>
          <a:p>
            <a:pPr marL="57150" indent="0">
              <a:buNone/>
            </a:pPr>
            <a:endParaRPr lang="en-US" sz="2400" dirty="0" smtClean="0">
              <a:latin typeface="Calibri Light" panose="020F0302020204030204" pitchFamily="34" charset="0"/>
            </a:endParaRPr>
          </a:p>
          <a:p>
            <a:pPr marL="57150" indent="0">
              <a:buNone/>
            </a:pPr>
            <a:endParaRPr lang="en-US" sz="2400" dirty="0" smtClean="0">
              <a:latin typeface="Calibri Light" panose="020F0302020204030204" pitchFamily="34" charset="0"/>
            </a:endParaRPr>
          </a:p>
          <a:p>
            <a:pPr marL="57150" indent="0" algn="ctr">
              <a:buNone/>
            </a:pPr>
            <a:r>
              <a:rPr lang="en-US" dirty="0" smtClean="0">
                <a:latin typeface="Calibri Light" panose="020F0302020204030204" pitchFamily="34" charset="0"/>
              </a:rPr>
              <a:t>Thanks for your attention!</a:t>
            </a:r>
          </a:p>
          <a:p>
            <a:pPr marL="57150" indent="0" algn="ctr">
              <a:buNone/>
            </a:pPr>
            <a:r>
              <a:rPr lang="en-US" dirty="0" smtClean="0">
                <a:latin typeface="Calibri Light" panose="020F0302020204030204" pitchFamily="34" charset="0"/>
              </a:rPr>
              <a:t>Questions?</a:t>
            </a:r>
            <a:endParaRPr lang="en-US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latin typeface="Calibri Light" panose="020F0302020204030204" pitchFamily="34" charset="0"/>
              </a:rPr>
              <a:t/>
            </a:r>
            <a:br>
              <a:rPr lang="en-US" sz="2500" dirty="0" smtClean="0">
                <a:latin typeface="Calibri Light" panose="020F0302020204030204" pitchFamily="34" charset="0"/>
              </a:rPr>
            </a:br>
            <a:r>
              <a:rPr lang="en-US" sz="2500" dirty="0" smtClean="0">
                <a:latin typeface="Calibri Light" panose="020F0302020204030204" pitchFamily="34" charset="0"/>
              </a:rPr>
              <a:t>○</a:t>
            </a:r>
            <a:endParaRPr lang="en-US" sz="25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alibri Light" panose="020F0302020204030204" pitchFamily="34" charset="0"/>
              </a:rPr>
              <a:t/>
            </a:r>
            <a:br>
              <a:rPr lang="en-US" sz="2000" dirty="0" smtClean="0">
                <a:latin typeface="Calibri Light" panose="020F0302020204030204" pitchFamily="34" charset="0"/>
              </a:rPr>
            </a:br>
            <a:r>
              <a:rPr lang="en-US" sz="2000" dirty="0" smtClean="0">
                <a:latin typeface="Calibri Light" panose="020F0302020204030204" pitchFamily="34" charset="0"/>
              </a:rPr>
              <a:t/>
            </a:r>
            <a:br>
              <a:rPr lang="en-US" sz="2000" dirty="0" smtClean="0">
                <a:latin typeface="Calibri Light" panose="020F0302020204030204" pitchFamily="34" charset="0"/>
              </a:rPr>
            </a:br>
            <a:r>
              <a:rPr lang="en-US" sz="2000" dirty="0" err="1" smtClean="0">
                <a:latin typeface="Calibri Light" panose="020F0302020204030204" pitchFamily="34" charset="0"/>
              </a:rPr>
              <a:t>Bojan</a:t>
            </a:r>
            <a:r>
              <a:rPr lang="en-US" sz="2000" dirty="0" smtClean="0">
                <a:latin typeface="Calibri Light" panose="020F0302020204030204" pitchFamily="34" charset="0"/>
              </a:rPr>
              <a:t> </a:t>
            </a:r>
            <a:r>
              <a:rPr lang="en-US" sz="2000" dirty="0" err="1" smtClean="0">
                <a:latin typeface="Calibri Light" panose="020F0302020204030204" pitchFamily="34" charset="0"/>
              </a:rPr>
              <a:t>Suzic</a:t>
            </a:r>
            <a:r>
              <a:rPr lang="en-US" sz="2000" dirty="0" smtClean="0">
                <a:latin typeface="Calibri Light" panose="020F0302020204030204" pitchFamily="34" charset="0"/>
              </a:rPr>
              <a:t/>
            </a:r>
            <a:br>
              <a:rPr lang="en-US" sz="2000" dirty="0" smtClean="0">
                <a:latin typeface="Calibri Light" panose="020F0302020204030204" pitchFamily="34" charset="0"/>
              </a:rPr>
            </a:br>
            <a:r>
              <a:rPr lang="en-US" sz="2000" dirty="0" smtClean="0">
                <a:latin typeface="Calibri Light" panose="020F0302020204030204" pitchFamily="34" charset="0"/>
              </a:rPr>
              <a:t>bojan.suzic</a:t>
            </a:r>
            <a:r>
              <a:rPr lang="en-US" sz="2000" dirty="0" smtClean="0">
                <a:latin typeface="Calibri Light" panose="020F0302020204030204" pitchFamily="34" charset="0"/>
              </a:rPr>
              <a:t>@iaik.tugraz.at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alibri Light" panose="020F0302020204030204" pitchFamily="34" charset="0"/>
              </a:rPr>
              <a:t>https://joinup.ec.europa.eu/software/cce/home</a:t>
            </a:r>
            <a:endParaRPr lang="en-US" sz="2800" dirty="0" smtClean="0">
              <a:latin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 smtClean="0">
                <a:latin typeface="Calibri Light" panose="020F0302020204030204" pitchFamily="34" charset="0"/>
              </a:rPr>
              <a:t>Motivation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Related</a:t>
            </a:r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Work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Citi</a:t>
            </a:r>
            <a:r>
              <a:rPr lang="en-US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zen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Card and CCE-Software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Implementation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Comparison with existing Solutions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Conclusion and Future 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Work</a:t>
            </a:r>
            <a:endParaRPr lang="de-DE" sz="3000" dirty="0">
              <a:solidFill>
                <a:schemeClr val="bg2">
                  <a:lumMod val="40000"/>
                  <a:lumOff val="6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160840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532440" y="6400800"/>
            <a:ext cx="306760" cy="457200"/>
          </a:xfrm>
        </p:spPr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3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Calibri Light" panose="020F0302020204030204" pitchFamily="34" charset="0"/>
              </a:rPr>
              <a:t>Storage in the public </a:t>
            </a:r>
            <a:r>
              <a:rPr lang="en-US" sz="3000" dirty="0">
                <a:latin typeface="Calibri Light" panose="020F0302020204030204" pitchFamily="34" charset="0"/>
              </a:rPr>
              <a:t>c</a:t>
            </a:r>
            <a:r>
              <a:rPr lang="en-US" sz="3000" dirty="0" smtClean="0">
                <a:latin typeface="Calibri Light" panose="020F0302020204030204" pitchFamily="34" charset="0"/>
              </a:rPr>
              <a:t>loud</a:t>
            </a:r>
            <a:endParaRPr lang="de-DE" sz="3000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4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0783" y="2852936"/>
            <a:ext cx="823528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2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>
                <a:latin typeface="Calibri Light" panose="020F0302020204030204" pitchFamily="34" charset="0"/>
              </a:rPr>
              <a:t>Secure</a:t>
            </a:r>
            <a:r>
              <a:rPr lang="en-US" sz="3000" dirty="0" smtClean="0">
                <a:latin typeface="Calibri Light" panose="020F0302020204030204" pitchFamily="34" charset="0"/>
              </a:rPr>
              <a:t> storage in the public cloud</a:t>
            </a:r>
            <a:br>
              <a:rPr lang="en-US" sz="3000" dirty="0" smtClean="0">
                <a:latin typeface="Calibri Light" panose="020F0302020204030204" pitchFamily="34" charset="0"/>
              </a:rPr>
            </a:br>
            <a:r>
              <a:rPr lang="en-US" sz="3000" dirty="0" smtClean="0">
                <a:latin typeface="Calibri Light" panose="020F0302020204030204" pitchFamily="34" charset="0"/>
              </a:rPr>
              <a:t>using a </a:t>
            </a:r>
            <a:r>
              <a:rPr lang="en-US" sz="3000" b="1" dirty="0" smtClean="0">
                <a:latin typeface="Calibri Light" panose="020F0302020204030204" pitchFamily="34" charset="0"/>
              </a:rPr>
              <a:t>smart-card</a:t>
            </a:r>
            <a:endParaRPr lang="de-DE" sz="3000" b="1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599" y="6400800"/>
            <a:ext cx="7267558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5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7747"/>
            <a:ext cx="8243621" cy="2371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59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Agenda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Motivation</a:t>
            </a:r>
          </a:p>
          <a:p>
            <a:r>
              <a:rPr lang="de-DE" dirty="0" err="1" smtClean="0">
                <a:latin typeface="Calibri Light" panose="020F0302020204030204" pitchFamily="34" charset="0"/>
              </a:rPr>
              <a:t>Related</a:t>
            </a:r>
            <a:r>
              <a:rPr lang="de-DE" dirty="0" smtClean="0">
                <a:latin typeface="Calibri Light" panose="020F0302020204030204" pitchFamily="34" charset="0"/>
              </a:rPr>
              <a:t> Work</a:t>
            </a:r>
          </a:p>
          <a:p>
            <a:r>
              <a:rPr lang="de-DE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Citi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zen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Card and CCE-Software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Implementation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Comparison with existing Solutions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Conclusion and Future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Work</a:t>
            </a:r>
            <a:endParaRPr lang="de-DE" dirty="0">
              <a:solidFill>
                <a:schemeClr val="bg2">
                  <a:lumMod val="40000"/>
                  <a:lumOff val="6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6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Related Work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46448"/>
            <a:ext cx="8534400" cy="4114800"/>
          </a:xfrm>
        </p:spPr>
        <p:txBody>
          <a:bodyPr/>
          <a:lstStyle/>
          <a:p>
            <a:r>
              <a:rPr lang="de-AT" sz="2600" dirty="0" err="1">
                <a:latin typeface="Calibri Light" panose="020F0302020204030204" pitchFamily="34" charset="0"/>
              </a:rPr>
              <a:t>Cloud</a:t>
            </a:r>
            <a:r>
              <a:rPr lang="de-AT" sz="2600" dirty="0">
                <a:latin typeface="Calibri Light" panose="020F0302020204030204" pitchFamily="34" charset="0"/>
              </a:rPr>
              <a:t> Storage Services</a:t>
            </a:r>
          </a:p>
          <a:p>
            <a:pPr lvl="1"/>
            <a:r>
              <a:rPr lang="de-AT" sz="2600" dirty="0" err="1">
                <a:latin typeface="Calibri Light" panose="020F0302020204030204" pitchFamily="34" charset="0"/>
              </a:rPr>
              <a:t>DropBox</a:t>
            </a:r>
            <a:endParaRPr lang="de-AT" sz="2600" dirty="0">
              <a:latin typeface="Calibri Light" panose="020F0302020204030204" pitchFamily="34" charset="0"/>
            </a:endParaRPr>
          </a:p>
          <a:p>
            <a:pPr lvl="1"/>
            <a:r>
              <a:rPr lang="de-AT" sz="2600" dirty="0">
                <a:latin typeface="Calibri Light" panose="020F0302020204030204" pitchFamily="34" charset="0"/>
              </a:rPr>
              <a:t>Google Drive</a:t>
            </a:r>
          </a:p>
          <a:p>
            <a:pPr lvl="1"/>
            <a:r>
              <a:rPr lang="de-AT" sz="2600" dirty="0">
                <a:latin typeface="Calibri Light" panose="020F0302020204030204" pitchFamily="34" charset="0"/>
              </a:rPr>
              <a:t>Microsoft </a:t>
            </a:r>
            <a:r>
              <a:rPr lang="de-AT" sz="2600" dirty="0" err="1">
                <a:latin typeface="Calibri Light" panose="020F0302020204030204" pitchFamily="34" charset="0"/>
              </a:rPr>
              <a:t>SkyDrive</a:t>
            </a:r>
            <a:endParaRPr lang="de-AT" sz="2600" dirty="0">
              <a:latin typeface="Calibri Light" panose="020F0302020204030204" pitchFamily="34" charset="0"/>
            </a:endParaRPr>
          </a:p>
          <a:p>
            <a:pPr lvl="1"/>
            <a:r>
              <a:rPr lang="de-AT" sz="2600" dirty="0">
                <a:latin typeface="Calibri Light" panose="020F0302020204030204" pitchFamily="34" charset="0"/>
              </a:rPr>
              <a:t>etc</a:t>
            </a:r>
            <a:r>
              <a:rPr lang="de-AT" sz="2600" dirty="0" smtClean="0">
                <a:latin typeface="Calibri Light" panose="020F0302020204030204" pitchFamily="34" charset="0"/>
              </a:rPr>
              <a:t>.</a:t>
            </a:r>
            <a:br>
              <a:rPr lang="de-AT" sz="2600" dirty="0" smtClean="0">
                <a:latin typeface="Calibri Light" panose="020F0302020204030204" pitchFamily="34" charset="0"/>
              </a:rPr>
            </a:br>
            <a:endParaRPr lang="de-AT" sz="2600" dirty="0">
              <a:latin typeface="Calibri Light" panose="020F0302020204030204" pitchFamily="34" charset="0"/>
            </a:endParaRPr>
          </a:p>
          <a:p>
            <a:r>
              <a:rPr lang="en-US" sz="2600" dirty="0" smtClean="0">
                <a:latin typeface="Calibri Light" panose="020F0302020204030204" pitchFamily="34" charset="0"/>
              </a:rPr>
              <a:t>Cloud Storage Services (client based encryption)</a:t>
            </a:r>
          </a:p>
          <a:p>
            <a:pPr lvl="1"/>
            <a:r>
              <a:rPr lang="de-AT" sz="2600" dirty="0" err="1" smtClean="0">
                <a:latin typeface="Calibri Light" panose="020F0302020204030204" pitchFamily="34" charset="0"/>
              </a:rPr>
              <a:t>TeamDrive</a:t>
            </a:r>
            <a:endParaRPr lang="de-AT" sz="2600" dirty="0">
              <a:latin typeface="Calibri Light" panose="020F0302020204030204" pitchFamily="34" charset="0"/>
            </a:endParaRPr>
          </a:p>
          <a:p>
            <a:pPr lvl="1"/>
            <a:r>
              <a:rPr lang="de-AT" sz="2600" dirty="0" err="1">
                <a:latin typeface="Calibri Light" panose="020F0302020204030204" pitchFamily="34" charset="0"/>
              </a:rPr>
              <a:t>Wuala</a:t>
            </a:r>
            <a:endParaRPr lang="de-AT" sz="2600" dirty="0">
              <a:latin typeface="Calibri Light" panose="020F0302020204030204" pitchFamily="34" charset="0"/>
            </a:endParaRPr>
          </a:p>
          <a:p>
            <a:endParaRPr lang="de-DE" sz="2600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7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348880"/>
            <a:ext cx="373487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53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Related Work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484784"/>
            <a:ext cx="8534400" cy="4306416"/>
          </a:xfrm>
        </p:spPr>
        <p:txBody>
          <a:bodyPr/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Encryption Middleware</a:t>
            </a:r>
          </a:p>
          <a:p>
            <a:pPr lvl="1"/>
            <a:r>
              <a:rPr lang="en-US" sz="2600" dirty="0" smtClean="0">
                <a:latin typeface="Calibri Light" panose="020F0302020204030204" pitchFamily="34" charset="0"/>
              </a:rPr>
              <a:t>Middleware Layer performs encryption between </a:t>
            </a:r>
            <a:br>
              <a:rPr lang="en-US" sz="2600" dirty="0" smtClean="0">
                <a:latin typeface="Calibri Light" panose="020F0302020204030204" pitchFamily="34" charset="0"/>
              </a:rPr>
            </a:br>
            <a:r>
              <a:rPr lang="en-US" sz="2600" dirty="0" smtClean="0">
                <a:latin typeface="Calibri Light" panose="020F0302020204030204" pitchFamily="34" charset="0"/>
              </a:rPr>
              <a:t>Client and Cloud Storage Service</a:t>
            </a:r>
          </a:p>
          <a:p>
            <a:pPr lvl="1"/>
            <a:r>
              <a:rPr lang="en-US" sz="2600" dirty="0" smtClean="0">
                <a:latin typeface="Calibri Light" panose="020F0302020204030204" pitchFamily="34" charset="0"/>
              </a:rPr>
              <a:t>Support for diverse Cloud Storage Service Providers</a:t>
            </a:r>
          </a:p>
          <a:p>
            <a:pPr lvl="1"/>
            <a:r>
              <a:rPr lang="en-US" sz="2600" dirty="0" err="1" smtClean="0">
                <a:latin typeface="Calibri Light" panose="020F0302020204030204" pitchFamily="34" charset="0"/>
              </a:rPr>
              <a:t>BoxCryptor</a:t>
            </a:r>
            <a:endParaRPr lang="en-US" sz="2600" dirty="0" smtClean="0">
              <a:latin typeface="Calibri Light" panose="020F0302020204030204" pitchFamily="34" charset="0"/>
            </a:endParaRPr>
          </a:p>
          <a:p>
            <a:pPr lvl="1"/>
            <a:r>
              <a:rPr lang="en-US" sz="2600" dirty="0" smtClean="0">
                <a:latin typeface="Calibri Light" panose="020F0302020204030204" pitchFamily="34" charset="0"/>
              </a:rPr>
              <a:t>Cloud Fogger</a:t>
            </a:r>
          </a:p>
          <a:p>
            <a:pPr lvl="1"/>
            <a:r>
              <a:rPr lang="en-US" sz="2600" dirty="0" err="1" smtClean="0">
                <a:latin typeface="Calibri Light" panose="020F0302020204030204" pitchFamily="34" charset="0"/>
              </a:rPr>
              <a:t>Viivo</a:t>
            </a:r>
            <a:endParaRPr lang="en-US" sz="2600" dirty="0" smtClean="0">
              <a:latin typeface="Calibri Light" panose="020F0302020204030204" pitchFamily="34" charset="0"/>
            </a:endParaRPr>
          </a:p>
          <a:p>
            <a:pPr lvl="1"/>
            <a:r>
              <a:rPr lang="en-US" sz="2600" dirty="0" smtClean="0">
                <a:latin typeface="Calibri Light" panose="020F0302020204030204" pitchFamily="34" charset="0"/>
              </a:rPr>
              <a:t>etc.</a:t>
            </a:r>
            <a:endParaRPr lang="en-US" sz="2600" dirty="0"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/>
              <a:t>OID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8</a:t>
            </a:fld>
            <a:endParaRPr lang="de-DE" dirty="0">
              <a:latin typeface="Calibri Light" panose="020F030202020403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861048"/>
            <a:ext cx="276719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13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Agenda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Motivation</a:t>
            </a:r>
          </a:p>
          <a:p>
            <a:r>
              <a:rPr lang="de-DE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Related</a:t>
            </a:r>
            <a:r>
              <a:rPr lang="de-DE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 Work</a:t>
            </a:r>
          </a:p>
          <a:p>
            <a:r>
              <a:rPr lang="de-DE" sz="3000" dirty="0" err="1" smtClean="0">
                <a:latin typeface="Calibri Light" panose="020F0302020204030204" pitchFamily="34" charset="0"/>
              </a:rPr>
              <a:t>Citi</a:t>
            </a:r>
            <a:r>
              <a:rPr lang="en-US" sz="3000" dirty="0" err="1" smtClean="0">
                <a:latin typeface="Calibri Light" panose="020F0302020204030204" pitchFamily="34" charset="0"/>
              </a:rPr>
              <a:t>zen</a:t>
            </a:r>
            <a:r>
              <a:rPr lang="en-US" sz="3000" dirty="0" smtClean="0">
                <a:latin typeface="Calibri Light" panose="020F0302020204030204" pitchFamily="34" charset="0"/>
              </a:rPr>
              <a:t> Card and CCE-Software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Implementation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Comparison with existing Solutions</a:t>
            </a:r>
          </a:p>
          <a:p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Conclusion and Future </a:t>
            </a:r>
            <a:r>
              <a:rPr lang="en-US" sz="3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</a:rPr>
              <a:t>Work</a:t>
            </a:r>
            <a:endParaRPr lang="de-DE" sz="3000" dirty="0">
              <a:solidFill>
                <a:schemeClr val="bg2">
                  <a:lumMod val="40000"/>
                  <a:lumOff val="6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371600" y="6400800"/>
            <a:ext cx="7232848" cy="457200"/>
          </a:xfrm>
        </p:spPr>
        <p:txBody>
          <a:bodyPr/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OID 2013</a:t>
            </a:r>
            <a:endParaRPr lang="de-DE" dirty="0">
              <a:latin typeface="Calibri Light" panose="020F03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16416" y="6400800"/>
            <a:ext cx="522784" cy="457200"/>
          </a:xfrm>
        </p:spPr>
        <p:txBody>
          <a:bodyPr/>
          <a:lstStyle/>
          <a:p>
            <a:fld id="{E6E064CD-BD7E-4EB4-BEC6-B150D7760C1F}" type="slidenum">
              <a:rPr lang="de-DE" smtClean="0">
                <a:latin typeface="Calibri Light" panose="020F0302020204030204" pitchFamily="34" charset="0"/>
              </a:rPr>
              <a:pPr/>
              <a:t>9</a:t>
            </a:fld>
            <a:endParaRPr lang="de-D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2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-SIT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A-SIT</Template>
  <TotalTime>0</TotalTime>
  <Words>486</Words>
  <Application>Microsoft Office PowerPoint</Application>
  <PresentationFormat>Bildschirmpräsentation (4:3)</PresentationFormat>
  <Paragraphs>207</Paragraphs>
  <Slides>26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A-SIT</vt:lpstr>
      <vt:lpstr>PowerPoint-Präsentation</vt:lpstr>
      <vt:lpstr>Agenda</vt:lpstr>
      <vt:lpstr>Agenda</vt:lpstr>
      <vt:lpstr>Motivation</vt:lpstr>
      <vt:lpstr>Motivation</vt:lpstr>
      <vt:lpstr>Agenda</vt:lpstr>
      <vt:lpstr>Related Work</vt:lpstr>
      <vt:lpstr>Related Work</vt:lpstr>
      <vt:lpstr>Agenda</vt:lpstr>
      <vt:lpstr>The Concept of Citizen Card</vt:lpstr>
      <vt:lpstr>The Software CCE (Citizen Card Encrypted)</vt:lpstr>
      <vt:lpstr>CCE Properties</vt:lpstr>
      <vt:lpstr>Agenda</vt:lpstr>
      <vt:lpstr>Implementation</vt:lpstr>
      <vt:lpstr>Implementation</vt:lpstr>
      <vt:lpstr>Screenshot - Configuration</vt:lpstr>
      <vt:lpstr>Screenshots - Encryption</vt:lpstr>
      <vt:lpstr>Screenshots - Decryption</vt:lpstr>
      <vt:lpstr>Agenda</vt:lpstr>
      <vt:lpstr>Evaluation - Advantages</vt:lpstr>
      <vt:lpstr>Evaluation - Advantages</vt:lpstr>
      <vt:lpstr>Evaluation - Disadvantages</vt:lpstr>
      <vt:lpstr>Agenda</vt:lpstr>
      <vt:lpstr>Conclusion and Future Work</vt:lpstr>
      <vt:lpstr>Conclusion and Future Work</vt:lpstr>
      <vt:lpstr>    </vt:lpstr>
    </vt:vector>
  </TitlesOfParts>
  <Company>TUGraz, IAIK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Herbert Leitold</dc:creator>
  <cp:lastModifiedBy>Bojan Suzic</cp:lastModifiedBy>
  <cp:revision>378</cp:revision>
  <cp:lastPrinted>2012-12-14T10:56:56Z</cp:lastPrinted>
  <dcterms:created xsi:type="dcterms:W3CDTF">2012-12-08T22:51:08Z</dcterms:created>
  <dcterms:modified xsi:type="dcterms:W3CDTF">2013-09-06T11:30:26Z</dcterms:modified>
</cp:coreProperties>
</file>