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284" r:id="rId2"/>
    <p:sldId id="288" r:id="rId3"/>
    <p:sldId id="301" r:id="rId4"/>
    <p:sldId id="303" r:id="rId5"/>
    <p:sldId id="305" r:id="rId6"/>
    <p:sldId id="302" r:id="rId7"/>
    <p:sldId id="304" r:id="rId8"/>
    <p:sldId id="300" r:id="rId9"/>
    <p:sldId id="299" r:id="rId10"/>
    <p:sldId id="306" r:id="rId11"/>
    <p:sldId id="308" r:id="rId12"/>
    <p:sldId id="307" r:id="rId13"/>
    <p:sldId id="298" r:id="rId14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4F51552-FEB0-4B09-9375-036397ACFB33}">
          <p14:sldIdLst>
            <p14:sldId id="284"/>
            <p14:sldId id="288"/>
            <p14:sldId id="301"/>
            <p14:sldId id="303"/>
            <p14:sldId id="305"/>
            <p14:sldId id="302"/>
            <p14:sldId id="304"/>
            <p14:sldId id="300"/>
            <p14:sldId id="299"/>
            <p14:sldId id="306"/>
            <p14:sldId id="308"/>
            <p14:sldId id="307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95959"/>
    <a:srgbClr val="CB578B"/>
    <a:srgbClr val="877ECC"/>
    <a:srgbClr val="E78B03"/>
    <a:srgbClr val="A4DD7D"/>
    <a:srgbClr val="9E6934"/>
    <a:srgbClr val="E79C07"/>
    <a:srgbClr val="F8703A"/>
    <a:srgbClr val="B37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64" autoAdjust="0"/>
    <p:restoredTop sz="92643" autoAdjust="0"/>
  </p:normalViewPr>
  <p:slideViewPr>
    <p:cSldViewPr>
      <p:cViewPr>
        <p:scale>
          <a:sx n="75" d="100"/>
          <a:sy n="75" d="100"/>
        </p:scale>
        <p:origin x="-1478" y="-2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1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E3A911D-11A1-4A9B-A0AD-BB528945191E}" type="datetimeFigureOut">
              <a:rPr lang="de-DE"/>
              <a:pPr>
                <a:defRPr/>
              </a:pPr>
              <a:t>09.09.2013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4C42FA1-80C9-45AE-A4D9-E4E80D37C9A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690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Cloud</a:t>
            </a:r>
            <a:r>
              <a:rPr lang="de-DE" dirty="0" smtClean="0"/>
              <a:t> mit Import</a:t>
            </a:r>
            <a:r>
              <a:rPr lang="de-DE" baseline="0" dirty="0" smtClean="0"/>
              <a:t> der Daten und </a:t>
            </a:r>
            <a:r>
              <a:rPr lang="de-DE" baseline="0" dirty="0" err="1" smtClean="0"/>
              <a:t>Federation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C42FA1-80C9-45AE-A4D9-E4E80D37C9AF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68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HOTP</a:t>
            </a:r>
            <a:r>
              <a:rPr lang="de-DE" baseline="0" dirty="0" smtClean="0"/>
              <a:t> ist ein Algorithmus zur Erzeugung von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 time </a:t>
            </a:r>
            <a:r>
              <a:rPr lang="de-DE" baseline="0" dirty="0" err="1" smtClean="0"/>
              <a:t>passwords</a:t>
            </a:r>
            <a:r>
              <a:rPr lang="de-DE" baseline="0" dirty="0" smtClean="0"/>
              <a:t> (OTP)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C42FA1-80C9-45AE-A4D9-E4E80D37C9AF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377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341438"/>
            <a:ext cx="9144000" cy="2778125"/>
          </a:xfrm>
          <a:prstGeom prst="rect">
            <a:avLst/>
          </a:prstGeom>
          <a:gradFill rotWithShape="1">
            <a:gsLst>
              <a:gs pos="0">
                <a:srgbClr val="0D1BA3"/>
              </a:gs>
              <a:gs pos="100000">
                <a:srgbClr val="0D1BA3">
                  <a:gamma/>
                  <a:shade val="40392"/>
                  <a:invGamma/>
                </a:srgbClr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 t="-1619" b="1561"/>
          <a:stretch>
            <a:fillRect/>
          </a:stretch>
        </p:blipFill>
        <p:spPr bwMode="auto">
          <a:xfrm>
            <a:off x="0" y="1273175"/>
            <a:ext cx="9144000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7388" y="4292600"/>
            <a:ext cx="7772400" cy="1082675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04850" y="5375275"/>
            <a:ext cx="7766050" cy="10064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t="7297"/>
          <a:stretch>
            <a:fillRect/>
          </a:stretch>
        </p:blipFill>
        <p:spPr bwMode="auto">
          <a:xfrm>
            <a:off x="7210425" y="0"/>
            <a:ext cx="1933575" cy="126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6615113" cy="936104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88640"/>
            <a:ext cx="2313698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7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6569075"/>
            <a:ext cx="9144000" cy="42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"/>
              </a:spcBef>
              <a:tabLst>
                <a:tab pos="4479925" algn="ctr"/>
                <a:tab pos="8786813" algn="r"/>
              </a:tabLst>
              <a:defRPr/>
            </a:pPr>
            <a:r>
              <a:rPr lang="en-US" sz="1100" b="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Research group “systems integration”</a:t>
            </a:r>
            <a:r>
              <a:rPr lang="en-US" sz="1100" b="0" baseline="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	</a:t>
            </a:r>
            <a:fld id="{C0D61390-6943-4649-B827-C01CA521CE1D}" type="slidenum">
              <a:rPr lang="en-US" sz="1100" b="0" baseline="0" smtClean="0">
                <a:solidFill>
                  <a:schemeClr val="accent6"/>
                </a:solidFill>
                <a:latin typeface="Arial" charset="0"/>
                <a:cs typeface="Arial" charset="0"/>
              </a:rPr>
              <a:t>‹Nr.›</a:t>
            </a:fld>
            <a:r>
              <a:rPr lang="en-US" sz="1100" b="0" baseline="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	</a:t>
            </a:r>
            <a:r>
              <a:rPr lang="en-US" sz="1100" b="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©</a:t>
            </a:r>
            <a:r>
              <a:rPr lang="de-DE" sz="1100" b="0" dirty="0" smtClean="0">
                <a:solidFill>
                  <a:schemeClr val="accent6"/>
                </a:solidFill>
                <a:latin typeface="Arial" charset="0"/>
              </a:rPr>
              <a:t>  Prof. Dr. René </a:t>
            </a:r>
            <a:r>
              <a:rPr lang="de-DE" sz="1100" b="0" dirty="0" err="1" smtClean="0">
                <a:solidFill>
                  <a:schemeClr val="accent6"/>
                </a:solidFill>
                <a:latin typeface="Arial" charset="0"/>
              </a:rPr>
              <a:t>Peinl</a:t>
            </a:r>
            <a:endParaRPr lang="de-DE" sz="1100" b="0" dirty="0">
              <a:solidFill>
                <a:schemeClr val="accent6"/>
              </a:solidFill>
              <a:latin typeface="Arial" charset="0"/>
            </a:endParaRPr>
          </a:p>
          <a:p>
            <a:pPr>
              <a:spcBef>
                <a:spcPct val="5000"/>
              </a:spcBef>
              <a:tabLst>
                <a:tab pos="1790700" algn="l"/>
              </a:tabLst>
              <a:defRPr/>
            </a:pPr>
            <a:endParaRPr lang="de-DE" sz="1000" dirty="0">
              <a:solidFill>
                <a:srgbClr val="341C9C"/>
              </a:solidFill>
              <a:latin typeface="Arial" charset="0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0" y="1357298"/>
            <a:ext cx="9145588" cy="0"/>
          </a:xfrm>
          <a:prstGeom prst="line">
            <a:avLst/>
          </a:prstGeom>
          <a:noFill/>
          <a:ln w="6350">
            <a:solidFill>
              <a:srgbClr val="0D1BA3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/>
          </a:p>
        </p:txBody>
      </p:sp>
      <p:sp>
        <p:nvSpPr>
          <p:cNvPr id="205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404664"/>
            <a:ext cx="661511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205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528" y="1556792"/>
            <a:ext cx="8556947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t="7297"/>
          <a:stretch>
            <a:fillRect/>
          </a:stretch>
        </p:blipFill>
        <p:spPr bwMode="auto">
          <a:xfrm>
            <a:off x="7210425" y="0"/>
            <a:ext cx="1933575" cy="126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ine 2"/>
          <p:cNvSpPr>
            <a:spLocks noChangeShapeType="1"/>
          </p:cNvSpPr>
          <p:nvPr/>
        </p:nvSpPr>
        <p:spPr bwMode="auto">
          <a:xfrm>
            <a:off x="0" y="6543632"/>
            <a:ext cx="9145588" cy="0"/>
          </a:xfrm>
          <a:prstGeom prst="line">
            <a:avLst/>
          </a:prstGeom>
          <a:noFill/>
          <a:ln w="6350">
            <a:solidFill>
              <a:srgbClr val="0D1BA3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8" r:id="rId2"/>
    <p:sldLayoutId id="2147483708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755AB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9pPr>
    </p:titleStyle>
    <p:bodyStyle>
      <a:lvl1pPr marL="180975" indent="-180975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Font typeface="Wingdings" pitchFamily="2" charset="2"/>
        <a:buChar char="§"/>
        <a:defRPr sz="1600">
          <a:solidFill>
            <a:srgbClr val="292929"/>
          </a:solidFill>
          <a:latin typeface="Arial" pitchFamily="34" charset="0"/>
          <a:ea typeface="+mn-ea"/>
          <a:cs typeface="Arial" pitchFamily="34" charset="0"/>
        </a:defRPr>
      </a:lvl1pPr>
      <a:lvl2pPr marL="36036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Char char="-"/>
        <a:defRPr sz="2800">
          <a:solidFill>
            <a:srgbClr val="292929"/>
          </a:solidFill>
          <a:latin typeface="Arial" pitchFamily="34" charset="0"/>
          <a:cs typeface="Arial" pitchFamily="34" charset="0"/>
        </a:defRPr>
      </a:lvl2pPr>
      <a:lvl3pPr marL="541338" indent="-179388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Font typeface="Wingdings" pitchFamily="2" charset="2"/>
        <a:buChar char="§"/>
        <a:defRPr sz="2400">
          <a:solidFill>
            <a:srgbClr val="292929"/>
          </a:solidFill>
          <a:latin typeface="Arial" pitchFamily="34" charset="0"/>
          <a:cs typeface="Arial" pitchFamily="34" charset="0"/>
        </a:defRPr>
      </a:lvl3pPr>
      <a:lvl4pPr marL="720725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Char char="-"/>
        <a:defRPr sz="2000">
          <a:solidFill>
            <a:srgbClr val="292929"/>
          </a:solidFill>
          <a:latin typeface="Arial" pitchFamily="34" charset="0"/>
          <a:cs typeface="Arial" pitchFamily="34" charset="0"/>
        </a:defRPr>
      </a:lvl4pPr>
      <a:lvl5pPr marL="90011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SzPct val="25000"/>
        <a:buFont typeface="Wingdings" pitchFamily="2" charset="2"/>
        <a:buChar char="»"/>
        <a:defRPr sz="2000">
          <a:solidFill>
            <a:srgbClr val="292929"/>
          </a:solidFill>
          <a:latin typeface="Arial" pitchFamily="34" charset="0"/>
          <a:cs typeface="Arial" pitchFamily="34" charset="0"/>
        </a:defRPr>
      </a:lvl5pPr>
      <a:lvl6pPr marL="135731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SzPct val="25000"/>
        <a:buFont typeface="Wingdings" pitchFamily="2" charset="2"/>
        <a:buChar char="»"/>
        <a:defRPr>
          <a:solidFill>
            <a:srgbClr val="292929"/>
          </a:solidFill>
          <a:latin typeface="+mn-lt"/>
        </a:defRPr>
      </a:lvl6pPr>
      <a:lvl7pPr marL="181451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SzPct val="25000"/>
        <a:buFont typeface="Wingdings" pitchFamily="2" charset="2"/>
        <a:buChar char="»"/>
        <a:defRPr>
          <a:solidFill>
            <a:srgbClr val="292929"/>
          </a:solidFill>
          <a:latin typeface="+mn-lt"/>
        </a:defRPr>
      </a:lvl7pPr>
      <a:lvl8pPr marL="227171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SzPct val="25000"/>
        <a:buFont typeface="Wingdings" pitchFamily="2" charset="2"/>
        <a:buChar char="»"/>
        <a:defRPr>
          <a:solidFill>
            <a:srgbClr val="292929"/>
          </a:solidFill>
          <a:latin typeface="+mn-lt"/>
        </a:defRPr>
      </a:lvl8pPr>
      <a:lvl9pPr marL="272891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SzPct val="25000"/>
        <a:buFont typeface="Wingdings" pitchFamily="2" charset="2"/>
        <a:buChar char="»"/>
        <a:defRPr>
          <a:solidFill>
            <a:srgbClr val="292929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powernetwork.com/thorsband/basic-computer-troubleshooting-tips/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stphotos.com/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3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 sz="quarter"/>
          </p:nvPr>
        </p:nvSpPr>
        <p:spPr>
          <a:xfrm>
            <a:off x="179512" y="4292600"/>
            <a:ext cx="7632848" cy="1053094"/>
          </a:xfrm>
        </p:spPr>
        <p:txBody>
          <a:bodyPr/>
          <a:lstStyle/>
          <a:p>
            <a:r>
              <a:rPr lang="en-US" dirty="0"/>
              <a:t>Approaches and challenges for a </a:t>
            </a:r>
            <a:r>
              <a:rPr lang="en-US" dirty="0" smtClean="0"/>
              <a:t>SSO enabled </a:t>
            </a:r>
            <a:r>
              <a:rPr lang="en-US" dirty="0"/>
              <a:t>extranet using </a:t>
            </a:r>
            <a:r>
              <a:rPr lang="en-US" dirty="0" err="1"/>
              <a:t>Jasig</a:t>
            </a:r>
            <a:r>
              <a:rPr lang="en-US" dirty="0"/>
              <a:t> CAS</a:t>
            </a:r>
            <a:endParaRPr lang="de-DE" dirty="0"/>
          </a:p>
        </p:txBody>
      </p:sp>
      <p:sp>
        <p:nvSpPr>
          <p:cNvPr id="7" name="Untertitel 6"/>
          <p:cNvSpPr>
            <a:spLocks noGrp="1"/>
          </p:cNvSpPr>
          <p:nvPr>
            <p:ph type="subTitle" sz="quarter" idx="1"/>
          </p:nvPr>
        </p:nvSpPr>
        <p:spPr>
          <a:xfrm>
            <a:off x="251520" y="5373216"/>
            <a:ext cx="4824536" cy="720502"/>
          </a:xfrm>
        </p:spPr>
        <p:txBody>
          <a:bodyPr/>
          <a:lstStyle/>
          <a:p>
            <a:pPr defTabSz="866775">
              <a:tabLst>
                <a:tab pos="7350125" algn="r"/>
              </a:tabLst>
            </a:pPr>
            <a:r>
              <a:rPr lang="de-DE" dirty="0" smtClean="0"/>
              <a:t>Florian </a:t>
            </a:r>
            <a:r>
              <a:rPr lang="de-DE" dirty="0" err="1" smtClean="0"/>
              <a:t>Holzschuher</a:t>
            </a:r>
            <a:endParaRPr lang="de-DE" dirty="0" smtClean="0"/>
          </a:p>
          <a:p>
            <a:pPr defTabSz="866775">
              <a:tabLst>
                <a:tab pos="7350125" algn="r"/>
              </a:tabLst>
            </a:pPr>
            <a:r>
              <a:rPr lang="de-DE" dirty="0" smtClean="0"/>
              <a:t>René Peinl	10.09.2013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2395061" cy="104356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8" b="-516"/>
          <a:stretch/>
        </p:blipFill>
        <p:spPr>
          <a:xfrm>
            <a:off x="7812360" y="4581128"/>
            <a:ext cx="1183655" cy="1545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93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troubleshooting compu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24128" y="3501008"/>
            <a:ext cx="3309075" cy="285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Experiences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CAS in an </a:t>
            </a:r>
            <a:r>
              <a:rPr lang="de-DE" dirty="0" err="1" smtClean="0"/>
              <a:t>extranet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556792"/>
            <a:ext cx="8784976" cy="475252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de-DE" dirty="0" smtClean="0"/>
              <a:t>Single </a:t>
            </a:r>
            <a:r>
              <a:rPr lang="de-DE" dirty="0" err="1" smtClean="0"/>
              <a:t>sign</a:t>
            </a:r>
            <a:r>
              <a:rPr lang="de-DE" dirty="0" smtClean="0"/>
              <a:t>-on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working</a:t>
            </a:r>
            <a:r>
              <a:rPr lang="de-DE" dirty="0" smtClean="0"/>
              <a:t> </a:t>
            </a:r>
            <a:r>
              <a:rPr lang="de-DE" dirty="0" err="1" smtClean="0"/>
              <a:t>relatively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,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sign</a:t>
            </a:r>
            <a:r>
              <a:rPr lang="de-DE" dirty="0" smtClean="0"/>
              <a:t>-out </a:t>
            </a:r>
            <a:r>
              <a:rPr lang="de-DE" dirty="0" err="1" smtClean="0"/>
              <a:t>does</a:t>
            </a:r>
            <a:r>
              <a:rPr lang="de-DE" dirty="0" smtClean="0"/>
              <a:t> not</a:t>
            </a:r>
          </a:p>
          <a:p>
            <a:pPr>
              <a:spcAft>
                <a:spcPts val="1200"/>
              </a:spcAft>
            </a:pPr>
            <a:r>
              <a:rPr lang="de-DE" dirty="0" smtClean="0"/>
              <a:t>AJP </a:t>
            </a:r>
            <a:r>
              <a:rPr lang="de-DE" dirty="0" err="1" smtClean="0"/>
              <a:t>solves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proxy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r>
              <a:rPr lang="de-DE" dirty="0" smtClean="0"/>
              <a:t>, but not all.</a:t>
            </a:r>
            <a:br>
              <a:rPr lang="de-DE" dirty="0" smtClean="0"/>
            </a:br>
            <a:r>
              <a:rPr lang="de-DE" dirty="0" err="1"/>
              <a:t>E</a:t>
            </a:r>
            <a:r>
              <a:rPr lang="de-DE" dirty="0" err="1" smtClean="0"/>
              <a:t>specially</a:t>
            </a:r>
            <a:r>
              <a:rPr lang="de-DE" dirty="0" smtClean="0"/>
              <a:t> AJAX </a:t>
            </a:r>
            <a:r>
              <a:rPr lang="de-DE" dirty="0" err="1" smtClean="0"/>
              <a:t>calls</a:t>
            </a:r>
            <a:r>
              <a:rPr lang="de-DE" dirty="0"/>
              <a:t> </a:t>
            </a:r>
            <a:r>
              <a:rPr lang="de-DE" dirty="0" err="1" smtClean="0"/>
              <a:t>cause</a:t>
            </a:r>
            <a:r>
              <a:rPr lang="de-DE" dirty="0" smtClean="0"/>
              <a:t> </a:t>
            </a:r>
            <a:r>
              <a:rPr lang="de-DE" dirty="0" err="1" smtClean="0"/>
              <a:t>trouble</a:t>
            </a:r>
            <a:endParaRPr lang="de-DE" dirty="0" smtClean="0"/>
          </a:p>
          <a:p>
            <a:pPr>
              <a:spcAft>
                <a:spcPts val="1200"/>
              </a:spcAft>
            </a:pPr>
            <a:r>
              <a:rPr lang="de-DE" dirty="0" smtClean="0"/>
              <a:t>Authentication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proxy</a:t>
            </a:r>
            <a:r>
              <a:rPr lang="de-DE" dirty="0" smtClean="0"/>
              <a:t> </a:t>
            </a:r>
            <a:r>
              <a:rPr lang="de-DE" dirty="0" err="1" smtClean="0"/>
              <a:t>instead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doesn't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a </a:t>
            </a:r>
            <a:r>
              <a:rPr lang="de-DE" dirty="0" err="1" smtClean="0"/>
              <a:t>notable</a:t>
            </a:r>
            <a:r>
              <a:rPr lang="de-DE" dirty="0" smtClean="0"/>
              <a:t> </a:t>
            </a:r>
            <a:r>
              <a:rPr lang="de-DE" dirty="0" err="1" smtClean="0"/>
              <a:t>difference</a:t>
            </a:r>
            <a:endParaRPr lang="de-DE" dirty="0" smtClean="0"/>
          </a:p>
          <a:p>
            <a:pPr>
              <a:spcAft>
                <a:spcPts val="1200"/>
              </a:spcAft>
            </a:pPr>
            <a:r>
              <a:rPr lang="de-DE" dirty="0" err="1" smtClean="0"/>
              <a:t>Local</a:t>
            </a:r>
            <a:r>
              <a:rPr lang="de-DE" dirty="0" smtClean="0"/>
              <a:t> administrative </a:t>
            </a:r>
            <a:r>
              <a:rPr lang="de-DE" dirty="0" err="1"/>
              <a:t>a</a:t>
            </a:r>
            <a:r>
              <a:rPr lang="de-DE" dirty="0" err="1" smtClean="0"/>
              <a:t>ccounts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prepared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SSO</a:t>
            </a:r>
          </a:p>
          <a:p>
            <a:pPr>
              <a:spcAft>
                <a:spcPts val="1200"/>
              </a:spcAft>
            </a:pPr>
            <a:r>
              <a:rPr lang="de-DE" dirty="0" err="1" smtClean="0"/>
              <a:t>Fallback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an </a:t>
            </a:r>
            <a:r>
              <a:rPr lang="de-DE" dirty="0" err="1" smtClean="0"/>
              <a:t>option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-out </a:t>
            </a:r>
            <a:r>
              <a:rPr lang="de-DE" dirty="0" err="1" smtClean="0"/>
              <a:t>of</a:t>
            </a:r>
            <a:r>
              <a:rPr lang="de-DE" dirty="0" smtClean="0"/>
              <a:t> SSO </a:t>
            </a:r>
            <a:br>
              <a:rPr lang="de-DE" dirty="0" smtClean="0"/>
            </a:b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a </a:t>
            </a:r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login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desirable</a:t>
            </a:r>
            <a:endParaRPr 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2676554" y="6340971"/>
            <a:ext cx="66479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>
                <a:hlinkClick r:id="rId3"/>
              </a:rPr>
              <a:t>image</a:t>
            </a:r>
            <a:r>
              <a:rPr lang="de-DE" sz="1000" dirty="0" smtClean="0">
                <a:hlinkClick r:id="rId3"/>
              </a:rPr>
              <a:t> </a:t>
            </a:r>
            <a:r>
              <a:rPr lang="de-DE" sz="1000" dirty="0" err="1" smtClean="0">
                <a:hlinkClick r:id="rId3"/>
              </a:rPr>
              <a:t>source</a:t>
            </a:r>
            <a:r>
              <a:rPr lang="de-DE" sz="1000" dirty="0" smtClean="0">
                <a:hlinkClick r:id="rId3"/>
              </a:rPr>
              <a:t>: www.empowernetwork.com/thorsband/basic-computer-troubleshooting-tips</a:t>
            </a:r>
            <a:r>
              <a:rPr lang="de-DE" sz="1000" dirty="0">
                <a:hlinkClick r:id="rId3"/>
              </a:rPr>
              <a:t>/</a:t>
            </a:r>
            <a:endParaRPr lang="de-DE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7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Experiences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CAS in an </a:t>
            </a:r>
            <a:r>
              <a:rPr lang="de-DE" dirty="0" err="1" smtClean="0"/>
              <a:t>extranet</a:t>
            </a:r>
            <a:r>
              <a:rPr lang="de-DE" dirty="0" smtClean="0"/>
              <a:t> #2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Inclusion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Apache </a:t>
            </a:r>
            <a:r>
              <a:rPr lang="de-DE" dirty="0"/>
              <a:t>Rave </a:t>
            </a:r>
            <a:r>
              <a:rPr lang="de-DE" dirty="0" err="1" smtClean="0"/>
              <a:t>with</a:t>
            </a:r>
            <a:r>
              <a:rPr lang="de-DE" dirty="0" smtClean="0"/>
              <a:t> Apache </a:t>
            </a:r>
            <a:r>
              <a:rPr lang="de-DE" dirty="0" err="1"/>
              <a:t>Shindig</a:t>
            </a:r>
            <a:r>
              <a:rPr lang="de-DE" dirty="0"/>
              <a:t> </a:t>
            </a:r>
            <a:r>
              <a:rPr lang="de-DE" dirty="0" err="1" smtClean="0"/>
              <a:t>caused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endParaRPr lang="de-DE" dirty="0"/>
          </a:p>
          <a:p>
            <a:pPr marL="182563" lvl="1" indent="0">
              <a:buNone/>
            </a:pPr>
            <a:r>
              <a:rPr lang="de-DE" dirty="0"/>
              <a:t>=&gt; CAS' ticket </a:t>
            </a:r>
            <a:r>
              <a:rPr lang="de-DE" dirty="0" err="1"/>
              <a:t>proxying</a:t>
            </a:r>
            <a:r>
              <a:rPr lang="de-DE" dirty="0"/>
              <a:t> </a:t>
            </a:r>
            <a:r>
              <a:rPr lang="de-DE" dirty="0" err="1" smtClean="0"/>
              <a:t>feature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a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   </a:t>
            </a:r>
            <a:r>
              <a:rPr lang="de-DE" dirty="0" err="1" smtClean="0"/>
              <a:t>again</a:t>
            </a:r>
            <a:r>
              <a:rPr lang="de-DE" dirty="0" smtClean="0"/>
              <a:t> AJAX </a:t>
            </a:r>
            <a:r>
              <a:rPr lang="de-DE" dirty="0" err="1" smtClean="0"/>
              <a:t>calls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endParaRPr lang="de-DE" dirty="0"/>
          </a:p>
          <a:p>
            <a:r>
              <a:rPr lang="de-DE" dirty="0"/>
              <a:t>SSO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especially</a:t>
            </a:r>
            <a:r>
              <a:rPr lang="de-DE" dirty="0" smtClean="0"/>
              <a:t> </a:t>
            </a:r>
            <a:r>
              <a:rPr lang="de-DE" dirty="0" err="1" smtClean="0"/>
              <a:t>ill</a:t>
            </a:r>
            <a:r>
              <a:rPr lang="de-DE" dirty="0" err="1"/>
              <a:t>-</a:t>
            </a:r>
            <a:r>
              <a:rPr lang="de-DE" dirty="0" err="1" smtClean="0"/>
              <a:t>suited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infrastructure</a:t>
            </a:r>
            <a:r>
              <a:rPr lang="de-DE" dirty="0" smtClean="0"/>
              <a:t> </a:t>
            </a:r>
            <a:r>
              <a:rPr lang="de-DE" dirty="0" err="1" smtClean="0"/>
              <a:t>services</a:t>
            </a:r>
            <a:endParaRPr lang="de-DE" dirty="0"/>
          </a:p>
          <a:p>
            <a:pPr marL="182563" lvl="1" indent="0">
              <a:buNone/>
            </a:pPr>
            <a:r>
              <a:rPr lang="de-DE" dirty="0"/>
              <a:t>=&gt; Apache </a:t>
            </a:r>
            <a:r>
              <a:rPr lang="de-DE" dirty="0" err="1"/>
              <a:t>Solr</a:t>
            </a:r>
            <a:r>
              <a:rPr lang="de-DE" dirty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index</a:t>
            </a:r>
            <a:r>
              <a:rPr lang="de-DE" dirty="0" smtClean="0"/>
              <a:t> </a:t>
            </a:r>
            <a:r>
              <a:rPr lang="de-DE" dirty="0" err="1" smtClean="0"/>
              <a:t>contents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    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session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endParaRPr lang="de-DE" dirty="0"/>
          </a:p>
          <a:p>
            <a:endParaRPr lang="de-DE" dirty="0"/>
          </a:p>
        </p:txBody>
      </p:sp>
      <p:pic>
        <p:nvPicPr>
          <p:cNvPr id="2050" name="Picture 2" descr="http://www.mostphotos.com/preview/491186/glossy-robot-with-magnifying-gl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006616"/>
            <a:ext cx="2987824" cy="341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503049" y="6343436"/>
            <a:ext cx="27494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Image </a:t>
            </a:r>
            <a:r>
              <a:rPr lang="de-DE" sz="1000" dirty="0" err="1" smtClean="0">
                <a:solidFill>
                  <a:schemeClr val="tx1"/>
                </a:solidFill>
                <a:cs typeface="Courier New" panose="02070309020205020404" pitchFamily="49" charset="0"/>
              </a:rPr>
              <a:t>source</a:t>
            </a:r>
            <a:r>
              <a:rPr lang="de-DE" sz="10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: </a:t>
            </a:r>
            <a:r>
              <a:rPr lang="de-DE" sz="1000" dirty="0" smtClean="0">
                <a:cs typeface="Courier New" panose="02070309020205020404" pitchFamily="49" charset="0"/>
                <a:hlinkClick r:id="rId3"/>
              </a:rPr>
              <a:t>www.mostphotos.com</a:t>
            </a:r>
            <a:endParaRPr lang="de-DE" sz="1000" dirty="0" smtClean="0">
              <a:solidFill>
                <a:schemeClr val="tx1"/>
              </a:solidFill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 err="1" smtClean="0"/>
              <a:t>Many</a:t>
            </a:r>
            <a:r>
              <a:rPr lang="de-DE" dirty="0" smtClean="0"/>
              <a:t> Open Source </a:t>
            </a:r>
            <a:r>
              <a:rPr lang="de-DE" dirty="0" err="1" smtClean="0"/>
              <a:t>applications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not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prepared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SSO 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known</a:t>
            </a:r>
            <a:r>
              <a:rPr lang="de-DE" dirty="0" smtClean="0"/>
              <a:t> </a:t>
            </a:r>
            <a:r>
              <a:rPr lang="de-DE" dirty="0" err="1" smtClean="0"/>
              <a:t>ones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Alfresco</a:t>
            </a:r>
            <a:r>
              <a:rPr lang="de-DE" dirty="0" smtClean="0"/>
              <a:t>)</a:t>
            </a:r>
          </a:p>
          <a:p>
            <a:pPr>
              <a:spcAft>
                <a:spcPts val="600"/>
              </a:spcAft>
            </a:pPr>
            <a:r>
              <a:rPr lang="de-DE" dirty="0" err="1" smtClean="0"/>
              <a:t>Besides</a:t>
            </a:r>
            <a:r>
              <a:rPr lang="de-DE" dirty="0" smtClean="0"/>
              <a:t> SSO,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solve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identity</a:t>
            </a:r>
            <a:r>
              <a:rPr lang="de-DE" dirty="0" smtClean="0"/>
              <a:t> </a:t>
            </a:r>
            <a:r>
              <a:rPr lang="de-DE" dirty="0" err="1" smtClean="0"/>
              <a:t>management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synchronize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LDAP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r>
              <a:rPr lang="de-DE" dirty="0" smtClean="0"/>
              <a:t> =&gt; IAM)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Single </a:t>
            </a:r>
            <a:r>
              <a:rPr lang="de-DE" dirty="0" err="1" smtClean="0"/>
              <a:t>sign</a:t>
            </a:r>
            <a:r>
              <a:rPr lang="de-DE" dirty="0" smtClean="0"/>
              <a:t>-out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hard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implement</a:t>
            </a:r>
            <a:r>
              <a:rPr lang="de-DE" dirty="0" smtClean="0"/>
              <a:t>, </a:t>
            </a:r>
            <a:r>
              <a:rPr lang="de-DE" dirty="0" err="1" smtClean="0"/>
              <a:t>did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Spring </a:t>
            </a:r>
            <a:r>
              <a:rPr lang="de-DE" dirty="0" err="1" smtClean="0"/>
              <a:t>framework</a:t>
            </a:r>
            <a:endParaRPr lang="de-DE" dirty="0" smtClean="0"/>
          </a:p>
          <a:p>
            <a:pPr>
              <a:spcAft>
                <a:spcPts val="600"/>
              </a:spcAft>
            </a:pPr>
            <a:r>
              <a:rPr lang="de-DE" dirty="0" err="1" smtClean="0"/>
              <a:t>Complexity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SSO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rising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intranet</a:t>
            </a:r>
            <a:r>
              <a:rPr lang="de-DE" dirty="0" smtClean="0"/>
              <a:t>, </a:t>
            </a:r>
            <a:r>
              <a:rPr lang="de-DE" dirty="0" err="1" smtClean="0"/>
              <a:t>over</a:t>
            </a:r>
            <a:r>
              <a:rPr lang="de-DE" dirty="0" smtClean="0"/>
              <a:t> </a:t>
            </a:r>
            <a:r>
              <a:rPr lang="de-DE" dirty="0" err="1" smtClean="0"/>
              <a:t>extranet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(hybrid) </a:t>
            </a:r>
            <a:r>
              <a:rPr lang="de-DE" dirty="0" err="1" smtClean="0"/>
              <a:t>cloud</a:t>
            </a:r>
            <a:endParaRPr lang="de-DE" dirty="0" smtClean="0"/>
          </a:p>
          <a:p>
            <a:pPr>
              <a:spcAft>
                <a:spcPts val="600"/>
              </a:spcAft>
            </a:pPr>
            <a:r>
              <a:rPr lang="de-DE" dirty="0" smtClean="0"/>
              <a:t>Gartner </a:t>
            </a:r>
            <a:r>
              <a:rPr lang="de-DE" dirty="0" err="1" smtClean="0"/>
              <a:t>denoted</a:t>
            </a:r>
            <a:r>
              <a:rPr lang="de-DE" dirty="0" smtClean="0"/>
              <a:t> SSO </a:t>
            </a:r>
            <a:r>
              <a:rPr lang="de-DE" dirty="0" err="1"/>
              <a:t>a</a:t>
            </a:r>
            <a:r>
              <a:rPr lang="de-DE" dirty="0" err="1" smtClean="0"/>
              <a:t>nd</a:t>
            </a:r>
            <a:r>
              <a:rPr lang="de-DE" dirty="0" smtClean="0"/>
              <a:t> IAM a "</a:t>
            </a:r>
            <a:r>
              <a:rPr lang="en-US" dirty="0"/>
              <a:t>must </a:t>
            </a:r>
            <a:r>
              <a:rPr lang="en-US" dirty="0" smtClean="0"/>
              <a:t>have" for enterprises </a:t>
            </a:r>
            <a:br>
              <a:rPr lang="en-US" dirty="0" smtClean="0"/>
            </a:br>
            <a:r>
              <a:rPr lang="en-US" dirty="0" smtClean="0"/>
              <a:t>of all size and industry already 10 years ago</a:t>
            </a:r>
            <a:br>
              <a:rPr lang="en-US" dirty="0" smtClean="0"/>
            </a:br>
            <a:r>
              <a:rPr lang="en-US" dirty="0" smtClean="0"/>
              <a:t>=&gt; with open source software it's sadly not reality today,</a:t>
            </a:r>
            <a:br>
              <a:rPr lang="en-US" dirty="0" smtClean="0"/>
            </a:br>
            <a:r>
              <a:rPr lang="en-US" dirty="0" smtClean="0"/>
              <a:t>     the same applies to Cloud applications in general</a:t>
            </a:r>
            <a:endParaRPr lang="de-DE" dirty="0" smtClean="0"/>
          </a:p>
        </p:txBody>
      </p:sp>
      <p:pic>
        <p:nvPicPr>
          <p:cNvPr id="3076" name="Picture 4" descr="D:\rpeinl\AppData\Local\Microsoft\Windows\Temporary Internet Files\Content.IE5\F1ZABC18\MC90043439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553" y="1412776"/>
            <a:ext cx="1543943" cy="105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rpeinl\AppData\Local\Microsoft\Windows\Temporary Internet Files\Content.IE5\U1QPDL3L\MC90043778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696" y="4293096"/>
            <a:ext cx="1828800" cy="187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928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3.bp.blogspot.com/-Sq_aUIISnZs/TcsKIWdg-iI/AAAAAAAAAI8/hoGCpPWMFmc/s1600/sonnenuntergang_07%255B1%255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7"/>
          <a:stretch/>
        </p:blipFill>
        <p:spPr bwMode="auto">
          <a:xfrm>
            <a:off x="0" y="0"/>
            <a:ext cx="9144000" cy="660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</a:rPr>
              <a:t>Thanks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for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your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attention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75656" y="3717032"/>
            <a:ext cx="5019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I'm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happy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answer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questions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91181" y="5919663"/>
            <a:ext cx="8541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Have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look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project</a:t>
            </a:r>
            <a:r>
              <a:rPr lang="de-DE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site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: www.dein-weg-in-die-cloud.de</a:t>
            </a:r>
          </a:p>
        </p:txBody>
      </p:sp>
    </p:spTree>
    <p:extLst>
      <p:ext uri="{BB962C8B-B14F-4D97-AF65-F5344CB8AC3E}">
        <p14:creationId xmlns:p14="http://schemas.microsoft.com/office/powerpoint/2010/main" val="192010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600" dirty="0" smtClean="0"/>
              <a:t>iisys - Institut für Informationssysteme</a:t>
            </a:r>
            <a:endParaRPr lang="de-DE" sz="2600" dirty="0"/>
          </a:p>
        </p:txBody>
      </p:sp>
      <p:pic>
        <p:nvPicPr>
          <p:cNvPr id="5" name="Picture 2" descr="C:\Programme\Microsoft Office\Media\CntCD1\ClipArt8\j034458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75" y="3006725"/>
            <a:ext cx="6254750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/>
          <p:cNvSpPr txBox="1">
            <a:spLocks noChangeArrowheads="1"/>
          </p:cNvSpPr>
          <p:nvPr/>
        </p:nvSpPr>
        <p:spPr bwMode="auto">
          <a:xfrm rot="19626916">
            <a:off x="320433" y="4858077"/>
            <a:ext cx="26436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sz="1400" dirty="0" smtClean="0">
                <a:latin typeface="Arial" charset="0"/>
                <a:cs typeface="Arial" charset="0"/>
              </a:rPr>
              <a:t>Analytical Information Systems</a:t>
            </a:r>
            <a:endParaRPr lang="de-DE" sz="14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DE" sz="1400" dirty="0">
                <a:latin typeface="Arial" charset="0"/>
                <a:cs typeface="Arial" charset="0"/>
              </a:rPr>
              <a:t>Jörg Scheidt</a:t>
            </a:r>
          </a:p>
        </p:txBody>
      </p:sp>
      <p:sp>
        <p:nvSpPr>
          <p:cNvPr id="12" name="Textfeld 11"/>
          <p:cNvSpPr txBox="1">
            <a:spLocks noChangeArrowheads="1"/>
          </p:cNvSpPr>
          <p:nvPr/>
        </p:nvSpPr>
        <p:spPr bwMode="auto">
          <a:xfrm rot="19626916">
            <a:off x="1283573" y="4954122"/>
            <a:ext cx="27414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sz="1400" dirty="0" smtClean="0">
                <a:latin typeface="Arial" charset="0"/>
                <a:cs typeface="Arial" charset="0"/>
              </a:rPr>
              <a:t>Multimedia Information Systems</a:t>
            </a:r>
            <a:endParaRPr lang="de-DE" sz="14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DE" sz="1400" dirty="0">
                <a:latin typeface="Arial" charset="0"/>
                <a:cs typeface="Arial" charset="0"/>
              </a:rPr>
              <a:t>Richard Göbel</a:t>
            </a:r>
          </a:p>
        </p:txBody>
      </p:sp>
      <p:sp>
        <p:nvSpPr>
          <p:cNvPr id="13" name="Textfeld 12"/>
          <p:cNvSpPr txBox="1">
            <a:spLocks noChangeArrowheads="1"/>
          </p:cNvSpPr>
          <p:nvPr/>
        </p:nvSpPr>
        <p:spPr bwMode="auto">
          <a:xfrm rot="3241672">
            <a:off x="4275587" y="5070803"/>
            <a:ext cx="217239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sz="1400" dirty="0" smtClean="0">
                <a:latin typeface="Arial" charset="0"/>
                <a:cs typeface="Arial" charset="0"/>
              </a:rPr>
              <a:t>Information Management</a:t>
            </a:r>
            <a:endParaRPr lang="de-DE" sz="14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DE" sz="1400" dirty="0">
                <a:latin typeface="Arial" charset="0"/>
                <a:cs typeface="Arial" charset="0"/>
              </a:rPr>
              <a:t>Thomas Schaller</a:t>
            </a:r>
          </a:p>
        </p:txBody>
      </p:sp>
      <p:sp>
        <p:nvSpPr>
          <p:cNvPr id="14" name="Textfeld 13"/>
          <p:cNvSpPr txBox="1">
            <a:spLocks noChangeArrowheads="1"/>
          </p:cNvSpPr>
          <p:nvPr/>
        </p:nvSpPr>
        <p:spPr bwMode="auto">
          <a:xfrm rot="3241672">
            <a:off x="5487825" y="5127158"/>
            <a:ext cx="180690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sz="1400" dirty="0" smtClean="0">
                <a:latin typeface="Arial" charset="0"/>
                <a:cs typeface="Arial" charset="0"/>
              </a:rPr>
              <a:t>Systems Integration</a:t>
            </a:r>
            <a:endParaRPr lang="de-DE" sz="14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DE" sz="1400" dirty="0">
                <a:latin typeface="Arial" charset="0"/>
                <a:cs typeface="Arial" charset="0"/>
              </a:rPr>
              <a:t>René Peinl</a:t>
            </a:r>
          </a:p>
        </p:txBody>
      </p:sp>
      <p:sp>
        <p:nvSpPr>
          <p:cNvPr id="15" name="Textfeld 44"/>
          <p:cNvSpPr txBox="1">
            <a:spLocks noChangeArrowheads="1"/>
          </p:cNvSpPr>
          <p:nvPr/>
        </p:nvSpPr>
        <p:spPr bwMode="auto">
          <a:xfrm>
            <a:off x="1182688" y="2835275"/>
            <a:ext cx="164660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sz="1400" dirty="0" smtClean="0">
                <a:latin typeface="Arial" charset="0"/>
                <a:cs typeface="Arial" charset="0"/>
              </a:rPr>
              <a:t>Managing </a:t>
            </a:r>
            <a:r>
              <a:rPr lang="de-DE" sz="1400" dirty="0" err="1" smtClean="0">
                <a:latin typeface="Arial" charset="0"/>
                <a:cs typeface="Arial" charset="0"/>
              </a:rPr>
              <a:t>Director</a:t>
            </a:r>
            <a:endParaRPr lang="de-DE" sz="14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de-DE" sz="1400" dirty="0">
                <a:latin typeface="Arial" charset="0"/>
                <a:cs typeface="Arial" charset="0"/>
              </a:rPr>
              <a:t>Claus </a:t>
            </a:r>
            <a:r>
              <a:rPr lang="de-DE" sz="1400" dirty="0" err="1">
                <a:latin typeface="Arial" charset="0"/>
                <a:cs typeface="Arial" charset="0"/>
              </a:rPr>
              <a:t>Atzenbeck</a:t>
            </a:r>
            <a:endParaRPr lang="de-DE" sz="1400" dirty="0">
              <a:latin typeface="Arial" charset="0"/>
              <a:cs typeface="Arial" charset="0"/>
            </a:endParaRPr>
          </a:p>
        </p:txBody>
      </p:sp>
      <p:sp>
        <p:nvSpPr>
          <p:cNvPr id="16" name="Textfeld 49"/>
          <p:cNvSpPr txBox="1">
            <a:spLocks noChangeArrowheads="1"/>
          </p:cNvSpPr>
          <p:nvPr/>
        </p:nvSpPr>
        <p:spPr bwMode="auto">
          <a:xfrm>
            <a:off x="135224" y="3717032"/>
            <a:ext cx="13404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de-DE" sz="2000" b="1" dirty="0" smtClean="0">
                <a:latin typeface="Arial" charset="0"/>
                <a:cs typeface="Arial" charset="0"/>
              </a:rPr>
              <a:t>Research</a:t>
            </a:r>
            <a:endParaRPr lang="de-DE" sz="2000" b="1" dirty="0">
              <a:latin typeface="Arial" charset="0"/>
              <a:cs typeface="Arial" charset="0"/>
            </a:endParaRPr>
          </a:p>
        </p:txBody>
      </p:sp>
      <p:sp>
        <p:nvSpPr>
          <p:cNvPr id="17" name="Textfeld 50"/>
          <p:cNvSpPr txBox="1">
            <a:spLocks noChangeArrowheads="1"/>
          </p:cNvSpPr>
          <p:nvPr/>
        </p:nvSpPr>
        <p:spPr bwMode="auto">
          <a:xfrm>
            <a:off x="7524328" y="3811588"/>
            <a:ext cx="15808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1" dirty="0" smtClean="0">
                <a:latin typeface="Arial" charset="0"/>
                <a:cs typeface="Arial" charset="0"/>
              </a:rPr>
              <a:t>Application</a:t>
            </a:r>
            <a:endParaRPr lang="en-GB" sz="2000" b="1" dirty="0">
              <a:latin typeface="Arial" charset="0"/>
              <a:cs typeface="Arial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107950" y="1557338"/>
            <a:ext cx="9036050" cy="922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292929"/>
              </a:buClr>
              <a:defRPr/>
            </a:pPr>
            <a:r>
              <a:rPr lang="de-DE" sz="1800" b="1" kern="0" dirty="0" smtClean="0">
                <a:solidFill>
                  <a:srgbClr val="292929"/>
                </a:solidFill>
                <a:latin typeface="Arial" pitchFamily="34" charset="0"/>
                <a:cs typeface="Arial" pitchFamily="34" charset="0"/>
              </a:rPr>
              <a:t>Mission</a:t>
            </a:r>
            <a:r>
              <a:rPr lang="de-DE" sz="1800" kern="0" dirty="0" smtClean="0">
                <a:solidFill>
                  <a:srgbClr val="292929"/>
                </a:solidFill>
                <a:latin typeface="Arial" pitchFamily="34" charset="0"/>
                <a:cs typeface="Arial" pitchFamily="34" charset="0"/>
              </a:rPr>
              <a:t>: „</a:t>
            </a:r>
            <a:r>
              <a:rPr lang="en-US" sz="1800" kern="0" dirty="0">
                <a:solidFill>
                  <a:srgbClr val="292929"/>
                </a:solidFill>
                <a:latin typeface="Arial" pitchFamily="34" charset="0"/>
                <a:cs typeface="Arial" pitchFamily="34" charset="0"/>
              </a:rPr>
              <a:t>The institute is a competence </a:t>
            </a:r>
            <a:r>
              <a:rPr lang="en-US" sz="1800" kern="0" dirty="0" err="1">
                <a:solidFill>
                  <a:srgbClr val="292929"/>
                </a:solidFill>
                <a:latin typeface="Arial" pitchFamily="34" charset="0"/>
                <a:cs typeface="Arial" pitchFamily="34" charset="0"/>
              </a:rPr>
              <a:t>centre</a:t>
            </a:r>
            <a:r>
              <a:rPr lang="en-US" sz="1800" kern="0" dirty="0">
                <a:solidFill>
                  <a:srgbClr val="292929"/>
                </a:solidFill>
                <a:latin typeface="Arial" pitchFamily="34" charset="0"/>
                <a:cs typeface="Arial" pitchFamily="34" charset="0"/>
              </a:rPr>
              <a:t> for the application of information systems in companies. It is the bridge between international research and development and actual application in companies</a:t>
            </a:r>
            <a:r>
              <a:rPr lang="en-US" sz="1800" kern="0" dirty="0" smtClean="0">
                <a:solidFill>
                  <a:srgbClr val="292929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de-DE" sz="1800" kern="0" dirty="0" smtClean="0">
                <a:solidFill>
                  <a:srgbClr val="292929"/>
                </a:solidFill>
                <a:latin typeface="Arial" pitchFamily="34" charset="0"/>
                <a:cs typeface="Arial" pitchFamily="34" charset="0"/>
              </a:rPr>
              <a:t>“</a:t>
            </a:r>
            <a:endParaRPr lang="de-DE" sz="1800" kern="0" dirty="0">
              <a:solidFill>
                <a:srgbClr val="29292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Prof. Dr. Jörg Scheid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88" y="4283535"/>
            <a:ext cx="843125" cy="8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of. Dr. Thomas Schall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34" y="5272429"/>
            <a:ext cx="827882" cy="82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rof. Dr. Richard Göb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482" y="5256554"/>
            <a:ext cx="786062" cy="78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r. Claus Atzenbec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49" y="2675149"/>
            <a:ext cx="842539" cy="84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8" b="-516"/>
          <a:stretch/>
        </p:blipFill>
        <p:spPr>
          <a:xfrm>
            <a:off x="7152707" y="5053012"/>
            <a:ext cx="711994" cy="92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97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7" r="13981"/>
          <a:stretch/>
        </p:blipFill>
        <p:spPr>
          <a:xfrm flipH="1">
            <a:off x="251520" y="1560537"/>
            <a:ext cx="3931920" cy="46767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23928" y="1556792"/>
            <a:ext cx="4956547" cy="4752528"/>
          </a:xfrm>
        </p:spPr>
        <p:txBody>
          <a:bodyPr/>
          <a:lstStyle/>
          <a:p>
            <a:r>
              <a:rPr lang="de-DE" sz="2000" dirty="0" smtClean="0"/>
              <a:t>Environment </a:t>
            </a:r>
            <a:r>
              <a:rPr lang="de-DE" sz="2000" dirty="0" err="1" smtClean="0"/>
              <a:t>for</a:t>
            </a:r>
            <a:r>
              <a:rPr lang="de-DE" sz="2000" dirty="0" smtClean="0"/>
              <a:t> Open Source SSO</a:t>
            </a:r>
          </a:p>
          <a:p>
            <a:r>
              <a:rPr lang="de-DE" sz="2000" dirty="0"/>
              <a:t>SSO </a:t>
            </a:r>
            <a:r>
              <a:rPr lang="de-DE" sz="2000" dirty="0" err="1" smtClean="0"/>
              <a:t>scenarios</a:t>
            </a:r>
            <a:endParaRPr lang="de-DE" sz="2000" dirty="0"/>
          </a:p>
          <a:p>
            <a:pPr lvl="1"/>
            <a:r>
              <a:rPr lang="de-DE" sz="2000" dirty="0"/>
              <a:t>Intranet, Extranet, </a:t>
            </a:r>
            <a:r>
              <a:rPr lang="de-DE" sz="2000" dirty="0" err="1" smtClean="0"/>
              <a:t>Cloud</a:t>
            </a:r>
            <a:endParaRPr lang="de-DE" sz="2000" dirty="0" smtClean="0"/>
          </a:p>
          <a:p>
            <a:r>
              <a:rPr lang="de-DE" sz="2000" dirty="0" smtClean="0"/>
              <a:t>SSO </a:t>
            </a:r>
            <a:r>
              <a:rPr lang="de-DE" sz="2000" dirty="0" err="1" smtClean="0"/>
              <a:t>protocols</a:t>
            </a:r>
            <a:endParaRPr lang="de-DE" sz="2000" dirty="0" smtClean="0"/>
          </a:p>
          <a:p>
            <a:pPr lvl="1"/>
            <a:r>
              <a:rPr lang="de-DE" sz="2000" dirty="0" smtClean="0"/>
              <a:t>Kerberos, SAML, </a:t>
            </a:r>
            <a:r>
              <a:rPr lang="de-DE" sz="2000" dirty="0" err="1" smtClean="0"/>
              <a:t>OAuth</a:t>
            </a:r>
            <a:r>
              <a:rPr lang="de-DE" sz="2000" dirty="0" smtClean="0"/>
              <a:t>, …</a:t>
            </a:r>
          </a:p>
          <a:p>
            <a:r>
              <a:rPr lang="de-DE" sz="2000" dirty="0" smtClean="0"/>
              <a:t>SSO </a:t>
            </a:r>
            <a:r>
              <a:rPr lang="de-DE" sz="2000" dirty="0" err="1" smtClean="0"/>
              <a:t>solutions</a:t>
            </a:r>
            <a:endParaRPr lang="de-DE" sz="2000" dirty="0" smtClean="0"/>
          </a:p>
          <a:p>
            <a:pPr lvl="1"/>
            <a:r>
              <a:rPr lang="de-DE" sz="2000" dirty="0" err="1" smtClean="0"/>
              <a:t>Shibboleth</a:t>
            </a:r>
            <a:r>
              <a:rPr lang="de-DE" sz="2000" dirty="0" smtClean="0"/>
              <a:t>, CAS, JOSSO, …</a:t>
            </a:r>
          </a:p>
          <a:p>
            <a:r>
              <a:rPr lang="de-DE" sz="2000" dirty="0" smtClean="0"/>
              <a:t>SSO </a:t>
            </a:r>
            <a:r>
              <a:rPr lang="de-DE" sz="2000" dirty="0" err="1" smtClean="0"/>
              <a:t>experiences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CAS</a:t>
            </a:r>
          </a:p>
          <a:p>
            <a:r>
              <a:rPr lang="de-DE" sz="2000" dirty="0" err="1" smtClean="0"/>
              <a:t>Conclusion</a:t>
            </a:r>
            <a:endParaRPr lang="de-DE" sz="2000" dirty="0" smtClean="0"/>
          </a:p>
          <a:p>
            <a:pPr lvl="1"/>
            <a:endParaRPr lang="de-DE" sz="2000" dirty="0" smtClean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18045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i.ebayimg.com/00/s/NzY4WDEwMjQ=/$T2eC16FHJGgFFm6PEV9bBRn4hu5)Vw~~48_7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08"/>
          <a:stretch/>
        </p:blipFill>
        <p:spPr bwMode="auto">
          <a:xfrm flipH="1">
            <a:off x="6928180" y="1484784"/>
            <a:ext cx="221582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Environment </a:t>
            </a:r>
            <a:r>
              <a:rPr lang="de-DE" dirty="0" err="1" smtClean="0"/>
              <a:t>for</a:t>
            </a:r>
            <a:r>
              <a:rPr lang="de-DE" dirty="0" smtClean="0"/>
              <a:t> Open Source SSO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Desktop</a:t>
            </a:r>
          </a:p>
          <a:p>
            <a:pPr lvl="1"/>
            <a:r>
              <a:rPr lang="de-DE" dirty="0" smtClean="0"/>
              <a:t>Windows still 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 smtClean="0"/>
              <a:t>leader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~ 90% </a:t>
            </a:r>
            <a:r>
              <a:rPr lang="de-DE" dirty="0" err="1" smtClean="0"/>
              <a:t>share</a:t>
            </a:r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b="1" dirty="0" smtClean="0"/>
              <a:t>Mobile</a:t>
            </a:r>
          </a:p>
          <a:p>
            <a:pPr lvl="1"/>
            <a:r>
              <a:rPr lang="de-DE" dirty="0" smtClean="0"/>
              <a:t>Chrome </a:t>
            </a:r>
            <a:r>
              <a:rPr lang="de-DE" dirty="0" err="1" smtClean="0"/>
              <a:t>for</a:t>
            </a:r>
            <a:r>
              <a:rPr lang="de-DE" dirty="0" smtClean="0"/>
              <a:t> Android </a:t>
            </a:r>
            <a:r>
              <a:rPr lang="de-DE" dirty="0" err="1" smtClean="0"/>
              <a:t>similar</a:t>
            </a:r>
            <a:r>
              <a:rPr lang="de-DE" dirty="0" smtClean="0"/>
              <a:t> </a:t>
            </a:r>
            <a:r>
              <a:rPr lang="de-DE" dirty="0" err="1" smtClean="0"/>
              <a:t>capabilities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Desktop Chrome</a:t>
            </a:r>
          </a:p>
          <a:p>
            <a:pPr>
              <a:spcBef>
                <a:spcPts val="1200"/>
              </a:spcBef>
            </a:pPr>
            <a:r>
              <a:rPr lang="de-DE" b="1" dirty="0" smtClean="0"/>
              <a:t>Server</a:t>
            </a:r>
          </a:p>
          <a:p>
            <a:pPr lvl="1"/>
            <a:r>
              <a:rPr lang="de-DE" dirty="0" smtClean="0"/>
              <a:t>Microsoft </a:t>
            </a:r>
            <a:r>
              <a:rPr lang="de-DE" dirty="0" err="1" smtClean="0"/>
              <a:t>Active</a:t>
            </a:r>
            <a:r>
              <a:rPr lang="de-DE" dirty="0" smtClean="0"/>
              <a:t> Directory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prevalent</a:t>
            </a:r>
            <a:r>
              <a:rPr lang="de-DE" dirty="0" smtClean="0"/>
              <a:t> </a:t>
            </a:r>
            <a:r>
              <a:rPr lang="de-DE" dirty="0" err="1" smtClean="0"/>
              <a:t>even</a:t>
            </a:r>
            <a:r>
              <a:rPr lang="de-DE" dirty="0" smtClean="0"/>
              <a:t> in OSS </a:t>
            </a:r>
            <a:r>
              <a:rPr lang="de-DE" dirty="0" err="1" smtClean="0"/>
              <a:t>environments</a:t>
            </a:r>
            <a:endParaRPr lang="de-DE" dirty="0" smtClean="0"/>
          </a:p>
          <a:p>
            <a:pPr lvl="2"/>
            <a:r>
              <a:rPr lang="de-DE" dirty="0" smtClean="0"/>
              <a:t>SSO </a:t>
            </a:r>
            <a:r>
              <a:rPr lang="de-DE" dirty="0" err="1" smtClean="0"/>
              <a:t>for</a:t>
            </a:r>
            <a:r>
              <a:rPr lang="de-DE" dirty="0" smtClean="0"/>
              <a:t> all Microsoft </a:t>
            </a:r>
            <a:r>
              <a:rPr lang="de-DE" dirty="0" err="1" smtClean="0"/>
              <a:t>products</a:t>
            </a:r>
            <a:r>
              <a:rPr lang="de-DE" dirty="0" smtClean="0"/>
              <a:t> out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box (NTLM, Kerberos)</a:t>
            </a:r>
          </a:p>
          <a:p>
            <a:pPr lvl="1"/>
            <a:r>
              <a:rPr lang="de-DE" dirty="0" smtClean="0"/>
              <a:t>OSS server-</a:t>
            </a:r>
            <a:r>
              <a:rPr lang="de-DE" dirty="0" err="1" smtClean="0"/>
              <a:t>side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r>
              <a:rPr lang="de-DE" dirty="0" smtClean="0"/>
              <a:t> </a:t>
            </a:r>
            <a:r>
              <a:rPr lang="de-DE" dirty="0" err="1" smtClean="0"/>
              <a:t>mostly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LDAP</a:t>
            </a:r>
          </a:p>
          <a:p>
            <a:pPr lvl="1"/>
            <a:r>
              <a:rPr lang="de-DE" dirty="0" smtClean="0"/>
              <a:t>SSO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OSS </a:t>
            </a:r>
            <a:r>
              <a:rPr lang="de-DE" dirty="0" err="1" smtClean="0"/>
              <a:t>applications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endParaRPr lang="de-DE" dirty="0"/>
          </a:p>
        </p:txBody>
      </p:sp>
      <p:pic>
        <p:nvPicPr>
          <p:cNvPr id="3074" name="Picture 2" descr="http://www.rightclickserver.com/images/server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291" y="4221088"/>
            <a:ext cx="2284034" cy="222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files.tested.com/photos/2013/06/28/49333-xperia-tablet-z-hero-black-ps-1280x840-c365d9d2bbeb5a70b3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852936"/>
            <a:ext cx="1625005" cy="110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9573">
            <a:off x="7901742" y="1772816"/>
            <a:ext cx="558690" cy="4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0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SSO </a:t>
            </a:r>
            <a:r>
              <a:rPr lang="de-DE" dirty="0" err="1" smtClean="0"/>
              <a:t>scenarios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556792"/>
            <a:ext cx="8640960" cy="4752528"/>
          </a:xfrm>
        </p:spPr>
        <p:txBody>
          <a:bodyPr/>
          <a:lstStyle/>
          <a:p>
            <a:r>
              <a:rPr lang="de-DE" b="1" dirty="0" smtClean="0"/>
              <a:t>Intranet</a:t>
            </a:r>
          </a:p>
          <a:p>
            <a:pPr lvl="1"/>
            <a:r>
              <a:rPr lang="de-DE" dirty="0" err="1" smtClean="0"/>
              <a:t>Everything</a:t>
            </a:r>
            <a:r>
              <a:rPr lang="de-DE" dirty="0" smtClean="0"/>
              <a:t>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,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a </a:t>
            </a:r>
            <a:r>
              <a:rPr lang="de-DE" dirty="0" err="1" smtClean="0"/>
              <a:t>homogenous</a:t>
            </a:r>
            <a:r>
              <a:rPr lang="de-DE" dirty="0" smtClean="0"/>
              <a:t> </a:t>
            </a:r>
            <a:r>
              <a:rPr lang="de-DE" dirty="0" err="1" smtClean="0"/>
              <a:t>landscape</a:t>
            </a:r>
            <a:endParaRPr lang="de-DE" dirty="0" smtClean="0"/>
          </a:p>
          <a:p>
            <a:pPr>
              <a:spcBef>
                <a:spcPts val="2400"/>
              </a:spcBef>
            </a:pPr>
            <a:r>
              <a:rPr lang="de-DE" b="1" dirty="0" smtClean="0"/>
              <a:t>Extranet</a:t>
            </a:r>
          </a:p>
          <a:p>
            <a:pPr lvl="1"/>
            <a:r>
              <a:rPr lang="de-DE" dirty="0" smtClean="0"/>
              <a:t>Reverse Proxy, </a:t>
            </a:r>
            <a:r>
              <a:rPr lang="de-DE" dirty="0" err="1" smtClean="0"/>
              <a:t>two</a:t>
            </a:r>
            <a:r>
              <a:rPr lang="de-DE" dirty="0" smtClean="0"/>
              <a:t> URLs, </a:t>
            </a:r>
            <a:r>
              <a:rPr lang="de-DE" dirty="0" err="1" smtClean="0"/>
              <a:t>firewalls</a:t>
            </a:r>
            <a:r>
              <a:rPr lang="de-DE" dirty="0" smtClean="0"/>
              <a:t>, </a:t>
            </a:r>
            <a:r>
              <a:rPr lang="de-DE" dirty="0" err="1" smtClean="0"/>
              <a:t>less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</a:t>
            </a:r>
            <a:r>
              <a:rPr lang="de-DE" dirty="0" err="1" smtClean="0"/>
              <a:t>clients</a:t>
            </a:r>
            <a:endParaRPr lang="de-DE" dirty="0" smtClean="0"/>
          </a:p>
          <a:p>
            <a:pPr>
              <a:spcBef>
                <a:spcPts val="2400"/>
              </a:spcBef>
            </a:pPr>
            <a:r>
              <a:rPr lang="de-DE" b="1" dirty="0" err="1" smtClean="0"/>
              <a:t>Cloud</a:t>
            </a:r>
            <a:r>
              <a:rPr lang="de-DE" b="1" dirty="0" smtClean="0"/>
              <a:t> </a:t>
            </a:r>
            <a:r>
              <a:rPr lang="de-DE" b="1" dirty="0" err="1" smtClean="0"/>
              <a:t>SaaS</a:t>
            </a:r>
            <a:r>
              <a:rPr lang="de-DE" dirty="0" smtClean="0"/>
              <a:t>, </a:t>
            </a:r>
            <a:r>
              <a:rPr lang="de-DE" dirty="0" err="1" smtClean="0"/>
              <a:t>esp</a:t>
            </a:r>
            <a:r>
              <a:rPr lang="de-DE" dirty="0" smtClean="0"/>
              <a:t>. hybrid </a:t>
            </a:r>
            <a:r>
              <a:rPr lang="de-DE" dirty="0" err="1"/>
              <a:t>c</a:t>
            </a:r>
            <a:r>
              <a:rPr lang="de-DE" dirty="0" err="1" smtClean="0"/>
              <a:t>loud</a:t>
            </a:r>
            <a:endParaRPr lang="de-DE" dirty="0" smtClean="0"/>
          </a:p>
          <a:p>
            <a:pPr lvl="1"/>
            <a:r>
              <a:rPr lang="de-DE" dirty="0" err="1" smtClean="0"/>
              <a:t>Maybe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proxy</a:t>
            </a:r>
            <a:r>
              <a:rPr lang="de-DE" dirty="0" smtClean="0"/>
              <a:t>, </a:t>
            </a:r>
            <a:r>
              <a:rPr lang="de-DE" dirty="0" err="1" smtClean="0"/>
              <a:t>instead</a:t>
            </a:r>
            <a:r>
              <a:rPr lang="de-DE" dirty="0" smtClean="0"/>
              <a:t> </a:t>
            </a:r>
            <a:r>
              <a:rPr lang="de-DE" dirty="0" err="1"/>
              <a:t>l</a:t>
            </a:r>
            <a:r>
              <a:rPr lang="de-DE" dirty="0" err="1" smtClean="0"/>
              <a:t>oad</a:t>
            </a:r>
            <a:r>
              <a:rPr lang="de-DE" dirty="0" smtClean="0"/>
              <a:t> </a:t>
            </a:r>
            <a:r>
              <a:rPr lang="de-DE" dirty="0" err="1" smtClean="0"/>
              <a:t>balancing</a:t>
            </a:r>
            <a:r>
              <a:rPr lang="de-DE" dirty="0" smtClean="0"/>
              <a:t>, </a:t>
            </a:r>
            <a:r>
              <a:rPr lang="de-DE" dirty="0" err="1" smtClean="0"/>
              <a:t>caching</a:t>
            </a:r>
            <a:r>
              <a:rPr lang="de-DE" dirty="0" smtClean="0"/>
              <a:t>, </a:t>
            </a:r>
            <a:r>
              <a:rPr lang="de-DE" dirty="0" err="1"/>
              <a:t>g</a:t>
            </a:r>
            <a:r>
              <a:rPr lang="de-DE" dirty="0" err="1" smtClean="0"/>
              <a:t>eo</a:t>
            </a:r>
            <a:r>
              <a:rPr lang="de-DE" dirty="0" smtClean="0"/>
              <a:t> </a:t>
            </a:r>
            <a:r>
              <a:rPr lang="de-DE" dirty="0" err="1" smtClean="0"/>
              <a:t>replication</a:t>
            </a:r>
            <a:endParaRPr lang="de-DE" dirty="0" smtClean="0"/>
          </a:p>
          <a:p>
            <a:pPr lvl="1"/>
            <a:r>
              <a:rPr lang="de-DE" dirty="0" smtClean="0"/>
              <a:t>Upload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accounts</a:t>
            </a:r>
            <a:endParaRPr lang="de-DE" dirty="0" smtClean="0"/>
          </a:p>
          <a:p>
            <a:pPr lvl="1"/>
            <a:r>
              <a:rPr lang="de-DE" dirty="0" smtClean="0"/>
              <a:t>SSO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integrated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usage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endParaRPr lang="de-DE" dirty="0" smtClean="0"/>
          </a:p>
          <a:p>
            <a:pPr lvl="1"/>
            <a:endParaRPr lang="de-DE" dirty="0"/>
          </a:p>
        </p:txBody>
      </p:sp>
      <p:pic>
        <p:nvPicPr>
          <p:cNvPr id="2050" name="Picture 2" descr="D:\rpeinl\AppData\Local\Microsoft\Windows\Temporary Internet Files\Content.IE5\I3MH77T1\MC90044180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440" y="4797152"/>
            <a:ext cx="219456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rpeinl\AppData\Local\Microsoft\Windows\Temporary Internet Files\Content.IE5\F1ZABC18\MC90043935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414420"/>
            <a:ext cx="1582532" cy="158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rpeinl\AppData\Local\Microsoft\Windows\Temporary Internet Files\Content.IE5\U1QPDL3L\MC900431622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175248"/>
            <a:ext cx="901824" cy="90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94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SSO </a:t>
            </a:r>
            <a:r>
              <a:rPr lang="de-DE" dirty="0" err="1" smtClean="0"/>
              <a:t>protocols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Windows </a:t>
            </a:r>
            <a:r>
              <a:rPr lang="de-DE" b="1" dirty="0" err="1" smtClean="0"/>
              <a:t>environments</a:t>
            </a:r>
            <a:endParaRPr lang="de-DE" b="1" dirty="0" smtClean="0"/>
          </a:p>
          <a:p>
            <a:pPr lvl="1"/>
            <a:r>
              <a:rPr lang="de-DE" dirty="0" smtClean="0"/>
              <a:t>NTLM</a:t>
            </a:r>
          </a:p>
          <a:p>
            <a:pPr lvl="1"/>
            <a:r>
              <a:rPr lang="de-DE" dirty="0" smtClean="0"/>
              <a:t>Kerberos</a:t>
            </a:r>
          </a:p>
          <a:p>
            <a:pPr>
              <a:spcBef>
                <a:spcPts val="1200"/>
              </a:spcBef>
            </a:pPr>
            <a:r>
              <a:rPr lang="de-DE" b="1" dirty="0" smtClean="0"/>
              <a:t>Web Service </a:t>
            </a:r>
            <a:r>
              <a:rPr lang="de-DE" b="1" dirty="0" err="1" smtClean="0"/>
              <a:t>environments</a:t>
            </a:r>
            <a:endParaRPr lang="de-DE" b="1" dirty="0" smtClean="0"/>
          </a:p>
          <a:p>
            <a:pPr lvl="1"/>
            <a:r>
              <a:rPr lang="de-DE" dirty="0" smtClean="0"/>
              <a:t>SAML</a:t>
            </a:r>
          </a:p>
          <a:p>
            <a:pPr lvl="1"/>
            <a:r>
              <a:rPr lang="de-DE" dirty="0" smtClean="0"/>
              <a:t>XACML</a:t>
            </a:r>
          </a:p>
          <a:p>
            <a:pPr>
              <a:spcBef>
                <a:spcPts val="1200"/>
              </a:spcBef>
            </a:pPr>
            <a:r>
              <a:rPr lang="de-DE" b="1" dirty="0" smtClean="0"/>
              <a:t>Web 2.0 </a:t>
            </a:r>
            <a:r>
              <a:rPr lang="de-DE" b="1" dirty="0" err="1" smtClean="0"/>
              <a:t>environments</a:t>
            </a:r>
            <a:endParaRPr lang="de-DE" b="1" dirty="0" smtClean="0"/>
          </a:p>
          <a:p>
            <a:pPr lvl="1"/>
            <a:r>
              <a:rPr lang="de-DE" dirty="0" err="1" smtClean="0"/>
              <a:t>OpenID</a:t>
            </a:r>
            <a:endParaRPr lang="de-DE" dirty="0" smtClean="0"/>
          </a:p>
          <a:p>
            <a:pPr lvl="1"/>
            <a:r>
              <a:rPr lang="de-DE" dirty="0" err="1" smtClean="0"/>
              <a:t>OAuth</a:t>
            </a:r>
            <a:endParaRPr lang="de-DE" dirty="0" smtClean="0"/>
          </a:p>
          <a:p>
            <a:pPr lvl="1"/>
            <a:r>
              <a:rPr lang="de-DE" dirty="0" err="1" smtClean="0"/>
              <a:t>OpenID</a:t>
            </a:r>
            <a:r>
              <a:rPr lang="de-DE" dirty="0" smtClean="0"/>
              <a:t> </a:t>
            </a:r>
            <a:r>
              <a:rPr lang="de-DE" dirty="0" err="1" smtClean="0"/>
              <a:t>connect</a:t>
            </a:r>
            <a:endParaRPr lang="de-DE" dirty="0"/>
          </a:p>
        </p:txBody>
      </p:sp>
      <p:pic>
        <p:nvPicPr>
          <p:cNvPr id="4098" name="Picture 2" descr="D:\rpeinl\AppData\Local\Microsoft\Windows\Temporary Internet Files\Content.IE5\QH8QF63Q\MC90043935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04864"/>
            <a:ext cx="3344416" cy="33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33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Open Source SSO </a:t>
            </a:r>
            <a:r>
              <a:rPr lang="de-DE" dirty="0" err="1" smtClean="0"/>
              <a:t>solutions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71600" y="1556792"/>
            <a:ext cx="7908875" cy="4752528"/>
          </a:xfrm>
        </p:spPr>
        <p:txBody>
          <a:bodyPr/>
          <a:lstStyle/>
          <a:p>
            <a:pPr>
              <a:spcAft>
                <a:spcPts val="400"/>
              </a:spcAft>
            </a:pPr>
            <a:r>
              <a:rPr lang="de-DE" sz="2000" dirty="0" err="1" smtClean="0"/>
              <a:t>Shibboleth</a:t>
            </a:r>
            <a:endParaRPr lang="de-DE" sz="2000" dirty="0" smtClean="0"/>
          </a:p>
          <a:p>
            <a:pPr lvl="1">
              <a:spcAft>
                <a:spcPts val="800"/>
              </a:spcAft>
            </a:pPr>
            <a:r>
              <a:rPr lang="de-DE" dirty="0" smtClean="0"/>
              <a:t>Internet 2 </a:t>
            </a:r>
            <a:r>
              <a:rPr lang="de-DE" dirty="0" err="1" smtClean="0"/>
              <a:t>consortium</a:t>
            </a:r>
            <a:r>
              <a:rPr lang="de-DE" dirty="0" smtClean="0"/>
              <a:t>, </a:t>
            </a:r>
            <a:r>
              <a:rPr lang="de-DE" dirty="0" err="1" smtClean="0"/>
              <a:t>federated</a:t>
            </a:r>
            <a:r>
              <a:rPr lang="de-DE" dirty="0" smtClean="0"/>
              <a:t> </a:t>
            </a:r>
            <a:r>
              <a:rPr lang="de-DE" dirty="0" err="1" smtClean="0"/>
              <a:t>scenarios</a:t>
            </a:r>
            <a:r>
              <a:rPr lang="de-DE" dirty="0" smtClean="0"/>
              <a:t>, Web Services, SAML</a:t>
            </a:r>
          </a:p>
          <a:p>
            <a:pPr>
              <a:spcAft>
                <a:spcPts val="800"/>
              </a:spcAft>
            </a:pPr>
            <a:r>
              <a:rPr lang="de-DE" dirty="0" err="1" smtClean="0">
                <a:solidFill>
                  <a:schemeClr val="bg1"/>
                </a:solidFill>
              </a:rPr>
              <a:t>Jasig</a:t>
            </a:r>
            <a:r>
              <a:rPr lang="de-DE" dirty="0" smtClean="0">
                <a:solidFill>
                  <a:schemeClr val="bg1"/>
                </a:solidFill>
              </a:rPr>
              <a:t> CAS  </a:t>
            </a:r>
            <a:r>
              <a:rPr lang="de-DE" dirty="0" smtClean="0"/>
              <a:t>(Central Authentication Service)</a:t>
            </a:r>
          </a:p>
          <a:p>
            <a:pPr lvl="1">
              <a:spcAft>
                <a:spcPts val="400"/>
              </a:spcAft>
            </a:pPr>
            <a:r>
              <a:rPr lang="de-DE" dirty="0" err="1" smtClean="0"/>
              <a:t>Uses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SSO </a:t>
            </a:r>
            <a:r>
              <a:rPr lang="de-DE" dirty="0" err="1" smtClean="0"/>
              <a:t>protocol</a:t>
            </a:r>
            <a:r>
              <a:rPr lang="de-DE" dirty="0" smtClean="0"/>
              <a:t>, but </a:t>
            </a:r>
            <a:r>
              <a:rPr lang="de-DE" dirty="0" err="1" smtClean="0"/>
              <a:t>supports</a:t>
            </a:r>
            <a:r>
              <a:rPr lang="de-DE" dirty="0" smtClean="0"/>
              <a:t> </a:t>
            </a:r>
            <a:r>
              <a:rPr lang="de-DE" dirty="0" err="1" smtClean="0"/>
              <a:t>standards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endParaRPr lang="de-DE" dirty="0" smtClean="0"/>
          </a:p>
          <a:p>
            <a:pPr>
              <a:spcAft>
                <a:spcPts val="0"/>
              </a:spcAft>
            </a:pPr>
            <a:r>
              <a:rPr lang="de-DE" dirty="0" err="1" smtClean="0"/>
              <a:t>Atricore</a:t>
            </a:r>
            <a:r>
              <a:rPr lang="de-DE" dirty="0" smtClean="0"/>
              <a:t>    </a:t>
            </a:r>
            <a:r>
              <a:rPr lang="de-DE" sz="2800" b="1" dirty="0" smtClean="0"/>
              <a:t>JOSSO</a:t>
            </a:r>
            <a:endParaRPr lang="de-DE" sz="2000" b="1" dirty="0" smtClean="0"/>
          </a:p>
          <a:p>
            <a:pPr lvl="1">
              <a:spcAft>
                <a:spcPts val="400"/>
              </a:spcAft>
            </a:pPr>
            <a:r>
              <a:rPr lang="de-DE" dirty="0" smtClean="0"/>
              <a:t>Java-</a:t>
            </a:r>
            <a:r>
              <a:rPr lang="de-DE" dirty="0" err="1" smtClean="0"/>
              <a:t>based</a:t>
            </a:r>
            <a:r>
              <a:rPr lang="de-DE" dirty="0" smtClean="0"/>
              <a:t>, but </a:t>
            </a:r>
            <a:r>
              <a:rPr lang="de-DE" dirty="0" err="1" smtClean="0"/>
              <a:t>with</a:t>
            </a:r>
            <a:r>
              <a:rPr lang="de-DE" dirty="0" smtClean="0"/>
              <a:t> .NET </a:t>
            </a:r>
            <a:r>
              <a:rPr lang="de-DE" dirty="0" err="1" smtClean="0"/>
              <a:t>and</a:t>
            </a:r>
            <a:r>
              <a:rPr lang="de-DE" dirty="0" smtClean="0"/>
              <a:t> PHP </a:t>
            </a:r>
            <a:r>
              <a:rPr lang="de-DE" dirty="0" err="1" smtClean="0"/>
              <a:t>support</a:t>
            </a:r>
            <a:r>
              <a:rPr lang="de-DE" dirty="0" smtClean="0"/>
              <a:t>, </a:t>
            </a:r>
            <a:r>
              <a:rPr lang="de-DE" dirty="0" err="1" smtClean="0"/>
              <a:t>graphical</a:t>
            </a:r>
            <a:r>
              <a:rPr lang="de-DE" dirty="0" smtClean="0"/>
              <a:t> SSO </a:t>
            </a:r>
            <a:r>
              <a:rPr lang="de-DE" dirty="0" err="1" smtClean="0"/>
              <a:t>definition</a:t>
            </a:r>
            <a:endParaRPr lang="de-DE" dirty="0" smtClean="0"/>
          </a:p>
          <a:p>
            <a:pPr>
              <a:spcAft>
                <a:spcPts val="400"/>
              </a:spcAft>
            </a:pPr>
            <a:r>
              <a:rPr lang="de-DE" dirty="0" err="1" smtClean="0"/>
              <a:t>Forgerock</a:t>
            </a:r>
            <a:r>
              <a:rPr lang="de-DE" dirty="0" smtClean="0"/>
              <a:t>   </a:t>
            </a:r>
            <a:r>
              <a:rPr lang="de-DE" dirty="0" err="1" smtClean="0"/>
              <a:t>OpenAM</a:t>
            </a:r>
            <a:endParaRPr lang="de-DE" dirty="0" smtClean="0"/>
          </a:p>
          <a:p>
            <a:pPr lvl="1">
              <a:spcAft>
                <a:spcPts val="400"/>
              </a:spcAft>
            </a:pPr>
            <a:r>
              <a:rPr lang="de-DE" dirty="0" err="1" smtClean="0"/>
              <a:t>Successor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Sun Identity Manager</a:t>
            </a:r>
          </a:p>
          <a:p>
            <a:pPr>
              <a:spcAft>
                <a:spcPts val="400"/>
              </a:spcAft>
            </a:pPr>
            <a:r>
              <a:rPr lang="de-DE" dirty="0" smtClean="0">
                <a:solidFill>
                  <a:schemeClr val="bg1"/>
                </a:solidFill>
              </a:rPr>
              <a:t>WSO2 Identity Server</a:t>
            </a:r>
          </a:p>
          <a:p>
            <a:pPr lvl="1">
              <a:spcAft>
                <a:spcPts val="400"/>
              </a:spcAft>
            </a:pPr>
            <a:r>
              <a:rPr lang="de-DE" dirty="0" smtClean="0"/>
              <a:t>Plays </a:t>
            </a:r>
            <a:r>
              <a:rPr lang="de-DE" dirty="0" err="1" smtClean="0"/>
              <a:t>nicely</a:t>
            </a:r>
            <a:r>
              <a:rPr lang="de-DE" dirty="0" smtClean="0"/>
              <a:t> </a:t>
            </a:r>
            <a:r>
              <a:rPr lang="de-DE" dirty="0" err="1" smtClean="0"/>
              <a:t>together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remaining</a:t>
            </a:r>
            <a:r>
              <a:rPr lang="de-DE" dirty="0" smtClean="0"/>
              <a:t> WSO2 </a:t>
            </a:r>
            <a:r>
              <a:rPr lang="de-DE" dirty="0" err="1" smtClean="0"/>
              <a:t>infrastructure</a:t>
            </a:r>
            <a:endParaRPr lang="de-DE" dirty="0" smtClean="0"/>
          </a:p>
          <a:p>
            <a:pPr>
              <a:lnSpc>
                <a:spcPct val="170000"/>
              </a:lnSpc>
            </a:pPr>
            <a:endParaRPr lang="de-DE" dirty="0"/>
          </a:p>
        </p:txBody>
      </p:sp>
      <p:pic>
        <p:nvPicPr>
          <p:cNvPr id="5124" name="Picture 4" descr="http://michaelseiler.net/wp-content/uploads/2013/03/jasig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53" b="21295"/>
          <a:stretch/>
        </p:blipFill>
        <p:spPr bwMode="auto">
          <a:xfrm>
            <a:off x="238125" y="2582556"/>
            <a:ext cx="1093515" cy="63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drupal.org/files/imagecache/grid-3/project-images/casLogo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211" r="14037" b="18585"/>
          <a:stretch/>
        </p:blipFill>
        <p:spPr bwMode="auto">
          <a:xfrm>
            <a:off x="1169541" y="2629155"/>
            <a:ext cx="1242219" cy="51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Atrico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84" y="3645024"/>
            <a:ext cx="2124075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www.summa.com.br/wp-content/uploads/OpenAM_small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92" r="23966"/>
          <a:stretch/>
        </p:blipFill>
        <p:spPr bwMode="auto">
          <a:xfrm>
            <a:off x="2481228" y="4731856"/>
            <a:ext cx="1442700" cy="42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www.directaxs.com/wp-content/uploads/2011/10/forgerock-banner-logo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53" r="21473"/>
          <a:stretch/>
        </p:blipFill>
        <p:spPr bwMode="auto">
          <a:xfrm>
            <a:off x="650473" y="4738439"/>
            <a:ext cx="1690410" cy="41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78241"/>
            <a:ext cx="2743583" cy="504895"/>
          </a:xfrm>
          <a:prstGeom prst="rect">
            <a:avLst/>
          </a:prstGeom>
        </p:spPr>
      </p:pic>
      <p:pic>
        <p:nvPicPr>
          <p:cNvPr id="5122" name="Picture 2" descr="http://www.internet2.edu/trademarks/shibboleth/image_shibboleth_logo+wordmark_color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40" b="7440"/>
          <a:stretch/>
        </p:blipFill>
        <p:spPr bwMode="auto">
          <a:xfrm>
            <a:off x="179512" y="1412776"/>
            <a:ext cx="2585864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4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Open Source SSO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04974"/>
              </p:ext>
            </p:extLst>
          </p:nvPr>
        </p:nvGraphicFramePr>
        <p:xfrm>
          <a:off x="395535" y="1404704"/>
          <a:ext cx="8568953" cy="512064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635785"/>
                <a:gridCol w="1790632"/>
                <a:gridCol w="1656860"/>
                <a:gridCol w="1613468"/>
                <a:gridCol w="1872208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Jasig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smtClean="0">
                          <a:effectLst/>
                        </a:rPr>
                        <a:t/>
                      </a:r>
                      <a:br>
                        <a:rPr lang="en-GB" sz="1600" dirty="0" smtClean="0">
                          <a:effectLst/>
                        </a:rPr>
                      </a:br>
                      <a:r>
                        <a:rPr lang="en-GB" sz="1600" dirty="0" smtClean="0">
                          <a:effectLst/>
                        </a:rPr>
                        <a:t>CAS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err="1" smtClean="0">
                          <a:effectLst/>
                        </a:rPr>
                        <a:t>Atricore</a:t>
                      </a:r>
                      <a:r>
                        <a:rPr lang="en-GB" sz="1600" dirty="0" smtClean="0">
                          <a:effectLst/>
                        </a:rPr>
                        <a:t/>
                      </a:r>
                      <a:br>
                        <a:rPr lang="en-GB" sz="1600" dirty="0" smtClean="0">
                          <a:effectLst/>
                        </a:rPr>
                      </a:br>
                      <a:r>
                        <a:rPr lang="en-GB" sz="1600" dirty="0" smtClean="0">
                          <a:effectLst/>
                        </a:rPr>
                        <a:t>JOSSO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WSO2 </a:t>
                      </a:r>
                      <a:r>
                        <a:rPr lang="en-GB" sz="1600" dirty="0" smtClean="0">
                          <a:effectLst/>
                        </a:rPr>
                        <a:t/>
                      </a:r>
                      <a:br>
                        <a:rPr lang="en-GB" sz="1600" dirty="0" smtClean="0">
                          <a:effectLst/>
                        </a:rPr>
                      </a:br>
                      <a:r>
                        <a:rPr lang="en-GB" sz="1600" dirty="0" smtClean="0">
                          <a:effectLst/>
                        </a:rPr>
                        <a:t>Id </a:t>
                      </a:r>
                      <a:r>
                        <a:rPr lang="en-GB" sz="1600" dirty="0">
                          <a:effectLst/>
                        </a:rPr>
                        <a:t>Server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err="1" smtClean="0">
                          <a:effectLst/>
                        </a:rPr>
                        <a:t>Forgerock</a:t>
                      </a:r>
                      <a:r>
                        <a:rPr lang="en-GB" sz="1600" dirty="0" smtClean="0">
                          <a:effectLst/>
                        </a:rPr>
                        <a:t/>
                      </a:r>
                      <a:br>
                        <a:rPr lang="en-GB" sz="1600" dirty="0" smtClean="0">
                          <a:effectLst/>
                        </a:rPr>
                      </a:br>
                      <a:r>
                        <a:rPr lang="en-GB" sz="1600" dirty="0" smtClean="0">
                          <a:effectLst/>
                        </a:rPr>
                        <a:t>Open </a:t>
                      </a:r>
                      <a:r>
                        <a:rPr lang="en-GB" sz="1600" dirty="0">
                          <a:effectLst/>
                        </a:rPr>
                        <a:t>AM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Latest version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3.5.2  </a:t>
                      </a:r>
                      <a:r>
                        <a:rPr lang="en-GB" sz="1600" dirty="0" smtClean="0">
                          <a:effectLst/>
                        </a:rPr>
                        <a:t/>
                      </a:r>
                      <a:br>
                        <a:rPr lang="en-GB" sz="1600" dirty="0" smtClean="0">
                          <a:effectLst/>
                        </a:rPr>
                      </a:br>
                      <a:r>
                        <a:rPr lang="en-GB" sz="1600" dirty="0" smtClean="0">
                          <a:effectLst/>
                        </a:rPr>
                        <a:t>(</a:t>
                      </a:r>
                      <a:r>
                        <a:rPr lang="en-GB" sz="1600" dirty="0">
                          <a:effectLst/>
                        </a:rPr>
                        <a:t>22.02.13)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2.3.0 </a:t>
                      </a:r>
                      <a:r>
                        <a:rPr lang="en-GB" sz="1600" dirty="0" smtClean="0">
                          <a:effectLst/>
                        </a:rPr>
                        <a:t/>
                      </a:r>
                      <a:br>
                        <a:rPr lang="en-GB" sz="1600" dirty="0" smtClean="0">
                          <a:effectLst/>
                        </a:rPr>
                      </a:br>
                      <a:r>
                        <a:rPr lang="en-GB" sz="1600" dirty="0" smtClean="0">
                          <a:effectLst/>
                        </a:rPr>
                        <a:t>(</a:t>
                      </a:r>
                      <a:r>
                        <a:rPr lang="en-GB" sz="1600" dirty="0">
                          <a:effectLst/>
                        </a:rPr>
                        <a:t>31.08.12)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4.1.0 </a:t>
                      </a:r>
                      <a:br>
                        <a:rPr lang="en-GB" sz="1600">
                          <a:effectLst/>
                        </a:rPr>
                      </a:br>
                      <a:r>
                        <a:rPr lang="en-GB" sz="1600">
                          <a:effectLst/>
                        </a:rPr>
                        <a:t>(11.02.13)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10.1.0 </a:t>
                      </a:r>
                      <a:r>
                        <a:rPr lang="en-GB" sz="1600" dirty="0" smtClean="0">
                          <a:effectLst/>
                        </a:rPr>
                        <a:t/>
                      </a:r>
                      <a:br>
                        <a:rPr lang="en-GB" sz="1600" dirty="0" smtClean="0">
                          <a:effectLst/>
                        </a:rPr>
                      </a:br>
                      <a:r>
                        <a:rPr lang="en-GB" sz="1600" dirty="0" smtClean="0">
                          <a:effectLst/>
                        </a:rPr>
                        <a:t>(</a:t>
                      </a:r>
                      <a:r>
                        <a:rPr lang="en-GB" sz="1600" dirty="0">
                          <a:effectLst/>
                        </a:rPr>
                        <a:t>20.02.13)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License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Jasigs</a:t>
                      </a:r>
                      <a:r>
                        <a:rPr lang="en-GB" sz="1600" dirty="0">
                          <a:effectLst/>
                        </a:rPr>
                        <a:t> own open source license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LGPL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APL v2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CDDL 1.0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Protocols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CAS, </a:t>
                      </a:r>
                      <a:r>
                        <a:rPr lang="en-GB" sz="1600" dirty="0" err="1">
                          <a:effectLst/>
                        </a:rPr>
                        <a:t>OAuth</a:t>
                      </a:r>
                      <a:r>
                        <a:rPr lang="en-GB" sz="1600" dirty="0">
                          <a:effectLst/>
                        </a:rPr>
                        <a:t>, </a:t>
                      </a:r>
                      <a:r>
                        <a:rPr lang="en-GB" sz="1600" dirty="0" err="1">
                          <a:effectLst/>
                        </a:rPr>
                        <a:t>OpenID</a:t>
                      </a:r>
                      <a:r>
                        <a:rPr lang="en-GB" sz="1600" dirty="0">
                          <a:effectLst/>
                        </a:rPr>
                        <a:t>, SAML, Kerberos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SAML, NTLM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OAuth</a:t>
                      </a:r>
                      <a:r>
                        <a:rPr lang="en-GB" sz="1600" dirty="0">
                          <a:effectLst/>
                        </a:rPr>
                        <a:t>, </a:t>
                      </a:r>
                      <a:r>
                        <a:rPr lang="en-GB" sz="1600" dirty="0" err="1">
                          <a:effectLst/>
                        </a:rPr>
                        <a:t>OpenID</a:t>
                      </a:r>
                      <a:r>
                        <a:rPr lang="en-GB" sz="1600" dirty="0">
                          <a:effectLst/>
                        </a:rPr>
                        <a:t>, XACML, SAML, … (18+), 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OAuth</a:t>
                      </a:r>
                      <a:r>
                        <a:rPr lang="en-GB" sz="1600" dirty="0">
                          <a:effectLst/>
                        </a:rPr>
                        <a:t>, SAML, Kerberos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Authentication </a:t>
                      </a:r>
                      <a:r>
                        <a:rPr lang="en-GB" sz="1600" dirty="0" err="1">
                          <a:effectLst/>
                        </a:rPr>
                        <a:t>backends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JAAS, LDAP, AD, Radius, JDBC, X.509, Negotiate (Kerberos)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JAAS, LDAP JDBC, two factor </a:t>
                      </a:r>
                      <a:r>
                        <a:rPr lang="en-GB" sz="1600" dirty="0" err="1">
                          <a:effectLst/>
                        </a:rPr>
                        <a:t>auth</a:t>
                      </a:r>
                      <a:r>
                        <a:rPr lang="en-GB" sz="1600" dirty="0">
                          <a:effectLst/>
                        </a:rPr>
                        <a:t> with </a:t>
                      </a:r>
                      <a:r>
                        <a:rPr lang="en-GB" sz="1600" dirty="0" err="1">
                          <a:effectLst/>
                        </a:rPr>
                        <a:t>WiKID</a:t>
                      </a:r>
                      <a:r>
                        <a:rPr lang="en-GB" sz="1600" dirty="0">
                          <a:effectLst/>
                        </a:rPr>
                        <a:t>, X.509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LDAP, AD, JDBC, Cassandra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LDAP, AD, two-factor </a:t>
                      </a:r>
                      <a:r>
                        <a:rPr lang="en-GB" sz="1600" dirty="0" err="1">
                          <a:effectLst/>
                        </a:rPr>
                        <a:t>auth</a:t>
                      </a:r>
                      <a:r>
                        <a:rPr lang="en-GB" sz="1600" dirty="0">
                          <a:effectLst/>
                        </a:rPr>
                        <a:t> with HOTP, Negotiate (Kerberos)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Runtimes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Tomcat or </a:t>
                      </a:r>
                      <a:r>
                        <a:rPr lang="en-GB" sz="1600" dirty="0" smtClean="0">
                          <a:effectLst/>
                        </a:rPr>
                        <a:t/>
                      </a:r>
                      <a:br>
                        <a:rPr lang="en-GB" sz="1600" dirty="0" smtClean="0">
                          <a:effectLst/>
                        </a:rPr>
                      </a:br>
                      <a:r>
                        <a:rPr lang="en-GB" sz="1600" dirty="0" smtClean="0">
                          <a:effectLst/>
                        </a:rPr>
                        <a:t>other </a:t>
                      </a:r>
                      <a:r>
                        <a:rPr lang="en-GB" sz="1600" dirty="0">
                          <a:effectLst/>
                        </a:rPr>
                        <a:t>Servlet 2.4 container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JBoss</a:t>
                      </a:r>
                      <a:r>
                        <a:rPr lang="en-GB" sz="1600" dirty="0">
                          <a:effectLst/>
                        </a:rPr>
                        <a:t>, Tomcat, </a:t>
                      </a:r>
                      <a:r>
                        <a:rPr lang="en-GB" sz="1600" dirty="0" err="1">
                          <a:effectLst/>
                        </a:rPr>
                        <a:t>Websphere</a:t>
                      </a:r>
                      <a:r>
                        <a:rPr lang="en-GB" sz="1600" dirty="0">
                          <a:effectLst/>
                        </a:rPr>
                        <a:t>, Geronimo, Jetty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WSO2 Carbon server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Tomcat, </a:t>
                      </a:r>
                      <a:r>
                        <a:rPr lang="en-GB" sz="1600" dirty="0" err="1">
                          <a:effectLst/>
                        </a:rPr>
                        <a:t>JBoss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Agents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Spring, MS IIS, JEE, Apache 2.2, PHP, PAM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Apache 2.2, PHP 4+, MS IIS, </a:t>
                      </a:r>
                      <a:r>
                        <a:rPr lang="en-GB" sz="1600" dirty="0" err="1">
                          <a:effectLst/>
                        </a:rPr>
                        <a:t>Liferay</a:t>
                      </a:r>
                      <a:r>
                        <a:rPr lang="en-GB" sz="1600" dirty="0">
                          <a:effectLst/>
                        </a:rPr>
                        <a:t>, Alfresco, </a:t>
                      </a:r>
                      <a:r>
                        <a:rPr lang="en-GB" sz="1600" dirty="0" err="1">
                          <a:effectLst/>
                        </a:rPr>
                        <a:t>phpBB</a:t>
                      </a:r>
                      <a:r>
                        <a:rPr lang="en-GB" sz="1600" dirty="0">
                          <a:effectLst/>
                        </a:rPr>
                        <a:t>, </a:t>
                      </a:r>
                      <a:r>
                        <a:rPr lang="en-GB" sz="1600" dirty="0" smtClean="0">
                          <a:effectLst/>
                        </a:rPr>
                        <a:t>Spring, </a:t>
                      </a:r>
                      <a:r>
                        <a:rPr lang="en-GB" sz="1600" dirty="0" err="1" smtClean="0">
                          <a:effectLst/>
                        </a:rPr>
                        <a:t>Coldfusion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None found</a:t>
                      </a:r>
                      <a:endParaRPr lang="de-DE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Apache 2.4, MS IIS, Sun Web </a:t>
                      </a:r>
                      <a:r>
                        <a:rPr lang="en-GB" sz="1600" dirty="0" err="1" smtClean="0">
                          <a:effectLst/>
                        </a:rPr>
                        <a:t>Srv</a:t>
                      </a:r>
                      <a:r>
                        <a:rPr lang="en-GB" sz="1600" dirty="0" smtClean="0">
                          <a:effectLst/>
                        </a:rPr>
                        <a:t>, </a:t>
                      </a:r>
                      <a:r>
                        <a:rPr lang="en-GB" sz="1600" dirty="0" err="1">
                          <a:effectLst/>
                        </a:rPr>
                        <a:t>JBoss</a:t>
                      </a:r>
                      <a:r>
                        <a:rPr lang="en-GB" sz="1600" dirty="0">
                          <a:effectLst/>
                        </a:rPr>
                        <a:t>, Glassfish, Tomcat, </a:t>
                      </a:r>
                      <a:r>
                        <a:rPr lang="en-GB" sz="1600" dirty="0" smtClean="0">
                          <a:effectLst/>
                        </a:rPr>
                        <a:t>Web Logic </a:t>
                      </a:r>
                      <a:endParaRPr lang="de-DE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err="1" smtClean="0">
                          <a:effectLst/>
                        </a:rPr>
                        <a:t>Websphere</a:t>
                      </a:r>
                      <a:r>
                        <a:rPr lang="en-GB" sz="1600" dirty="0">
                          <a:effectLst/>
                        </a:rPr>
                        <a:t>, </a:t>
                      </a:r>
                      <a:endParaRPr lang="de-DE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07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0753"/>
            <a:ext cx="6408712" cy="608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32240" y="3212976"/>
            <a:ext cx="2448272" cy="936104"/>
          </a:xfrm>
        </p:spPr>
        <p:txBody>
          <a:bodyPr/>
          <a:lstStyle/>
          <a:p>
            <a:r>
              <a:rPr lang="de-DE" dirty="0" smtClean="0"/>
              <a:t>Test </a:t>
            </a:r>
            <a:r>
              <a:rPr lang="de-DE" dirty="0" err="1" smtClean="0"/>
              <a:t>scenario</a:t>
            </a:r>
            <a:endParaRPr lang="de-DE" dirty="0"/>
          </a:p>
        </p:txBody>
      </p:sp>
      <p:pic>
        <p:nvPicPr>
          <p:cNvPr id="1026" name="Picture 2" descr="Dein Weg in die Cloud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422" y="4653136"/>
            <a:ext cx="2561577" cy="186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-36512" y="6217567"/>
            <a:ext cx="2572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www.dein-weg-in-die-cloud.de</a:t>
            </a:r>
          </a:p>
        </p:txBody>
      </p:sp>
    </p:spTree>
    <p:extLst>
      <p:ext uri="{BB962C8B-B14F-4D97-AF65-F5344CB8AC3E}">
        <p14:creationId xmlns:p14="http://schemas.microsoft.com/office/powerpoint/2010/main" val="409061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chschule_blau">
  <a:themeElements>
    <a:clrScheme name="Benutzerdefiniert 1">
      <a:dk1>
        <a:srgbClr val="000000"/>
      </a:dk1>
      <a:lt1>
        <a:srgbClr val="FFFFFF"/>
      </a:lt1>
      <a:dk2>
        <a:srgbClr val="2755AB"/>
      </a:dk2>
      <a:lt2>
        <a:srgbClr val="808080"/>
      </a:lt2>
      <a:accent1>
        <a:srgbClr val="681975"/>
      </a:accent1>
      <a:accent2>
        <a:srgbClr val="FEBC06"/>
      </a:accent2>
      <a:accent3>
        <a:srgbClr val="E04042"/>
      </a:accent3>
      <a:accent4>
        <a:srgbClr val="000000"/>
      </a:accent4>
      <a:accent5>
        <a:srgbClr val="15753A"/>
      </a:accent5>
      <a:accent6>
        <a:srgbClr val="2755AB"/>
      </a:accent6>
      <a:hlink>
        <a:srgbClr val="3F3F3F"/>
      </a:hlink>
      <a:folHlink>
        <a:srgbClr val="3F3F3F"/>
      </a:folHlink>
    </a:clrScheme>
    <a:fontScheme name="Hochschule Hof_Master_2.1">
      <a:majorFont>
        <a:latin typeface="Helvetica 55"/>
        <a:ea typeface=""/>
        <a:cs typeface=""/>
      </a:majorFont>
      <a:minorFont>
        <a:latin typeface="Helvetica 55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5">
            <a:lumMod val="60000"/>
            <a:lumOff val="40000"/>
          </a:schemeClr>
        </a:solidFill>
        <a:ln>
          <a:noFill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0D1BA3">
                <a:gamma/>
                <a:shade val="46275"/>
                <a:invGamma/>
              </a:srgbClr>
            </a:gs>
            <a:gs pos="50000">
              <a:srgbClr val="0D1BA3"/>
            </a:gs>
            <a:gs pos="100000">
              <a:srgbClr val="0D1BA3">
                <a:gamma/>
                <a:shade val="46275"/>
                <a:invGamma/>
              </a:srgbClr>
            </a:gs>
          </a:gsLst>
          <a:lin ang="18900000" scaled="1"/>
        </a:gra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urier New" pitchFamily="49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Hochschule Hof_Master_2.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chschule Hof_Master_2.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chschule Hof_Master_2.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chschule Hof_Master_2.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chschule Hof_Master_2.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chschule Hof_Master_2.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2755AB"/>
    </a:dk2>
    <a:lt2>
      <a:srgbClr val="808080"/>
    </a:lt2>
    <a:accent1>
      <a:srgbClr val="681975"/>
    </a:accent1>
    <a:accent2>
      <a:srgbClr val="FEBC06"/>
    </a:accent2>
    <a:accent3>
      <a:srgbClr val="E04042"/>
    </a:accent3>
    <a:accent4>
      <a:srgbClr val="000000"/>
    </a:accent4>
    <a:accent5>
      <a:srgbClr val="15753A"/>
    </a:accent5>
    <a:accent6>
      <a:srgbClr val="2755AB"/>
    </a:accent6>
    <a:hlink>
      <a:srgbClr val="3F3F3F"/>
    </a:hlink>
    <a:folHlink>
      <a:srgbClr val="3F3F3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618</Words>
  <Application>Microsoft Office PowerPoint</Application>
  <PresentationFormat>Bildschirmpräsentation (4:3)</PresentationFormat>
  <Paragraphs>133</Paragraphs>
  <Slides>13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Hochschule_blau</vt:lpstr>
      <vt:lpstr>Approaches and challenges for a SSO enabled extranet using Jasig CAS</vt:lpstr>
      <vt:lpstr>iisys - Institut für Informationssysteme</vt:lpstr>
      <vt:lpstr>Agenda</vt:lpstr>
      <vt:lpstr>Environment for Open Source SSO</vt:lpstr>
      <vt:lpstr>SSO scenarios</vt:lpstr>
      <vt:lpstr>SSO protocols</vt:lpstr>
      <vt:lpstr>Open Source SSO solutions</vt:lpstr>
      <vt:lpstr>Comparison of Open Source SSO</vt:lpstr>
      <vt:lpstr>Test scenario</vt:lpstr>
      <vt:lpstr>Experiences with CAS in an extranet</vt:lpstr>
      <vt:lpstr>Experiences with CAS in an extranet #2</vt:lpstr>
      <vt:lpstr>Conclusion</vt:lpstr>
      <vt:lpstr>Thanks for your attention</vt:lpstr>
    </vt:vector>
  </TitlesOfParts>
  <Company>Hochschule Hof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Büro und Kommunikationslösungen für KMUs</dc:title>
  <dc:creator>René Peinl</dc:creator>
  <cp:keywords>Integration</cp:keywords>
  <cp:lastModifiedBy>René Peinl</cp:lastModifiedBy>
  <cp:revision>378</cp:revision>
  <dcterms:created xsi:type="dcterms:W3CDTF">2010-09-20T08:34:16Z</dcterms:created>
  <dcterms:modified xsi:type="dcterms:W3CDTF">2013-09-09T13:31:25Z</dcterms:modified>
  <cp:category>Open Source Software</cp:category>
</cp:coreProperties>
</file>