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17" r:id="rId2"/>
    <p:sldId id="447" r:id="rId3"/>
    <p:sldId id="416" r:id="rId4"/>
    <p:sldId id="437" r:id="rId5"/>
    <p:sldId id="438" r:id="rId6"/>
    <p:sldId id="425" r:id="rId7"/>
    <p:sldId id="421" r:id="rId8"/>
    <p:sldId id="422" r:id="rId9"/>
    <p:sldId id="440" r:id="rId10"/>
    <p:sldId id="441" r:id="rId11"/>
    <p:sldId id="443" r:id="rId12"/>
    <p:sldId id="453" r:id="rId13"/>
    <p:sldId id="454" r:id="rId14"/>
    <p:sldId id="442" r:id="rId15"/>
    <p:sldId id="445" r:id="rId16"/>
    <p:sldId id="415" r:id="rId17"/>
    <p:sldId id="434" r:id="rId18"/>
    <p:sldId id="419" r:id="rId19"/>
    <p:sldId id="444" r:id="rId20"/>
    <p:sldId id="446" r:id="rId21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BDCC"/>
    <a:srgbClr val="DF543D"/>
    <a:srgbClr val="FFFFFF"/>
    <a:srgbClr val="AF2F21"/>
    <a:srgbClr val="D94334"/>
    <a:srgbClr val="CC3A22"/>
    <a:srgbClr val="CF3727"/>
    <a:srgbClr val="DF6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7" autoAdjust="0"/>
    <p:restoredTop sz="91741" autoAdjust="0"/>
  </p:normalViewPr>
  <p:slideViewPr>
    <p:cSldViewPr>
      <p:cViewPr>
        <p:scale>
          <a:sx n="60" d="100"/>
          <a:sy n="60" d="100"/>
        </p:scale>
        <p:origin x="-160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F2B2A-23A8-47F4-BB0C-88AF029B46C7}" type="datetimeFigureOut">
              <a:rPr lang="de-DE" smtClean="0"/>
              <a:t>09.09.2013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5368D-581B-4499-B9F8-41DDD0612B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857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6B30B-6C8D-4C90-B048-7F81512B1C64}" type="datetimeFigureOut">
              <a:rPr lang="bg-BG" smtClean="0"/>
              <a:pPr/>
              <a:t>9.9.2013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08581-B525-4753-B9E9-C768A000FF31}" type="slidenum">
              <a:rPr lang="bg-BG" smtClean="0"/>
              <a:pPr/>
              <a:t>‹Nr.›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6363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45552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81360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5799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60215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1437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180209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6359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19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48471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20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3640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7880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84401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5310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31203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06249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94836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72830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08581-B525-4753-B9E9-C768A000FF31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653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 userDrawn="1"/>
        </p:nvSpPr>
        <p:spPr>
          <a:xfrm>
            <a:off x="0" y="3789040"/>
            <a:ext cx="9144000" cy="1584176"/>
          </a:xfrm>
          <a:prstGeom prst="rect">
            <a:avLst/>
          </a:prstGeom>
          <a:solidFill>
            <a:srgbClr val="2BBD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5000" dirty="0">
              <a:latin typeface="PT San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96213"/>
            <a:ext cx="9144000" cy="1470025"/>
          </a:xfrm>
        </p:spPr>
        <p:txBody>
          <a:bodyPr>
            <a:normAutofit/>
          </a:bodyPr>
          <a:lstStyle>
            <a:lvl1pPr>
              <a:defRPr sz="5000" b="1">
                <a:solidFill>
                  <a:schemeClr val="bg1"/>
                </a:solidFill>
                <a:latin typeface="PT Sans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pic>
        <p:nvPicPr>
          <p:cNvPr id="8" name="Picture 13" descr="fido-lig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55268" y="1896244"/>
            <a:ext cx="2633464" cy="13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9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161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26221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8175" y="274639"/>
            <a:ext cx="8525565" cy="711784"/>
          </a:xfrm>
        </p:spPr>
        <p:txBody>
          <a:bodyPr/>
          <a:lstStyle>
            <a:lvl1pPr algn="l">
              <a:defRPr b="1" cap="all">
                <a:solidFill>
                  <a:schemeClr val="tx1">
                    <a:lumMod val="75000"/>
                    <a:lumOff val="25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en-US" noProof="0" smtClean="0"/>
              <a:t>Click to edit title</a:t>
            </a:r>
            <a:endParaRPr lang="en-US" noProof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298452" y="986423"/>
            <a:ext cx="8524875" cy="564565"/>
          </a:xfrm>
        </p:spPr>
        <p:txBody>
          <a:bodyPr/>
          <a:lstStyle>
            <a:lvl1pPr marL="0" indent="0">
              <a:buNone/>
              <a:defRPr cap="all" baseline="0">
                <a:solidFill>
                  <a:schemeClr val="tx2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en-US" noProof="0" smtClean="0"/>
              <a:t>Click to edit subtitle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1764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1893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930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3517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311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8207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49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8285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/>
          <p:nvPr userDrawn="1"/>
        </p:nvSpPr>
        <p:spPr>
          <a:xfrm>
            <a:off x="-152400" y="-152400"/>
            <a:ext cx="9448800" cy="7162800"/>
          </a:xfrm>
          <a:prstGeom prst="rect">
            <a:avLst/>
          </a:prstGeom>
          <a:solidFill>
            <a:srgbClr val="E1E1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FDDE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Bild durch Klicken auf Symbol hinzufügen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8127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4996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13" Type="http://schemas.openxmlformats.org/officeDocument/2006/relationships/image" Target="../media/image34.emf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emf"/><Relationship Id="rId11" Type="http://schemas.openxmlformats.org/officeDocument/2006/relationships/image" Target="../media/image35.emf"/><Relationship Id="rId5" Type="http://schemas.openxmlformats.org/officeDocument/2006/relationships/image" Target="../media/image46.jpeg"/><Relationship Id="rId15" Type="http://schemas.openxmlformats.org/officeDocument/2006/relationships/image" Target="../media/image53.emf"/><Relationship Id="rId10" Type="http://schemas.openxmlformats.org/officeDocument/2006/relationships/image" Target="../media/image51.emf"/><Relationship Id="rId4" Type="http://schemas.openxmlformats.org/officeDocument/2006/relationships/image" Target="../media/image45.emf"/><Relationship Id="rId9" Type="http://schemas.openxmlformats.org/officeDocument/2006/relationships/image" Target="../media/image50.emf"/><Relationship Id="rId1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22.pdf"/><Relationship Id="rId3" Type="http://schemas.openxmlformats.org/officeDocument/2006/relationships/image" Target="../media/image2.png"/><Relationship Id="rId42" Type="http://schemas.openxmlformats.org/officeDocument/2006/relationships/image" Target="../media/image94.pdf"/><Relationship Id="rId34" Type="http://schemas.openxmlformats.org/officeDocument/2006/relationships/image" Target="../media/image34.pdf"/><Relationship Id="rId12" Type="http://schemas.openxmlformats.org/officeDocument/2006/relationships/image" Target="../media/image64.pdf"/><Relationship Id="rId2" Type="http://schemas.openxmlformats.org/officeDocument/2006/relationships/notesSlide" Target="../notesSlides/notesSlide2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10" Type="http://schemas.openxmlformats.org/officeDocument/2006/relationships/image" Target="../media/image62.pdf"/><Relationship Id="rId19" Type="http://schemas.openxmlformats.org/officeDocument/2006/relationships/image" Target="../media/image4.png"/><Relationship Id="rId44" Type="http://schemas.openxmlformats.org/officeDocument/2006/relationships/image" Target="../media/image7.png"/><Relationship Id="rId4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ane@mail.com" TargetMode="Externa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Not Built On Sand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Authentication Overview</a:t>
            </a:r>
            <a:endParaRPr lang="en-US" b="1"/>
          </a:p>
        </p:txBody>
      </p:sp>
      <p:sp>
        <p:nvSpPr>
          <p:cNvPr id="4" name="Abgerundetes Rechteck 3"/>
          <p:cNvSpPr/>
          <p:nvPr/>
        </p:nvSpPr>
        <p:spPr>
          <a:xfrm>
            <a:off x="978008" y="4083450"/>
            <a:ext cx="2449790" cy="1813303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AUTHENTICATOR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5635543" y="3167623"/>
            <a:ext cx="2460106" cy="166890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de-DE" b="1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978008" y="3015327"/>
            <a:ext cx="2449790" cy="93879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CLIENT</a:t>
            </a:r>
            <a:b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</a:br>
            <a:endParaRPr lang="de-DE" sz="1200" b="1" dirty="0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cxnSp>
        <p:nvCxnSpPr>
          <p:cNvPr id="14" name="Gerade Verbindung mit Pfeil 13"/>
          <p:cNvCxnSpPr>
            <a:endCxn id="12" idx="3"/>
          </p:cNvCxnSpPr>
          <p:nvPr/>
        </p:nvCxnSpPr>
        <p:spPr>
          <a:xfrm flipH="1">
            <a:off x="3427798" y="3484724"/>
            <a:ext cx="221806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562064" y="2204864"/>
            <a:ext cx="2678601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Send Authentication Request: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Policy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Random Challenge</a:t>
            </a:r>
            <a:endParaRPr lang="en-US" dirty="0"/>
          </a:p>
        </p:txBody>
      </p:sp>
      <p:sp>
        <p:nvSpPr>
          <p:cNvPr id="21" name="Freihandform 20"/>
          <p:cNvSpPr/>
          <p:nvPr/>
        </p:nvSpPr>
        <p:spPr>
          <a:xfrm>
            <a:off x="3425588" y="3712191"/>
            <a:ext cx="272955" cy="655093"/>
          </a:xfrm>
          <a:custGeom>
            <a:avLst/>
            <a:gdLst>
              <a:gd name="connsiteX0" fmla="*/ 0 w 545911"/>
              <a:gd name="connsiteY0" fmla="*/ 0 h 655093"/>
              <a:gd name="connsiteX1" fmla="*/ 545911 w 545911"/>
              <a:gd name="connsiteY1" fmla="*/ 313899 h 655093"/>
              <a:gd name="connsiteX2" fmla="*/ 0 w 545911"/>
              <a:gd name="connsiteY2" fmla="*/ 655093 h 65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911" h="655093">
                <a:moveTo>
                  <a:pt x="0" y="0"/>
                </a:moveTo>
                <a:cubicBezTo>
                  <a:pt x="272955" y="102358"/>
                  <a:pt x="545911" y="204717"/>
                  <a:pt x="545911" y="313899"/>
                </a:cubicBezTo>
                <a:cubicBezTo>
                  <a:pt x="545911" y="423081"/>
                  <a:pt x="272955" y="539087"/>
                  <a:pt x="0" y="655093"/>
                </a:cubicBezTo>
              </a:path>
            </a:pathLst>
          </a:custGeom>
          <a:noFill/>
          <a:ln w="9525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3971499" y="3831056"/>
            <a:ext cx="1581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</a:t>
            </a:r>
            <a:br>
              <a:rPr lang="en-US" dirty="0" smtClean="0"/>
            </a:br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2555776" y="4477387"/>
            <a:ext cx="2736304" cy="1831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dirty="0" smtClean="0"/>
              <a:t>Authenticate user</a:t>
            </a:r>
          </a:p>
          <a:p>
            <a:r>
              <a:rPr lang="en-US" dirty="0" smtClean="0"/>
              <a:t>Sign authentication object: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Random Challenge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Name of relying party</a:t>
            </a:r>
          </a:p>
          <a:p>
            <a:r>
              <a:rPr lang="en-US" dirty="0" smtClean="0"/>
              <a:t>Signed by authentication key for this relying party</a:t>
            </a:r>
          </a:p>
          <a:p>
            <a:endParaRPr lang="en-US" dirty="0"/>
          </a:p>
        </p:txBody>
      </p:sp>
      <p:cxnSp>
        <p:nvCxnSpPr>
          <p:cNvPr id="25" name="Gewinkelte Verbindung 24"/>
          <p:cNvCxnSpPr>
            <a:stCxn id="23" idx="0"/>
          </p:cNvCxnSpPr>
          <p:nvPr/>
        </p:nvCxnSpPr>
        <p:spPr>
          <a:xfrm rot="5400000" flipH="1" flipV="1">
            <a:off x="4397142" y="3238987"/>
            <a:ext cx="765187" cy="17116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6660232" y="3672296"/>
            <a:ext cx="2608008" cy="694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dirty="0" smtClean="0"/>
              <a:t>Verify signature</a:t>
            </a:r>
          </a:p>
          <a:p>
            <a:r>
              <a:rPr lang="en-US" dirty="0" smtClean="0"/>
              <a:t>check AAID against policy</a:t>
            </a:r>
          </a:p>
        </p:txBody>
      </p:sp>
      <p:pic>
        <p:nvPicPr>
          <p:cNvPr id="13" name="Picture 52" descr="FEMALE FIGUR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46" y="4319822"/>
            <a:ext cx="397202" cy="1340558"/>
          </a:xfrm>
          <a:prstGeom prst="rect">
            <a:avLst/>
          </a:prstGeom>
        </p:spPr>
      </p:pic>
      <p:cxnSp>
        <p:nvCxnSpPr>
          <p:cNvPr id="16" name="Gerade Verbindung mit Pfeil 15"/>
          <p:cNvCxnSpPr>
            <a:stCxn id="13" idx="3"/>
            <a:endCxn id="4" idx="1"/>
          </p:cNvCxnSpPr>
          <p:nvPr/>
        </p:nvCxnSpPr>
        <p:spPr>
          <a:xfrm>
            <a:off x="671248" y="4990101"/>
            <a:ext cx="30676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95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FIDO Building Blocks</a:t>
            </a:r>
            <a:endParaRPr lang="en-US" b="1" dirty="0"/>
          </a:p>
        </p:txBody>
      </p:sp>
      <p:sp>
        <p:nvSpPr>
          <p:cNvPr id="3" name="Abgerundetes Rechteck 2"/>
          <p:cNvSpPr/>
          <p:nvPr/>
        </p:nvSpPr>
        <p:spPr>
          <a:xfrm>
            <a:off x="866291" y="2057912"/>
            <a:ext cx="2689062" cy="4016675"/>
          </a:xfrm>
          <a:prstGeom prst="roundRect">
            <a:avLst>
              <a:gd name="adj" fmla="val 633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FIDO USER DEVICE</a:t>
            </a:r>
            <a:endParaRPr lang="de-DE" sz="1200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978008" y="3015327"/>
            <a:ext cx="2449790" cy="93879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CLIENT</a:t>
            </a:r>
            <a:b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</a:br>
            <a:endParaRPr lang="de-DE" sz="1200" b="1" dirty="0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5519680" y="2005819"/>
            <a:ext cx="2689451" cy="2952127"/>
          </a:xfrm>
          <a:prstGeom prst="roundRect">
            <a:avLst>
              <a:gd name="adj" fmla="val 633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RELYING PARTY</a:t>
            </a:r>
            <a:endParaRPr lang="de-DE" sz="1200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5635543" y="3167623"/>
            <a:ext cx="2460106" cy="166890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de-DE" b="1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645860" y="5161896"/>
            <a:ext cx="2449790" cy="437264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</a:t>
            </a:r>
            <a:r>
              <a:rPr lang="de-DE" sz="12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Repository</a:t>
            </a:r>
            <a:endParaRPr lang="de-DE" b="1" dirty="0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978008" y="4083450"/>
            <a:ext cx="2449790" cy="1813303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AUTHENTICATOR</a:t>
            </a:r>
          </a:p>
        </p:txBody>
      </p:sp>
      <p:sp>
        <p:nvSpPr>
          <p:cNvPr id="9" name="Pfeil nach links und rechts 8"/>
          <p:cNvSpPr/>
          <p:nvPr/>
        </p:nvSpPr>
        <p:spPr>
          <a:xfrm>
            <a:off x="3612701" y="2507806"/>
            <a:ext cx="1845079" cy="499957"/>
          </a:xfrm>
          <a:prstGeom prst="leftRightArrow">
            <a:avLst/>
          </a:prstGeom>
          <a:solidFill>
            <a:schemeClr val="bg2">
              <a:lumMod val="75000"/>
            </a:schemeClr>
          </a:solidFill>
          <a:ln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607986" y="2449428"/>
            <a:ext cx="2487664" cy="565899"/>
          </a:xfrm>
          <a:prstGeom prst="roundRect">
            <a:avLst>
              <a:gd name="adj" fmla="val 1003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 smtClean="0">
                <a:solidFill>
                  <a:srgbClr val="FFFFFF"/>
                </a:solidFill>
                <a:effectLst/>
                <a:latin typeface="Verdana"/>
                <a:ea typeface="Times New Roman"/>
                <a:cs typeface="Verdana"/>
              </a:rPr>
              <a:t>WEB Application</a:t>
            </a:r>
            <a:endParaRPr lang="en-US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978008" y="2449428"/>
            <a:ext cx="2449790" cy="508702"/>
          </a:xfrm>
          <a:prstGeom prst="roundRect">
            <a:avLst>
              <a:gd name="adj" fmla="val 1003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rgbClr val="FFFFFF"/>
                </a:solidFill>
                <a:effectLst/>
                <a:latin typeface="Verdana"/>
                <a:ea typeface="Times New Roman"/>
                <a:cs typeface="Verdana"/>
              </a:rPr>
              <a:t>BROWSER / APP</a:t>
            </a:r>
            <a:endParaRPr lang="de-DE" sz="1200" b="1">
              <a:effectLst/>
              <a:latin typeface="Verdana"/>
              <a:ea typeface="Times New Roman"/>
              <a:cs typeface="Verdana"/>
            </a:endParaRPr>
          </a:p>
        </p:txBody>
      </p:sp>
      <p:pic>
        <p:nvPicPr>
          <p:cNvPr id="12" name="Picture 9" descr="CERTIFIED DOCUMEN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9931" y="4143953"/>
            <a:ext cx="467099" cy="604481"/>
          </a:xfrm>
          <a:prstGeom prst="rect">
            <a:avLst/>
          </a:prstGeom>
        </p:spPr>
      </p:pic>
      <p:pic>
        <p:nvPicPr>
          <p:cNvPr id="13" name="Picture 76" descr="FIDO ENABLED DATABAS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680" y="4143953"/>
            <a:ext cx="437460" cy="576652"/>
          </a:xfrm>
          <a:prstGeom prst="rect">
            <a:avLst/>
          </a:prstGeom>
        </p:spPr>
      </p:pic>
      <p:pic>
        <p:nvPicPr>
          <p:cNvPr id="14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5013176"/>
            <a:ext cx="282207" cy="327359"/>
          </a:xfrm>
          <a:prstGeom prst="rect">
            <a:avLst/>
          </a:prstGeom>
        </p:spPr>
      </p:pic>
      <p:pic>
        <p:nvPicPr>
          <p:cNvPr id="15" name="Picture 20" descr="PRIVATE KEY.eps"/>
          <p:cNvPicPr/>
          <p:nvPr/>
        </p:nvPicPr>
        <p:blipFill>
          <a:blip r:embed="rId4"/>
          <a:stretch>
            <a:fillRect/>
          </a:stretch>
        </p:blipFill>
        <p:spPr>
          <a:xfrm>
            <a:off x="2939332" y="5086352"/>
            <a:ext cx="281957" cy="327070"/>
          </a:xfrm>
          <a:prstGeom prst="rect">
            <a:avLst/>
          </a:prstGeom>
        </p:spPr>
      </p:pic>
      <p:sp>
        <p:nvSpPr>
          <p:cNvPr id="16" name="Abgerundete rechteckige Legende 15"/>
          <p:cNvSpPr/>
          <p:nvPr/>
        </p:nvSpPr>
        <p:spPr>
          <a:xfrm>
            <a:off x="3878938" y="3017875"/>
            <a:ext cx="1305057" cy="936247"/>
          </a:xfrm>
          <a:prstGeom prst="wedgeRoundRectCallout">
            <a:avLst>
              <a:gd name="adj1" fmla="val 98697"/>
              <a:gd name="adj2" fmla="val 86232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dirty="0">
                <a:solidFill>
                  <a:schemeClr val="tx1"/>
                </a:solidFill>
                <a:effectLst/>
                <a:latin typeface="Verdana"/>
                <a:ea typeface="Times New Roman"/>
                <a:cs typeface="Verdana"/>
              </a:rPr>
              <a:t>Cryptographic authentication key reference DB</a:t>
            </a:r>
            <a:endParaRPr lang="de-DE" sz="1400" b="1" dirty="0">
              <a:solidFill>
                <a:schemeClr val="tx1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7" name="Abgerundete rechteckige Legende 16"/>
          <p:cNvSpPr/>
          <p:nvPr/>
        </p:nvSpPr>
        <p:spPr>
          <a:xfrm>
            <a:off x="3907279" y="5231414"/>
            <a:ext cx="1305057" cy="767380"/>
          </a:xfrm>
          <a:prstGeom prst="wedgeRoundRectCallout">
            <a:avLst>
              <a:gd name="adj1" fmla="val 231104"/>
              <a:gd name="adj2" fmla="val -139352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Authenticator attestation trust store</a:t>
            </a:r>
            <a:endParaRPr lang="en-US" sz="1400" b="1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8" name="Abgerundete rechteckige Legende 17"/>
          <p:cNvSpPr/>
          <p:nvPr/>
        </p:nvSpPr>
        <p:spPr>
          <a:xfrm>
            <a:off x="3907279" y="4748434"/>
            <a:ext cx="1305057" cy="413461"/>
          </a:xfrm>
          <a:prstGeom prst="wedgeRoundRectCallout">
            <a:avLst>
              <a:gd name="adj1" fmla="val -110563"/>
              <a:gd name="adj2" fmla="val 56550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Attestation key</a:t>
            </a:r>
            <a:endParaRPr lang="en-US" sz="1400" b="1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9" name="Abgerundete rechteckige Legende 18"/>
          <p:cNvSpPr/>
          <p:nvPr/>
        </p:nvSpPr>
        <p:spPr>
          <a:xfrm>
            <a:off x="3907279" y="4083450"/>
            <a:ext cx="1305057" cy="557037"/>
          </a:xfrm>
          <a:prstGeom prst="wedgeRoundRectCallout">
            <a:avLst>
              <a:gd name="adj1" fmla="val -140192"/>
              <a:gd name="adj2" fmla="val 117767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Authentication key</a:t>
            </a:r>
            <a:r>
              <a:rPr lang="en-US" sz="1000" b="1" smtClean="0">
                <a:solidFill>
                  <a:srgbClr val="000000"/>
                </a:solidFill>
                <a:latin typeface="Verdana"/>
                <a:ea typeface="Times New Roman"/>
                <a:cs typeface="Verdana"/>
              </a:rPr>
              <a:t>s</a:t>
            </a:r>
            <a:endParaRPr lang="en-US" sz="1400" b="1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20" name="Textfeld 195"/>
          <p:cNvSpPr txBox="1"/>
          <p:nvPr/>
        </p:nvSpPr>
        <p:spPr>
          <a:xfrm>
            <a:off x="7050016" y="4917171"/>
            <a:ext cx="704086" cy="4503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de-DE" sz="9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Update</a:t>
            </a:r>
            <a:endParaRPr lang="de-DE" sz="1200" b="1" dirty="0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 flipH="1" flipV="1">
            <a:off x="7693481" y="4748434"/>
            <a:ext cx="2239" cy="482626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58"/>
          <p:cNvSpPr txBox="1"/>
          <p:nvPr/>
        </p:nvSpPr>
        <p:spPr>
          <a:xfrm>
            <a:off x="3861887" y="2611766"/>
            <a:ext cx="1322109" cy="29838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OSTP</a:t>
            </a:r>
            <a:endParaRPr lang="de-DE" sz="2000" b="1" dirty="0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pic>
        <p:nvPicPr>
          <p:cNvPr id="24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5157192"/>
            <a:ext cx="282207" cy="327359"/>
          </a:xfrm>
          <a:prstGeom prst="rect">
            <a:avLst/>
          </a:prstGeom>
        </p:spPr>
      </p:pic>
      <p:pic>
        <p:nvPicPr>
          <p:cNvPr id="25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4941168"/>
            <a:ext cx="282207" cy="327359"/>
          </a:xfrm>
          <a:prstGeom prst="rect">
            <a:avLst/>
          </a:prstGeom>
        </p:spPr>
      </p:pic>
      <p:pic>
        <p:nvPicPr>
          <p:cNvPr id="26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576" y="2566601"/>
            <a:ext cx="282207" cy="327359"/>
          </a:xfrm>
          <a:prstGeom prst="rect">
            <a:avLst/>
          </a:prstGeom>
        </p:spPr>
      </p:pic>
      <p:sp>
        <p:nvSpPr>
          <p:cNvPr id="27" name="Abgerundete rechteckige Legende 26"/>
          <p:cNvSpPr/>
          <p:nvPr/>
        </p:nvSpPr>
        <p:spPr>
          <a:xfrm>
            <a:off x="3870412" y="1988840"/>
            <a:ext cx="1305057" cy="413461"/>
          </a:xfrm>
          <a:prstGeom prst="wedgeRoundRectCallout">
            <a:avLst>
              <a:gd name="adj1" fmla="val 92336"/>
              <a:gd name="adj2" fmla="val 84195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dirty="0" smtClean="0">
                <a:solidFill>
                  <a:srgbClr val="000000"/>
                </a:solidFill>
                <a:effectLst/>
                <a:latin typeface="Myriad Pro"/>
                <a:ea typeface="Times New Roman"/>
                <a:cs typeface="Verdana"/>
              </a:rPr>
              <a:t>TLS Server Key</a:t>
            </a:r>
            <a:endParaRPr lang="en-US" sz="1400" b="1" dirty="0">
              <a:solidFill>
                <a:srgbClr val="000000"/>
              </a:solidFill>
              <a:effectLst/>
              <a:latin typeface="Myriad Pro"/>
              <a:ea typeface="Times New Roman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212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FIDO and IAM</a:t>
            </a:r>
            <a:endParaRPr lang="en-US" b="1" dirty="0"/>
          </a:p>
        </p:txBody>
      </p:sp>
      <p:sp>
        <p:nvSpPr>
          <p:cNvPr id="4" name="Trapezoid 3"/>
          <p:cNvSpPr/>
          <p:nvPr/>
        </p:nvSpPr>
        <p:spPr>
          <a:xfrm>
            <a:off x="298175" y="6020156"/>
            <a:ext cx="3821285" cy="808661"/>
          </a:xfrm>
          <a:prstGeom prst="trapezoid">
            <a:avLst>
              <a:gd name="adj" fmla="val 3581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DINRoundOT"/>
                <a:cs typeface="DINRoundOT"/>
              </a:rPr>
              <a:t>Physical-to-digital identity </a:t>
            </a:r>
          </a:p>
        </p:txBody>
      </p:sp>
      <p:sp>
        <p:nvSpPr>
          <p:cNvPr id="5" name="Trapezoid 4"/>
          <p:cNvSpPr/>
          <p:nvPr/>
        </p:nvSpPr>
        <p:spPr>
          <a:xfrm>
            <a:off x="589576" y="5211495"/>
            <a:ext cx="3245566" cy="808661"/>
          </a:xfrm>
          <a:prstGeom prst="trapezoid">
            <a:avLst>
              <a:gd name="adj" fmla="val 3581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DINRoundOT"/>
                <a:cs typeface="DINRoundOT"/>
              </a:rPr>
              <a:t>User Management </a:t>
            </a:r>
          </a:p>
        </p:txBody>
      </p:sp>
      <p:sp>
        <p:nvSpPr>
          <p:cNvPr id="6" name="Trapezoid 5"/>
          <p:cNvSpPr/>
          <p:nvPr/>
        </p:nvSpPr>
        <p:spPr>
          <a:xfrm>
            <a:off x="873894" y="4402834"/>
            <a:ext cx="2670610" cy="808661"/>
          </a:xfrm>
          <a:prstGeom prst="trapezoid">
            <a:avLst>
              <a:gd name="adj" fmla="val 3581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DINRoundOT"/>
                <a:cs typeface="DINRoundOT"/>
              </a:rPr>
              <a:t>Authentication</a:t>
            </a:r>
          </a:p>
        </p:txBody>
      </p:sp>
      <p:sp>
        <p:nvSpPr>
          <p:cNvPr id="7" name="Trapezoid 6"/>
          <p:cNvSpPr/>
          <p:nvPr/>
        </p:nvSpPr>
        <p:spPr>
          <a:xfrm>
            <a:off x="1177168" y="3594173"/>
            <a:ext cx="2083018" cy="808661"/>
          </a:xfrm>
          <a:prstGeom prst="trapezoid">
            <a:avLst>
              <a:gd name="adj" fmla="val 3581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DINRoundOT"/>
                <a:cs typeface="DINRoundOT"/>
              </a:rPr>
              <a:t>Federation</a:t>
            </a:r>
            <a:endParaRPr lang="en-US" dirty="0">
              <a:latin typeface="DINRoundOT"/>
              <a:cs typeface="DINRoundOT"/>
            </a:endParaRPr>
          </a:p>
        </p:txBody>
      </p:sp>
      <p:sp>
        <p:nvSpPr>
          <p:cNvPr id="8" name="Trapezoid 7"/>
          <p:cNvSpPr/>
          <p:nvPr/>
        </p:nvSpPr>
        <p:spPr>
          <a:xfrm>
            <a:off x="1463652" y="1691947"/>
            <a:ext cx="1495427" cy="1902226"/>
          </a:xfrm>
          <a:prstGeom prst="trapezoid">
            <a:avLst>
              <a:gd name="adj" fmla="val 49332"/>
            </a:avLst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DINRoundOT"/>
              <a:cs typeface="DINRoundOT"/>
            </a:endParaRPr>
          </a:p>
          <a:p>
            <a:pPr algn="ctr"/>
            <a:endParaRPr lang="en-US" dirty="0">
              <a:latin typeface="DINRoundOT"/>
              <a:cs typeface="DINRoundOT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1503729" y="2993569"/>
            <a:ext cx="1379532" cy="54971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DINRoundOT"/>
                <a:cs typeface="DINRoundOT"/>
              </a:rPr>
              <a:t>Single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DINRoundOT"/>
                <a:cs typeface="DINRoundOT"/>
              </a:rPr>
              <a:t>Sign-On</a:t>
            </a:r>
          </a:p>
        </p:txBody>
      </p:sp>
      <p:cxnSp>
        <p:nvCxnSpPr>
          <p:cNvPr id="10" name="Straight Connector 16"/>
          <p:cNvCxnSpPr/>
          <p:nvPr/>
        </p:nvCxnSpPr>
        <p:spPr>
          <a:xfrm flipV="1">
            <a:off x="3544504" y="4091961"/>
            <a:ext cx="1067774" cy="1119534"/>
          </a:xfrm>
          <a:prstGeom prst="line">
            <a:avLst/>
          </a:prstGeom>
          <a:ln>
            <a:prstDash val="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35"/>
          <p:cNvCxnSpPr/>
          <p:nvPr/>
        </p:nvCxnSpPr>
        <p:spPr>
          <a:xfrm flipV="1">
            <a:off x="3273585" y="3494635"/>
            <a:ext cx="1288148" cy="912672"/>
          </a:xfrm>
          <a:prstGeom prst="line">
            <a:avLst/>
          </a:prstGeom>
          <a:ln>
            <a:prstDash val="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Rectangle 5"/>
          <p:cNvSpPr/>
          <p:nvPr/>
        </p:nvSpPr>
        <p:spPr>
          <a:xfrm rot="16200000">
            <a:off x="5048707" y="3034492"/>
            <a:ext cx="597327" cy="15176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latin typeface="DINRoundOT"/>
                <a:cs typeface="DINRoundOT"/>
              </a:rPr>
              <a:t>Passwords</a:t>
            </a:r>
          </a:p>
        </p:txBody>
      </p:sp>
      <p:sp>
        <p:nvSpPr>
          <p:cNvPr id="16" name="Rectangle 42"/>
          <p:cNvSpPr/>
          <p:nvPr/>
        </p:nvSpPr>
        <p:spPr>
          <a:xfrm rot="5400000">
            <a:off x="7913619" y="3105345"/>
            <a:ext cx="586405" cy="136498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latin typeface="DINRoundOT"/>
                <a:cs typeface="DINRoundOT"/>
              </a:rPr>
              <a:t>Risk-Based</a:t>
            </a:r>
          </a:p>
        </p:txBody>
      </p:sp>
      <p:sp>
        <p:nvSpPr>
          <p:cNvPr id="17" name="Rectangle 12"/>
          <p:cNvSpPr/>
          <p:nvPr/>
        </p:nvSpPr>
        <p:spPr>
          <a:xfrm>
            <a:off x="6124610" y="3494635"/>
            <a:ext cx="1388513" cy="5864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latin typeface="DINRoundOT"/>
                <a:cs typeface="DINRoundOT"/>
              </a:rPr>
              <a:t>Strong</a:t>
            </a:r>
          </a:p>
        </p:txBody>
      </p:sp>
      <p:sp>
        <p:nvSpPr>
          <p:cNvPr id="18" name="Left Brace 23"/>
          <p:cNvSpPr/>
          <p:nvPr/>
        </p:nvSpPr>
        <p:spPr>
          <a:xfrm rot="5400000">
            <a:off x="7285508" y="1932979"/>
            <a:ext cx="406284" cy="271702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2"/>
          <p:cNvSpPr txBox="1"/>
          <p:nvPr/>
        </p:nvSpPr>
        <p:spPr>
          <a:xfrm>
            <a:off x="6300192" y="2708920"/>
            <a:ext cx="2392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Modern Authentication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74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Modern Authentication</a:t>
            </a:r>
            <a:endParaRPr lang="en-US" b="1" dirty="0"/>
          </a:p>
        </p:txBody>
      </p:sp>
      <p:pic>
        <p:nvPicPr>
          <p:cNvPr id="3" name="Picture 6" descr="Scales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239" y="2469545"/>
            <a:ext cx="5883222" cy="2999290"/>
          </a:xfrm>
          <a:prstGeom prst="rect">
            <a:avLst/>
          </a:prstGeom>
        </p:spPr>
      </p:pic>
      <p:pic>
        <p:nvPicPr>
          <p:cNvPr id="4" name="Picture 7" descr="RedText 1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3017012"/>
            <a:ext cx="1447801" cy="824133"/>
          </a:xfrm>
          <a:prstGeom prst="rect">
            <a:avLst/>
          </a:prstGeom>
        </p:spPr>
      </p:pic>
      <p:pic>
        <p:nvPicPr>
          <p:cNvPr id="5" name="Picture 8" descr="RedText 2 slide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253" y="3017012"/>
            <a:ext cx="1692813" cy="824133"/>
          </a:xfrm>
          <a:prstGeom prst="rect">
            <a:avLst/>
          </a:prstGeom>
        </p:spPr>
      </p:pic>
      <p:pic>
        <p:nvPicPr>
          <p:cNvPr id="6" name="Picture 9" descr="NOK NOK Man&amp;Scales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449" y="2276872"/>
            <a:ext cx="1102302" cy="3473536"/>
          </a:xfrm>
          <a:prstGeom prst="rect">
            <a:avLst/>
          </a:prstGeom>
        </p:spPr>
      </p:pic>
      <p:sp>
        <p:nvSpPr>
          <p:cNvPr id="7" name="TextBox 14"/>
          <p:cNvSpPr txBox="1"/>
          <p:nvPr/>
        </p:nvSpPr>
        <p:spPr>
          <a:xfrm>
            <a:off x="5410200" y="4550804"/>
            <a:ext cx="2057400" cy="509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latin typeface="DINRoundOT-Bold"/>
                <a:cs typeface="DINRoundOT-Bold"/>
              </a:rPr>
              <a:t>IMPLICIT</a:t>
            </a:r>
          </a:p>
          <a:p>
            <a:pPr algn="ctr">
              <a:lnSpc>
                <a:spcPts val="1600"/>
              </a:lnSpc>
            </a:pPr>
            <a:r>
              <a:rPr lang="en-US" sz="1600" dirty="0" smtClean="0">
                <a:latin typeface="DINRoundOT-Bold"/>
                <a:cs typeface="DINRoundOT-Bold"/>
              </a:rPr>
              <a:t>AUTHENTICATION</a:t>
            </a:r>
            <a:endParaRPr lang="en-US" sz="1600" dirty="0">
              <a:latin typeface="DINRoundOT-Light"/>
              <a:cs typeface="DINRoundOT-Light"/>
            </a:endParaRPr>
          </a:p>
        </p:txBody>
      </p:sp>
      <p:grpSp>
        <p:nvGrpSpPr>
          <p:cNvPr id="8" name="Group 19"/>
          <p:cNvGrpSpPr/>
          <p:nvPr/>
        </p:nvGrpSpPr>
        <p:grpSpPr>
          <a:xfrm>
            <a:off x="1600200" y="4142397"/>
            <a:ext cx="2057400" cy="917948"/>
            <a:chOff x="1600200" y="3954589"/>
            <a:chExt cx="2057400" cy="917948"/>
          </a:xfrm>
        </p:grpSpPr>
        <p:sp>
          <p:nvSpPr>
            <p:cNvPr id="9" name="TextBox 11"/>
            <p:cNvSpPr txBox="1"/>
            <p:nvPr/>
          </p:nvSpPr>
          <p:spPr>
            <a:xfrm>
              <a:off x="1600200" y="4362996"/>
              <a:ext cx="2057400" cy="509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600" dirty="0" smtClean="0">
                  <a:latin typeface="DINRoundOT-Bold"/>
                  <a:cs typeface="DINRoundOT-Bold"/>
                </a:rPr>
                <a:t>EXPLICIT</a:t>
              </a:r>
            </a:p>
            <a:p>
              <a:pPr algn="ctr">
                <a:lnSpc>
                  <a:spcPts val="1600"/>
                </a:lnSpc>
              </a:pPr>
              <a:r>
                <a:rPr lang="en-US" sz="1600" dirty="0" smtClean="0">
                  <a:latin typeface="DINRoundOT-Bold"/>
                  <a:cs typeface="DINRoundOT-Bold"/>
                </a:rPr>
                <a:t>AUTHENTICATION</a:t>
              </a:r>
              <a:endParaRPr lang="en-US" sz="1600" dirty="0">
                <a:latin typeface="DINRoundOT-Light"/>
                <a:cs typeface="DINRoundOT-Light"/>
              </a:endParaRPr>
            </a:p>
          </p:txBody>
        </p:sp>
        <p:pic>
          <p:nvPicPr>
            <p:cNvPr id="10" name="Picture 18" descr="ALPHANUMERIC ENCRYPTION.eps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00013" y="3954589"/>
              <a:ext cx="1066799" cy="382656"/>
            </a:xfrm>
            <a:prstGeom prst="rect">
              <a:avLst/>
            </a:prstGeom>
          </p:spPr>
        </p:pic>
      </p:grpSp>
      <p:pic>
        <p:nvPicPr>
          <p:cNvPr id="11" name="Picture 16" descr="GLOBE INTERNET 3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6" y="3845771"/>
            <a:ext cx="648970" cy="64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2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FIDO and Federation</a:t>
            </a:r>
            <a:endParaRPr lang="en-US" b="1" dirty="0"/>
          </a:p>
        </p:txBody>
      </p:sp>
      <p:sp>
        <p:nvSpPr>
          <p:cNvPr id="3" name="Rounded Rectangle 54"/>
          <p:cNvSpPr/>
          <p:nvPr/>
        </p:nvSpPr>
        <p:spPr>
          <a:xfrm>
            <a:off x="4032965" y="2510518"/>
            <a:ext cx="1975340" cy="209936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19"/>
          <p:cNvCxnSpPr/>
          <p:nvPr/>
        </p:nvCxnSpPr>
        <p:spPr>
          <a:xfrm flipV="1">
            <a:off x="6008305" y="2414377"/>
            <a:ext cx="1388263" cy="10491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22"/>
          <p:cNvCxnSpPr/>
          <p:nvPr/>
        </p:nvCxnSpPr>
        <p:spPr>
          <a:xfrm>
            <a:off x="6008305" y="3463538"/>
            <a:ext cx="13882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28"/>
          <p:cNvCxnSpPr/>
          <p:nvPr/>
        </p:nvCxnSpPr>
        <p:spPr>
          <a:xfrm>
            <a:off x="6008305" y="3463538"/>
            <a:ext cx="1388263" cy="1146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39"/>
          <p:cNvSpPr/>
          <p:nvPr/>
        </p:nvSpPr>
        <p:spPr>
          <a:xfrm>
            <a:off x="1248137" y="3739553"/>
            <a:ext cx="2448272" cy="1944148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0"/>
          <p:cNvSpPr txBox="1"/>
          <p:nvPr/>
        </p:nvSpPr>
        <p:spPr>
          <a:xfrm>
            <a:off x="1248137" y="3819609"/>
            <a:ext cx="2448272" cy="4191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2000" cap="all" dirty="0" smtClean="0">
                <a:latin typeface="DINRoundOT-Medium"/>
                <a:cs typeface="DINRoundOT-Medium"/>
              </a:rPr>
              <a:t>FIDO</a:t>
            </a:r>
          </a:p>
        </p:txBody>
      </p:sp>
      <p:cxnSp>
        <p:nvCxnSpPr>
          <p:cNvPr id="9" name="Straight Arrow Connector 41"/>
          <p:cNvCxnSpPr/>
          <p:nvPr/>
        </p:nvCxnSpPr>
        <p:spPr>
          <a:xfrm>
            <a:off x="888097" y="3529165"/>
            <a:ext cx="10592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43"/>
          <p:cNvCxnSpPr/>
          <p:nvPr/>
        </p:nvCxnSpPr>
        <p:spPr>
          <a:xfrm>
            <a:off x="2938630" y="3530610"/>
            <a:ext cx="10592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46"/>
          <p:cNvCxnSpPr/>
          <p:nvPr/>
        </p:nvCxnSpPr>
        <p:spPr>
          <a:xfrm>
            <a:off x="778416" y="6621934"/>
            <a:ext cx="3776567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48"/>
          <p:cNvCxnSpPr/>
          <p:nvPr/>
        </p:nvCxnSpPr>
        <p:spPr>
          <a:xfrm>
            <a:off x="4554983" y="6621934"/>
            <a:ext cx="44003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51"/>
          <p:cNvSpPr/>
          <p:nvPr/>
        </p:nvSpPr>
        <p:spPr>
          <a:xfrm>
            <a:off x="1263302" y="2222485"/>
            <a:ext cx="2448272" cy="116396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53"/>
          <p:cNvSpPr txBox="1"/>
          <p:nvPr/>
        </p:nvSpPr>
        <p:spPr>
          <a:xfrm>
            <a:off x="1680185" y="2369977"/>
            <a:ext cx="2448272" cy="4191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l"/>
            <a:r>
              <a:rPr lang="en-US" sz="2000" cap="all" dirty="0" smtClean="0">
                <a:latin typeface="DINRoundOT-Medium"/>
                <a:cs typeface="DINRoundOT-Medium"/>
              </a:rPr>
              <a:t>Passwords</a:t>
            </a:r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457" y="3226731"/>
            <a:ext cx="506851" cy="487725"/>
          </a:xfrm>
          <a:prstGeom prst="rect">
            <a:avLst/>
          </a:prstGeom>
        </p:spPr>
      </p:pic>
      <p:sp>
        <p:nvSpPr>
          <p:cNvPr id="16" name="TextBox 55"/>
          <p:cNvSpPr txBox="1"/>
          <p:nvPr/>
        </p:nvSpPr>
        <p:spPr>
          <a:xfrm>
            <a:off x="3984441" y="2667481"/>
            <a:ext cx="2448272" cy="4191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l"/>
            <a:r>
              <a:rPr lang="en-US" cap="all" dirty="0" smtClean="0">
                <a:latin typeface="DINRoundOT-Medium"/>
                <a:cs typeface="DINRoundOT-Medium"/>
              </a:rPr>
              <a:t>SSO/Federation</a:t>
            </a:r>
          </a:p>
        </p:txBody>
      </p:sp>
      <p:pic>
        <p:nvPicPr>
          <p:cNvPr id="17" name="Picture 8" descr="facebookiphone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669" y="3206405"/>
            <a:ext cx="504056" cy="504056"/>
          </a:xfrm>
          <a:prstGeom prst="rect">
            <a:avLst/>
          </a:prstGeom>
        </p:spPr>
      </p:pic>
      <p:pic>
        <p:nvPicPr>
          <p:cNvPr id="18" name="Picture 9" descr="Twitter.ai.ps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6" t="7160" r="18297" b="7256"/>
          <a:stretch/>
        </p:blipFill>
        <p:spPr>
          <a:xfrm>
            <a:off x="5352592" y="3206177"/>
            <a:ext cx="505859" cy="504284"/>
          </a:xfrm>
          <a:prstGeom prst="rect">
            <a:avLst/>
          </a:prstGeom>
        </p:spPr>
      </p:pic>
      <p:pic>
        <p:nvPicPr>
          <p:cNvPr id="19" name="Picture 10" descr="Salesforce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396" y="3298438"/>
            <a:ext cx="1562100" cy="330200"/>
          </a:xfrm>
          <a:prstGeom prst="rect">
            <a:avLst/>
          </a:prstGeom>
        </p:spPr>
      </p:pic>
      <p:pic>
        <p:nvPicPr>
          <p:cNvPr id="20" name="Picture 12"/>
          <p:cNvPicPr>
            <a:picLocks noChangeAspect="1"/>
          </p:cNvPicPr>
          <p:nvPr/>
        </p:nvPicPr>
        <p:blipFill rotWithShape="1">
          <a:blip r:embed="rId7"/>
          <a:srcRect t="34641" b="43482"/>
          <a:stretch/>
        </p:blipFill>
        <p:spPr>
          <a:xfrm>
            <a:off x="4175455" y="3908793"/>
            <a:ext cx="1609186" cy="352035"/>
          </a:xfrm>
          <a:prstGeom prst="rect">
            <a:avLst/>
          </a:prstGeom>
        </p:spPr>
      </p:pic>
      <p:pic>
        <p:nvPicPr>
          <p:cNvPr id="21" name="Picture 3" descr="new_glogo_flat_pmsc_1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406" y="2226624"/>
            <a:ext cx="1322571" cy="440857"/>
          </a:xfrm>
          <a:prstGeom prst="rect">
            <a:avLst/>
          </a:prstGeom>
        </p:spPr>
      </p:pic>
      <p:pic>
        <p:nvPicPr>
          <p:cNvPr id="22" name="Picture 6" descr="Concur.ai.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9" t="8290" r="26780" b="76658"/>
          <a:stretch/>
        </p:blipFill>
        <p:spPr>
          <a:xfrm>
            <a:off x="7429098" y="4453110"/>
            <a:ext cx="1526185" cy="433671"/>
          </a:xfrm>
          <a:prstGeom prst="rect">
            <a:avLst/>
          </a:prstGeom>
        </p:spPr>
      </p:pic>
      <p:sp>
        <p:nvSpPr>
          <p:cNvPr id="23" name="TextBox 38"/>
          <p:cNvSpPr txBox="1"/>
          <p:nvPr/>
        </p:nvSpPr>
        <p:spPr>
          <a:xfrm>
            <a:off x="888098" y="6146140"/>
            <a:ext cx="3493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8AEF0"/>
                </a:solidFill>
                <a:latin typeface="Myriad Pro"/>
                <a:cs typeface="Nok Nok Hand"/>
              </a:rPr>
              <a:t>First Mile</a:t>
            </a:r>
            <a:endParaRPr lang="en-US" sz="2800" dirty="0">
              <a:solidFill>
                <a:srgbClr val="08AEF0"/>
              </a:solidFill>
              <a:latin typeface="Myriad Pro"/>
              <a:cs typeface="Nok Nok Hand"/>
            </a:endParaRPr>
          </a:p>
        </p:txBody>
      </p:sp>
      <p:sp>
        <p:nvSpPr>
          <p:cNvPr id="24" name="TextBox 56"/>
          <p:cNvSpPr txBox="1"/>
          <p:nvPr/>
        </p:nvSpPr>
        <p:spPr>
          <a:xfrm>
            <a:off x="4635309" y="6146140"/>
            <a:ext cx="417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8AEF0"/>
                </a:solidFill>
                <a:latin typeface="Myriad Pro"/>
                <a:cs typeface="Nok Nok Hand"/>
              </a:rPr>
              <a:t>S</a:t>
            </a:r>
            <a:r>
              <a:rPr lang="en-US" sz="2800" dirty="0" smtClean="0">
                <a:solidFill>
                  <a:srgbClr val="08AEF0"/>
                </a:solidFill>
                <a:latin typeface="Myriad Pro"/>
                <a:cs typeface="Nok Nok Hand"/>
              </a:rPr>
              <a:t>econd Mile</a:t>
            </a:r>
            <a:endParaRPr lang="en-US" sz="2800" dirty="0">
              <a:solidFill>
                <a:srgbClr val="08AEF0"/>
              </a:solidFill>
              <a:latin typeface="Myriad Pro"/>
              <a:cs typeface="Nok Nok Hand"/>
            </a:endParaRPr>
          </a:p>
        </p:txBody>
      </p:sp>
      <p:sp>
        <p:nvSpPr>
          <p:cNvPr id="25" name="Rounded Rectangle 37"/>
          <p:cNvSpPr/>
          <p:nvPr/>
        </p:nvSpPr>
        <p:spPr>
          <a:xfrm>
            <a:off x="6216689" y="2009589"/>
            <a:ext cx="891328" cy="525821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DINRoundOT-Medium"/>
                <a:cs typeface="DINRoundOT-Medium"/>
              </a:rPr>
              <a:t>SAML</a:t>
            </a:r>
            <a:endParaRPr lang="en-US" dirty="0">
              <a:latin typeface="DINRoundOT-Medium"/>
              <a:cs typeface="DINRoundOT-Medium"/>
            </a:endParaRPr>
          </a:p>
        </p:txBody>
      </p:sp>
      <p:sp>
        <p:nvSpPr>
          <p:cNvPr id="26" name="Rounded Rectangle 50"/>
          <p:cNvSpPr/>
          <p:nvPr/>
        </p:nvSpPr>
        <p:spPr>
          <a:xfrm>
            <a:off x="6144681" y="4453110"/>
            <a:ext cx="1008112" cy="525821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DINRoundOT-Medium"/>
                <a:cs typeface="DINRoundOT-Medium"/>
              </a:rPr>
              <a:t>OpenID</a:t>
            </a:r>
            <a:endParaRPr lang="en-US" dirty="0">
              <a:latin typeface="DINRoundOT-Medium"/>
              <a:cs typeface="DINRoundOT-Medium"/>
            </a:endParaRPr>
          </a:p>
        </p:txBody>
      </p:sp>
      <p:pic>
        <p:nvPicPr>
          <p:cNvPr id="27" name="Picture 4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989" y="5096361"/>
            <a:ext cx="448252" cy="488544"/>
          </a:xfrm>
          <a:prstGeom prst="rect">
            <a:avLst/>
          </a:prstGeom>
        </p:spPr>
      </p:pic>
      <p:pic>
        <p:nvPicPr>
          <p:cNvPr id="28" name="Picture 52" descr="FEMALE FIGURE.eps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6680" y="2846545"/>
            <a:ext cx="491736" cy="1659609"/>
          </a:xfrm>
          <a:prstGeom prst="rect">
            <a:avLst/>
          </a:prstGeom>
        </p:spPr>
      </p:pic>
      <p:pic>
        <p:nvPicPr>
          <p:cNvPr id="29" name="Picture 57" descr="PASSWORD.eps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0530" y="2839038"/>
            <a:ext cx="817880" cy="293370"/>
          </a:xfrm>
          <a:prstGeom prst="rect">
            <a:avLst/>
          </a:prstGeom>
        </p:spPr>
      </p:pic>
      <p:pic>
        <p:nvPicPr>
          <p:cNvPr id="30" name="Picture 58" descr="FACE RECOGNITION.eps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35989" y="4557675"/>
            <a:ext cx="439036" cy="416229"/>
          </a:xfrm>
          <a:prstGeom prst="rect">
            <a:avLst/>
          </a:prstGeom>
        </p:spPr>
      </p:pic>
      <p:pic>
        <p:nvPicPr>
          <p:cNvPr id="31" name="Picture 59" descr="VOICE RECOGNITION.eps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16289" y="4546316"/>
            <a:ext cx="488223" cy="433298"/>
          </a:xfrm>
          <a:prstGeom prst="rect">
            <a:avLst/>
          </a:prstGeom>
        </p:spPr>
      </p:pic>
      <p:pic>
        <p:nvPicPr>
          <p:cNvPr id="32" name="Picture 60" descr="TPM CHIP.eps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06908" y="5096361"/>
            <a:ext cx="463443" cy="46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FIDO and Federation</a:t>
            </a:r>
            <a:endParaRPr lang="en-US" b="1" dirty="0"/>
          </a:p>
        </p:txBody>
      </p:sp>
      <p:sp>
        <p:nvSpPr>
          <p:cNvPr id="3" name="Abgerundetes Rechteck 2"/>
          <p:cNvSpPr/>
          <p:nvPr/>
        </p:nvSpPr>
        <p:spPr>
          <a:xfrm>
            <a:off x="-36512" y="2057912"/>
            <a:ext cx="2016224" cy="4016675"/>
          </a:xfrm>
          <a:prstGeom prst="roundRect">
            <a:avLst>
              <a:gd name="adj" fmla="val 633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FIDO USER DEVICE</a:t>
            </a:r>
            <a:endParaRPr lang="de-DE" sz="1200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75205" y="3015327"/>
            <a:ext cx="1836821" cy="93879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CLIENT</a:t>
            </a:r>
            <a:b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</a:br>
            <a:endParaRPr lang="de-DE" sz="1200" b="1" dirty="0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3563888" y="2005819"/>
            <a:ext cx="2043355" cy="4068768"/>
          </a:xfrm>
          <a:prstGeom prst="roundRect">
            <a:avLst>
              <a:gd name="adj" fmla="val 633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IdP</a:t>
            </a:r>
            <a:endParaRPr lang="en-US" sz="1200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3679751" y="4280375"/>
            <a:ext cx="1869106" cy="166890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de-DE" b="1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75205" y="4083450"/>
            <a:ext cx="1836821" cy="1813303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AUTHENTICATOR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3652194" y="2449428"/>
            <a:ext cx="1890044" cy="565899"/>
          </a:xfrm>
          <a:prstGeom prst="roundRect">
            <a:avLst>
              <a:gd name="adj" fmla="val 1003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 smtClean="0">
                <a:solidFill>
                  <a:srgbClr val="FFFFFF"/>
                </a:solidFill>
                <a:effectLst/>
                <a:latin typeface="Verdana"/>
                <a:ea typeface="Times New Roman"/>
                <a:cs typeface="Verdana"/>
              </a:rPr>
              <a:t>FEDERATION SERVER</a:t>
            </a:r>
            <a:endParaRPr lang="de-DE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75205" y="2449428"/>
            <a:ext cx="1836821" cy="508702"/>
          </a:xfrm>
          <a:prstGeom prst="roundRect">
            <a:avLst>
              <a:gd name="adj" fmla="val 1003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rgbClr val="FFFFFF"/>
                </a:solidFill>
                <a:effectLst/>
                <a:latin typeface="Verdana"/>
                <a:ea typeface="Times New Roman"/>
                <a:cs typeface="Verdana"/>
              </a:rPr>
              <a:t>BROWSER / APP</a:t>
            </a:r>
            <a:endParaRPr lang="de-DE" sz="1200" b="1">
              <a:effectLst/>
              <a:latin typeface="Verdana"/>
              <a:ea typeface="Times New Roman"/>
              <a:cs typeface="Verdana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1979712" y="2507806"/>
            <a:ext cx="1571295" cy="499957"/>
            <a:chOff x="2853914" y="2507806"/>
            <a:chExt cx="1845079" cy="499957"/>
          </a:xfrm>
        </p:grpSpPr>
        <p:sp>
          <p:nvSpPr>
            <p:cNvPr id="9" name="Pfeil nach links und rechts 8"/>
            <p:cNvSpPr/>
            <p:nvPr/>
          </p:nvSpPr>
          <p:spPr>
            <a:xfrm>
              <a:off x="2853914" y="2507806"/>
              <a:ext cx="1845079" cy="499957"/>
            </a:xfrm>
            <a:prstGeom prst="left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rgbClr val="4A45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>
                  <a:solidFill>
                    <a:schemeClr val="tx2">
                      <a:lumMod val="50000"/>
                    </a:schemeClr>
                  </a:solidFill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23" name="Textfeld 58"/>
            <p:cNvSpPr txBox="1"/>
            <p:nvPr/>
          </p:nvSpPr>
          <p:spPr>
            <a:xfrm>
              <a:off x="3103100" y="2611766"/>
              <a:ext cx="1322109" cy="29838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 b="1" dirty="0" smtClean="0">
                  <a:solidFill>
                    <a:srgbClr val="000000"/>
                  </a:solidFill>
                  <a:effectLst/>
                  <a:latin typeface="Verdana"/>
                  <a:ea typeface="Times New Roman"/>
                  <a:cs typeface="Verdana"/>
                </a:rPr>
                <a:t>OSTP</a:t>
              </a:r>
              <a:endParaRPr lang="de-DE" sz="20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endParaRPr>
            </a:p>
          </p:txBody>
        </p:sp>
      </p:grpSp>
      <p:sp>
        <p:nvSpPr>
          <p:cNvPr id="24" name="Abgerundetes Rechteck 23"/>
          <p:cNvSpPr/>
          <p:nvPr/>
        </p:nvSpPr>
        <p:spPr>
          <a:xfrm>
            <a:off x="7137157" y="2061049"/>
            <a:ext cx="2043355" cy="2952127"/>
          </a:xfrm>
          <a:prstGeom prst="roundRect">
            <a:avLst>
              <a:gd name="adj" fmla="val 633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Service Provider</a:t>
            </a:r>
            <a:endParaRPr lang="de-DE" sz="1200" b="1" dirty="0">
              <a:effectLst/>
              <a:latin typeface="Verdana"/>
              <a:ea typeface="Times New Roman"/>
              <a:cs typeface="Verdana"/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5592993" y="2492896"/>
            <a:ext cx="1571295" cy="499957"/>
            <a:chOff x="5592993" y="2492896"/>
            <a:chExt cx="1571295" cy="499957"/>
          </a:xfrm>
        </p:grpSpPr>
        <p:sp>
          <p:nvSpPr>
            <p:cNvPr id="26" name="Pfeil nach links und rechts 25"/>
            <p:cNvSpPr/>
            <p:nvPr/>
          </p:nvSpPr>
          <p:spPr>
            <a:xfrm>
              <a:off x="5592993" y="2492896"/>
              <a:ext cx="1571295" cy="499957"/>
            </a:xfrm>
            <a:prstGeom prst="left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rgbClr val="4A45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de-DE" sz="1200">
                  <a:solidFill>
                    <a:schemeClr val="tx2">
                      <a:lumMod val="50000"/>
                    </a:schemeClr>
                  </a:solidFill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25" name="Textfeld 58"/>
            <p:cNvSpPr txBox="1"/>
            <p:nvPr/>
          </p:nvSpPr>
          <p:spPr>
            <a:xfrm>
              <a:off x="5814387" y="2604660"/>
              <a:ext cx="1125926" cy="29838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45720" rIns="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200" b="1" dirty="0" smtClean="0">
                  <a:solidFill>
                    <a:srgbClr val="000000"/>
                  </a:solidFill>
                  <a:effectLst/>
                  <a:latin typeface="Verdana"/>
                  <a:ea typeface="Times New Roman"/>
                  <a:cs typeface="Verdana"/>
                </a:rPr>
                <a:t>Federation</a:t>
              </a:r>
              <a:endParaRPr lang="en-US" sz="2000" b="1" dirty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endParaRPr>
            </a:p>
          </p:txBody>
        </p:sp>
      </p:grpSp>
      <p:sp>
        <p:nvSpPr>
          <p:cNvPr id="29" name="Flussdiagramm: Magnetplattenspeicher 28"/>
          <p:cNvSpPr/>
          <p:nvPr/>
        </p:nvSpPr>
        <p:spPr>
          <a:xfrm>
            <a:off x="4182256" y="3299983"/>
            <a:ext cx="864096" cy="58152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 DB</a:t>
            </a:r>
            <a:endParaRPr lang="en-US" dirty="0"/>
          </a:p>
        </p:txBody>
      </p:sp>
      <p:sp>
        <p:nvSpPr>
          <p:cNvPr id="7" name="Abgerundete rechteckige Legende 6"/>
          <p:cNvSpPr/>
          <p:nvPr/>
        </p:nvSpPr>
        <p:spPr>
          <a:xfrm>
            <a:off x="931782" y="5896753"/>
            <a:ext cx="2520280" cy="1008112"/>
          </a:xfrm>
          <a:prstGeom prst="wedgeRoundRectCallout">
            <a:avLst>
              <a:gd name="adj1" fmla="val 68693"/>
              <a:gd name="adj2" fmla="val -1424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Knows details about the Authentication strength (based on attestation)</a:t>
            </a:r>
            <a:endParaRPr lang="en-US" dirty="0"/>
          </a:p>
        </p:txBody>
      </p:sp>
      <p:sp>
        <p:nvSpPr>
          <p:cNvPr id="19" name="Abgerundete rechteckige Legende 18"/>
          <p:cNvSpPr/>
          <p:nvPr/>
        </p:nvSpPr>
        <p:spPr>
          <a:xfrm>
            <a:off x="5822338" y="5856184"/>
            <a:ext cx="2520280" cy="1008112"/>
          </a:xfrm>
          <a:prstGeom prst="wedgeRoundRectCallout">
            <a:avLst>
              <a:gd name="adj1" fmla="val -82559"/>
              <a:gd name="adj2" fmla="val -2649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Knows details about the Identity verification strength.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144000" cy="150018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Thank You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6" name="Picture 5" descr="fido-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5268" y="1896244"/>
            <a:ext cx="2633464" cy="13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FIDO Alliance Members</a:t>
            </a:r>
            <a:endParaRPr lang="de-DE" b="1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Board of Directors</a:t>
            </a:r>
          </a:p>
          <a:p>
            <a:r>
              <a:rPr lang="en-US" sz="1600" dirty="0" err="1" smtClean="0"/>
              <a:t>CrucialTec</a:t>
            </a:r>
            <a:endParaRPr lang="en-US" sz="1600" dirty="0" smtClean="0"/>
          </a:p>
          <a:p>
            <a:r>
              <a:rPr lang="en-US" sz="1600" dirty="0" smtClean="0"/>
              <a:t>Google</a:t>
            </a:r>
          </a:p>
          <a:p>
            <a:r>
              <a:rPr lang="en-US" sz="1600" u="sng" dirty="0" err="1" smtClean="0"/>
              <a:t>Nok</a:t>
            </a:r>
            <a:r>
              <a:rPr lang="en-US" sz="1600" u="sng" dirty="0" smtClean="0"/>
              <a:t> </a:t>
            </a:r>
            <a:r>
              <a:rPr lang="en-US" sz="1600" u="sng" dirty="0" err="1" smtClean="0"/>
              <a:t>Nok</a:t>
            </a:r>
            <a:r>
              <a:rPr lang="en-US" sz="1600" u="sng" dirty="0" smtClean="0"/>
              <a:t> Labs</a:t>
            </a:r>
          </a:p>
          <a:p>
            <a:r>
              <a:rPr lang="en-US" sz="1600" u="sng" dirty="0" smtClean="0"/>
              <a:t>PayPal</a:t>
            </a:r>
          </a:p>
          <a:p>
            <a:r>
              <a:rPr lang="en-US" sz="1600" u="sng" dirty="0" smtClean="0"/>
              <a:t>Lenovo</a:t>
            </a:r>
          </a:p>
          <a:p>
            <a:r>
              <a:rPr lang="en-US" sz="1600" dirty="0" smtClean="0"/>
              <a:t>NXP Semiconductor</a:t>
            </a:r>
          </a:p>
          <a:p>
            <a:r>
              <a:rPr lang="en-US" sz="1600" u="sng" dirty="0" smtClean="0"/>
              <a:t>Validity Sensors</a:t>
            </a:r>
          </a:p>
          <a:p>
            <a:r>
              <a:rPr lang="en-US" sz="1600" dirty="0" err="1" smtClean="0"/>
              <a:t>Yubico</a:t>
            </a:r>
            <a:endParaRPr lang="en-US" sz="1600" dirty="0" smtClean="0"/>
          </a:p>
          <a:p>
            <a:r>
              <a:rPr lang="en-US" sz="1600" dirty="0" smtClean="0"/>
              <a:t>BlackBerry</a:t>
            </a:r>
          </a:p>
          <a:p>
            <a:pPr marL="0" indent="0">
              <a:buNone/>
            </a:pPr>
            <a:r>
              <a:rPr lang="en-US" sz="1600" b="1" dirty="0" smtClean="0"/>
              <a:t>Sponsor Members</a:t>
            </a:r>
          </a:p>
          <a:p>
            <a:r>
              <a:rPr lang="en-US" sz="1600" dirty="0" err="1" smtClean="0"/>
              <a:t>Entersekt</a:t>
            </a:r>
            <a:endParaRPr lang="en-US" sz="1600" dirty="0" smtClean="0"/>
          </a:p>
          <a:p>
            <a:r>
              <a:rPr lang="en-US" sz="1600" dirty="0" err="1" smtClean="0"/>
              <a:t>EyeLock</a:t>
            </a:r>
            <a:endParaRPr lang="en-US" sz="1600" dirty="0" smtClean="0"/>
          </a:p>
          <a:p>
            <a:r>
              <a:rPr lang="en-US" sz="1600" dirty="0" err="1" smtClean="0"/>
              <a:t>FingerPrint</a:t>
            </a:r>
            <a:r>
              <a:rPr lang="en-US" sz="1600" dirty="0" smtClean="0"/>
              <a:t> Cards</a:t>
            </a:r>
          </a:p>
          <a:p>
            <a:r>
              <a:rPr lang="en-US" sz="1600" u="sng" dirty="0" smtClean="0"/>
              <a:t>Infineon</a:t>
            </a:r>
          </a:p>
          <a:p>
            <a:r>
              <a:rPr lang="en-US" sz="1600" dirty="0" smtClean="0"/>
              <a:t>Ping Identity</a:t>
            </a:r>
          </a:p>
          <a:p>
            <a:r>
              <a:rPr lang="en-US" sz="1600" dirty="0" err="1" smtClean="0"/>
              <a:t>SecureKey</a:t>
            </a:r>
            <a:endParaRPr lang="en-US" sz="1600" dirty="0" smtClean="0"/>
          </a:p>
          <a:p>
            <a:r>
              <a:rPr lang="en-US" sz="1600" dirty="0" smtClean="0"/>
              <a:t>WWTT</a:t>
            </a:r>
            <a:endParaRPr lang="en-US" sz="16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Associate Members</a:t>
            </a:r>
          </a:p>
          <a:p>
            <a:r>
              <a:rPr lang="en-US" sz="1600" dirty="0" err="1" smtClean="0"/>
              <a:t>AktivSoft</a:t>
            </a:r>
            <a:endParaRPr lang="en-US" sz="1600" dirty="0" smtClean="0"/>
          </a:p>
          <a:p>
            <a:r>
              <a:rPr lang="en-US" sz="1600" u="sng" dirty="0" err="1" smtClean="0"/>
              <a:t>Agnitio</a:t>
            </a:r>
            <a:endParaRPr lang="en-US" sz="1600" u="sng" dirty="0" smtClean="0"/>
          </a:p>
          <a:p>
            <a:r>
              <a:rPr lang="en-US" sz="1600" dirty="0" err="1" smtClean="0"/>
              <a:t>AllWeb</a:t>
            </a:r>
            <a:r>
              <a:rPr lang="en-US" sz="1600" dirty="0" smtClean="0"/>
              <a:t> Technologies</a:t>
            </a:r>
          </a:p>
          <a:p>
            <a:r>
              <a:rPr lang="en-US" sz="1600" dirty="0" err="1" smtClean="0"/>
              <a:t>Authentify</a:t>
            </a:r>
            <a:endParaRPr lang="en-US" sz="1600" dirty="0" smtClean="0"/>
          </a:p>
          <a:p>
            <a:r>
              <a:rPr lang="en-US" sz="1600" dirty="0" err="1" smtClean="0"/>
              <a:t>Certus</a:t>
            </a:r>
            <a:endParaRPr lang="en-US" sz="1600" dirty="0" smtClean="0"/>
          </a:p>
          <a:p>
            <a:r>
              <a:rPr lang="en-US" sz="1600" dirty="0" smtClean="0"/>
              <a:t>Check2Protect</a:t>
            </a:r>
          </a:p>
          <a:p>
            <a:r>
              <a:rPr lang="en-US" sz="1600" dirty="0" smtClean="0"/>
              <a:t>Cloud Security Corp</a:t>
            </a:r>
          </a:p>
          <a:p>
            <a:r>
              <a:rPr lang="en-US" sz="1600" dirty="0" smtClean="0"/>
              <a:t>Crocus Technology</a:t>
            </a:r>
          </a:p>
          <a:p>
            <a:r>
              <a:rPr lang="en-US" sz="1600" dirty="0" smtClean="0"/>
              <a:t>Diamond Fortress</a:t>
            </a:r>
          </a:p>
          <a:p>
            <a:r>
              <a:rPr lang="en-US" sz="1600" dirty="0" err="1" smtClean="0"/>
              <a:t>Discretix</a:t>
            </a:r>
            <a:endParaRPr lang="en-US" sz="1600" dirty="0" smtClean="0"/>
          </a:p>
          <a:p>
            <a:r>
              <a:rPr lang="en-US" sz="1600" dirty="0" err="1" smtClean="0"/>
              <a:t>Insyndia</a:t>
            </a:r>
            <a:endParaRPr lang="en-US" sz="1600" dirty="0" smtClean="0"/>
          </a:p>
          <a:p>
            <a:r>
              <a:rPr lang="en-US" sz="1600" dirty="0" err="1" smtClean="0"/>
              <a:t>ItsMe</a:t>
            </a:r>
            <a:r>
              <a:rPr lang="en-US" sz="1600" dirty="0" smtClean="0"/>
              <a:t>! Security</a:t>
            </a:r>
          </a:p>
          <a:p>
            <a:r>
              <a:rPr lang="en-US" sz="1600" dirty="0" err="1" smtClean="0"/>
              <a:t>PassBan</a:t>
            </a:r>
            <a:endParaRPr lang="en-US" sz="1600" dirty="0" smtClean="0"/>
          </a:p>
          <a:p>
            <a:r>
              <a:rPr lang="en-US" sz="1600" dirty="0" err="1" smtClean="0"/>
              <a:t>SurePassID</a:t>
            </a:r>
            <a:endParaRPr lang="en-US" sz="1600" dirty="0" smtClean="0"/>
          </a:p>
          <a:p>
            <a:r>
              <a:rPr lang="en-US" sz="1600" dirty="0" err="1" smtClean="0"/>
              <a:t>Toopher</a:t>
            </a:r>
            <a:endParaRPr lang="en-US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5873263" y="6488668"/>
            <a:ext cx="321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Founding members </a:t>
            </a:r>
            <a:r>
              <a:rPr lang="en-US" u="sng" dirty="0" smtClean="0"/>
              <a:t>underlined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246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Authenticator Concept</a:t>
            </a:r>
            <a:endParaRPr lang="en-US" b="1" dirty="0"/>
          </a:p>
        </p:txBody>
      </p:sp>
      <p:sp>
        <p:nvSpPr>
          <p:cNvPr id="4" name="Abgerundetes Rechteck 3"/>
          <p:cNvSpPr/>
          <p:nvPr/>
        </p:nvSpPr>
        <p:spPr>
          <a:xfrm>
            <a:off x="2514377" y="2564904"/>
            <a:ext cx="5472608" cy="2952328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FIDO Authenticator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5" name="Eine Ecke des Rechtecks schneiden 4"/>
          <p:cNvSpPr/>
          <p:nvPr/>
        </p:nvSpPr>
        <p:spPr>
          <a:xfrm>
            <a:off x="2802409" y="3127390"/>
            <a:ext cx="1584176" cy="936104"/>
          </a:xfrm>
          <a:prstGeom prst="snip1Rect">
            <a:avLst/>
          </a:prstGeom>
          <a:noFill/>
          <a:ln w="952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User Authentication / Presence</a:t>
            </a:r>
            <a:endParaRPr lang="de-DE" sz="1400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6" name="Eine Ecke des Rechtecks schneiden 5"/>
          <p:cNvSpPr/>
          <p:nvPr/>
        </p:nvSpPr>
        <p:spPr>
          <a:xfrm>
            <a:off x="2802409" y="4221088"/>
            <a:ext cx="1584176" cy="936104"/>
          </a:xfrm>
          <a:prstGeom prst="snip1Rect">
            <a:avLst/>
          </a:prstGeom>
          <a:noFill/>
          <a:ln w="9525">
            <a:solidFill>
              <a:srgbClr val="4A452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Secure Display</a:t>
            </a:r>
            <a:endParaRPr lang="de-DE" sz="1400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7" name="Picture 20" descr="MALE HEAD &amp; SHOULDERS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353579"/>
            <a:ext cx="727833" cy="671119"/>
          </a:xfrm>
          <a:prstGeom prst="rect">
            <a:avLst/>
          </a:prstGeom>
        </p:spPr>
      </p:pic>
      <p:pic>
        <p:nvPicPr>
          <p:cNvPr id="8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0507" y="3510337"/>
            <a:ext cx="418446" cy="485398"/>
          </a:xfrm>
          <a:prstGeom prst="rect">
            <a:avLst/>
          </a:prstGeom>
        </p:spPr>
      </p:pic>
      <p:pic>
        <p:nvPicPr>
          <p:cNvPr id="9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437" y="4447386"/>
            <a:ext cx="418446" cy="485398"/>
          </a:xfrm>
          <a:prstGeom prst="rect">
            <a:avLst/>
          </a:prstGeom>
        </p:spPr>
      </p:pic>
      <p:pic>
        <p:nvPicPr>
          <p:cNvPr id="10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837" y="4599786"/>
            <a:ext cx="418446" cy="485398"/>
          </a:xfrm>
          <a:prstGeom prst="rect">
            <a:avLst/>
          </a:prstGeom>
        </p:spPr>
      </p:pic>
      <p:pic>
        <p:nvPicPr>
          <p:cNvPr id="11" name="Picture 20" descr="PRIVATE KEY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523" y="4447386"/>
            <a:ext cx="418446" cy="485398"/>
          </a:xfrm>
          <a:prstGeom prst="rect">
            <a:avLst/>
          </a:prstGeom>
        </p:spPr>
      </p:pic>
      <p:cxnSp>
        <p:nvCxnSpPr>
          <p:cNvPr id="13" name="Gewinkelte Verbindung 12"/>
          <p:cNvCxnSpPr>
            <a:stCxn id="5" idx="2"/>
            <a:endCxn id="7" idx="0"/>
          </p:cNvCxnSpPr>
          <p:nvPr/>
        </p:nvCxnSpPr>
        <p:spPr>
          <a:xfrm rot="10800000" flipV="1">
            <a:off x="1335517" y="3595441"/>
            <a:ext cx="1466892" cy="758137"/>
          </a:xfrm>
          <a:prstGeom prst="bentConnector2">
            <a:avLst/>
          </a:prstGeom>
          <a:ln>
            <a:solidFill>
              <a:schemeClr val="bg2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winkelte Verbindung 14"/>
          <p:cNvCxnSpPr>
            <a:stCxn id="6" idx="2"/>
            <a:endCxn id="7" idx="3"/>
          </p:cNvCxnSpPr>
          <p:nvPr/>
        </p:nvCxnSpPr>
        <p:spPr>
          <a:xfrm rot="10800000">
            <a:off x="1699433" y="4689140"/>
            <a:ext cx="1102976" cy="1"/>
          </a:xfrm>
          <a:prstGeom prst="bentConnector3">
            <a:avLst/>
          </a:prstGeom>
          <a:ln>
            <a:solidFill>
              <a:schemeClr val="bg2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4962625" y="3573016"/>
            <a:ext cx="1972800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de-DE" sz="1400" dirty="0" smtClean="0">
                <a:latin typeface="Verdana"/>
                <a:cs typeface="Verdana"/>
              </a:rPr>
              <a:t>Attestation Key</a:t>
            </a:r>
            <a:endParaRPr lang="de-DE" sz="1400" dirty="0">
              <a:latin typeface="Verdana"/>
              <a:cs typeface="Verdana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962649" y="4581128"/>
            <a:ext cx="1972656" cy="33855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/>
            <a:r>
              <a:rPr lang="de-DE" sz="1400" dirty="0" smtClean="0">
                <a:latin typeface="Verdana"/>
                <a:cs typeface="Verdana"/>
              </a:rPr>
              <a:t>Authentication Key(s)</a:t>
            </a:r>
            <a:endParaRPr lang="de-DE" sz="1400" dirty="0">
              <a:latin typeface="Verdana"/>
              <a:cs typeface="Verdana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937153" y="5034662"/>
            <a:ext cx="711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b="1" dirty="0" smtClean="0">
                <a:latin typeface="Verdana"/>
                <a:cs typeface="Verdana"/>
              </a:rPr>
              <a:t>User</a:t>
            </a:r>
            <a:endParaRPr lang="de-DE" sz="1600" b="1" dirty="0">
              <a:latin typeface="Verdana"/>
              <a:cs typeface="Verdana"/>
            </a:endParaRPr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9" name="Abgerundete rechteckige Legende 18"/>
          <p:cNvSpPr/>
          <p:nvPr/>
        </p:nvSpPr>
        <p:spPr>
          <a:xfrm>
            <a:off x="7615283" y="1484784"/>
            <a:ext cx="1528717" cy="672453"/>
          </a:xfrm>
          <a:prstGeom prst="wedgeRoundRectCallout">
            <a:avLst>
              <a:gd name="adj1" fmla="val -50239"/>
              <a:gd name="adj2" fmla="val 247416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Injected at manufacturing, doesn’t change</a:t>
            </a:r>
            <a:endParaRPr lang="en-US" sz="1400" b="1" dirty="0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20" name="Abgerundete rechteckige Legende 19"/>
          <p:cNvSpPr/>
          <p:nvPr/>
        </p:nvSpPr>
        <p:spPr>
          <a:xfrm>
            <a:off x="7234610" y="5847644"/>
            <a:ext cx="1305057" cy="557037"/>
          </a:xfrm>
          <a:prstGeom prst="wedgeRoundRectCallout">
            <a:avLst>
              <a:gd name="adj1" fmla="val -31477"/>
              <a:gd name="adj2" fmla="val -205284"/>
              <a:gd name="adj3" fmla="val 16667"/>
            </a:avLst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0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Generated at runtime (on Registration)</a:t>
            </a:r>
            <a:endParaRPr lang="en-US" sz="1400" b="1" dirty="0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4283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Regarding AAIDs</a:t>
            </a:r>
            <a:endParaRPr lang="en-US" dirty="0"/>
          </a:p>
        </p:txBody>
      </p:sp>
      <p:sp>
        <p:nvSpPr>
          <p:cNvPr id="4" name="Abgerundetes Rechteck 3"/>
          <p:cNvSpPr/>
          <p:nvPr/>
        </p:nvSpPr>
        <p:spPr>
          <a:xfrm>
            <a:off x="611560" y="2060848"/>
            <a:ext cx="3559001" cy="172819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FIDO Authenticator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611560" y="4653136"/>
            <a:ext cx="3559001" cy="172819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FIDO Authenticator</a:t>
            </a:r>
            <a:endParaRPr lang="en-US" sz="1600" b="1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17526" y="2740278"/>
            <a:ext cx="237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Using HW based crypto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899592" y="5332566"/>
            <a:ext cx="31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Pure SW based implementation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899592" y="3131676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FP Sensor X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899592" y="5651956"/>
            <a:ext cx="3232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Face Recognition alg. Y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444208" y="2571001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/>
              <a:t>AAID 1</a:t>
            </a:r>
            <a:endParaRPr lang="de-DE" sz="4000" dirty="0"/>
          </a:p>
        </p:txBody>
      </p:sp>
      <p:sp>
        <p:nvSpPr>
          <p:cNvPr id="11" name="Textfeld 10"/>
          <p:cNvSpPr txBox="1"/>
          <p:nvPr/>
        </p:nvSpPr>
        <p:spPr>
          <a:xfrm>
            <a:off x="6444207" y="5163289"/>
            <a:ext cx="1598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/>
              <a:t>AAID 2</a:t>
            </a:r>
            <a:endParaRPr lang="de-DE" sz="4000" dirty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4499992" y="2924944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4499992" y="5517232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08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IT Has Scaled</a:t>
            </a:r>
            <a:endParaRPr lang="en-US" b="1" dirty="0"/>
          </a:p>
        </p:txBody>
      </p:sp>
      <p:grpSp>
        <p:nvGrpSpPr>
          <p:cNvPr id="158" name="Gruppieren 157"/>
          <p:cNvGrpSpPr/>
          <p:nvPr/>
        </p:nvGrpSpPr>
        <p:grpSpPr>
          <a:xfrm>
            <a:off x="3486223" y="2618285"/>
            <a:ext cx="1520179" cy="854895"/>
            <a:chOff x="2051720" y="2204864"/>
            <a:chExt cx="1520179" cy="854895"/>
          </a:xfrm>
        </p:grpSpPr>
        <p:pic>
          <p:nvPicPr>
            <p:cNvPr id="159" name="Picture 2" descr="C:\Users\lin\Desktop\IC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2204864"/>
              <a:ext cx="798513" cy="658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0" name="Picture 16" descr="GENERIC CHIP PROCESSOR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0"/>
                <a:srcRect t="80267" r="43038"/>
                <a:stretch>
                  <a:fillRect/>
                </a:stretch>
              </p:blipFill>
            </mc:Choice>
            <mc:Fallback>
              <p:blipFill>
                <a:blip r:embed="rId11"/>
                <a:srcRect t="80267" r="43038"/>
                <a:stretch>
                  <a:fillRect/>
                </a:stretch>
              </p:blipFill>
            </mc:Fallback>
          </mc:AlternateContent>
          <p:spPr>
            <a:xfrm>
              <a:off x="2771800" y="2401910"/>
              <a:ext cx="800099" cy="657849"/>
            </a:xfrm>
            <a:prstGeom prst="rect">
              <a:avLst/>
            </a:prstGeom>
          </p:spPr>
        </p:pic>
      </p:grpSp>
      <p:sp>
        <p:nvSpPr>
          <p:cNvPr id="161" name="Freeform 5"/>
          <p:cNvSpPr>
            <a:spLocks/>
          </p:cNvSpPr>
          <p:nvPr/>
        </p:nvSpPr>
        <p:spPr bwMode="auto">
          <a:xfrm>
            <a:off x="3917826" y="4497650"/>
            <a:ext cx="1774825" cy="1128713"/>
          </a:xfrm>
          <a:custGeom>
            <a:avLst/>
            <a:gdLst>
              <a:gd name="T0" fmla="*/ 1596 w 1985"/>
              <a:gd name="T1" fmla="*/ 506 h 1259"/>
              <a:gd name="T2" fmla="*/ 1596 w 1985"/>
              <a:gd name="T3" fmla="*/ 506 h 1259"/>
              <a:gd name="T4" fmla="*/ 1966 w 1985"/>
              <a:gd name="T5" fmla="*/ 928 h 1259"/>
              <a:gd name="T6" fmla="*/ 1851 w 1985"/>
              <a:gd name="T7" fmla="*/ 1142 h 1259"/>
              <a:gd name="T8" fmla="*/ 1627 w 1985"/>
              <a:gd name="T9" fmla="*/ 1236 h 1259"/>
              <a:gd name="T10" fmla="*/ 1305 w 1985"/>
              <a:gd name="T11" fmla="*/ 1245 h 1259"/>
              <a:gd name="T12" fmla="*/ 666 w 1985"/>
              <a:gd name="T13" fmla="*/ 1245 h 1259"/>
              <a:gd name="T14" fmla="*/ 185 w 1985"/>
              <a:gd name="T15" fmla="*/ 1192 h 1259"/>
              <a:gd name="T16" fmla="*/ 0 w 1985"/>
              <a:gd name="T17" fmla="*/ 897 h 1259"/>
              <a:gd name="T18" fmla="*/ 339 w 1985"/>
              <a:gd name="T19" fmla="*/ 515 h 1259"/>
              <a:gd name="T20" fmla="*/ 701 w 1985"/>
              <a:gd name="T21" fmla="*/ 264 h 1259"/>
              <a:gd name="T22" fmla="*/ 1164 w 1985"/>
              <a:gd name="T23" fmla="*/ 18 h 1259"/>
              <a:gd name="T24" fmla="*/ 1596 w 1985"/>
              <a:gd name="T25" fmla="*/ 506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85" h="1259">
                <a:moveTo>
                  <a:pt x="1596" y="506"/>
                </a:moveTo>
                <a:lnTo>
                  <a:pt x="1596" y="506"/>
                </a:lnTo>
                <a:cubicBezTo>
                  <a:pt x="1804" y="531"/>
                  <a:pt x="1985" y="685"/>
                  <a:pt x="1966" y="928"/>
                </a:cubicBezTo>
                <a:cubicBezTo>
                  <a:pt x="1958" y="1027"/>
                  <a:pt x="1914" y="1081"/>
                  <a:pt x="1851" y="1142"/>
                </a:cubicBezTo>
                <a:cubicBezTo>
                  <a:pt x="1809" y="1183"/>
                  <a:pt x="1718" y="1227"/>
                  <a:pt x="1627" y="1236"/>
                </a:cubicBezTo>
                <a:cubicBezTo>
                  <a:pt x="1528" y="1246"/>
                  <a:pt x="1416" y="1245"/>
                  <a:pt x="1305" y="1245"/>
                </a:cubicBezTo>
                <a:lnTo>
                  <a:pt x="666" y="1245"/>
                </a:lnTo>
                <a:cubicBezTo>
                  <a:pt x="484" y="1245"/>
                  <a:pt x="295" y="1259"/>
                  <a:pt x="185" y="1192"/>
                </a:cubicBezTo>
                <a:cubicBezTo>
                  <a:pt x="79" y="1127"/>
                  <a:pt x="0" y="1046"/>
                  <a:pt x="0" y="897"/>
                </a:cubicBezTo>
                <a:cubicBezTo>
                  <a:pt x="0" y="691"/>
                  <a:pt x="148" y="545"/>
                  <a:pt x="339" y="515"/>
                </a:cubicBezTo>
                <a:cubicBezTo>
                  <a:pt x="272" y="303"/>
                  <a:pt x="536" y="127"/>
                  <a:pt x="701" y="264"/>
                </a:cubicBezTo>
                <a:cubicBezTo>
                  <a:pt x="799" y="129"/>
                  <a:pt x="919" y="0"/>
                  <a:pt x="1164" y="18"/>
                </a:cubicBezTo>
                <a:cubicBezTo>
                  <a:pt x="1417" y="38"/>
                  <a:pt x="1593" y="242"/>
                  <a:pt x="1596" y="506"/>
                </a:cubicBez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62" name="Gruppieren 161"/>
          <p:cNvGrpSpPr/>
          <p:nvPr/>
        </p:nvGrpSpPr>
        <p:grpSpPr>
          <a:xfrm>
            <a:off x="5377676" y="3864093"/>
            <a:ext cx="1449948" cy="1296322"/>
            <a:chOff x="4716016" y="1990458"/>
            <a:chExt cx="1449948" cy="1296322"/>
          </a:xfrm>
        </p:grpSpPr>
        <p:pic>
          <p:nvPicPr>
            <p:cNvPr id="163" name="Picture 16" descr="RETAIL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4716016" y="2142633"/>
              <a:ext cx="657860" cy="648970"/>
            </a:xfrm>
            <a:prstGeom prst="rect">
              <a:avLst/>
            </a:prstGeom>
          </p:spPr>
        </p:pic>
        <p:pic>
          <p:nvPicPr>
            <p:cNvPr id="164" name="Picture 16" descr="RETAIL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5508104" y="2423404"/>
              <a:ext cx="657860" cy="648970"/>
            </a:xfrm>
            <a:prstGeom prst="rect">
              <a:avLst/>
            </a:prstGeom>
          </p:spPr>
        </p:pic>
        <p:pic>
          <p:nvPicPr>
            <p:cNvPr id="165" name="Picture 16" descr="RETAIL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5567351" y="1990458"/>
              <a:ext cx="438877" cy="432946"/>
            </a:xfrm>
            <a:prstGeom prst="rect">
              <a:avLst/>
            </a:prstGeom>
          </p:spPr>
        </p:pic>
        <p:pic>
          <p:nvPicPr>
            <p:cNvPr id="166" name="Picture 16" descr="RETAIL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8"/>
                <a:stretch>
                  <a:fillRect/>
                </a:stretch>
              </p:blipFill>
            </mc:Choice>
            <mc:Fallback>
              <p:blipFill>
                <a:blip r:embed="rId19"/>
                <a:stretch>
                  <a:fillRect/>
                </a:stretch>
              </p:blipFill>
            </mc:Fallback>
          </mc:AlternateContent>
          <p:spPr>
            <a:xfrm>
              <a:off x="5103700" y="2853834"/>
              <a:ext cx="438877" cy="432946"/>
            </a:xfrm>
            <a:prstGeom prst="rect">
              <a:avLst/>
            </a:prstGeom>
          </p:spPr>
        </p:pic>
      </p:grpSp>
      <p:grpSp>
        <p:nvGrpSpPr>
          <p:cNvPr id="167" name="Gruppieren 166"/>
          <p:cNvGrpSpPr/>
          <p:nvPr/>
        </p:nvGrpSpPr>
        <p:grpSpPr>
          <a:xfrm>
            <a:off x="2880829" y="4603969"/>
            <a:ext cx="945116" cy="657917"/>
            <a:chOff x="2846421" y="3879850"/>
            <a:chExt cx="945116" cy="657917"/>
          </a:xfrm>
        </p:grpSpPr>
        <p:pic>
          <p:nvPicPr>
            <p:cNvPr id="168" name="Picture 19" descr="IPAD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12"/>
                <a:stretch>
                  <a:fillRect/>
                </a:stretch>
              </p:blipFill>
            </mc:Choice>
            <mc:Fallback>
              <p:blipFill>
                <a:blip r:embed="rId20"/>
                <a:stretch>
                  <a:fillRect/>
                </a:stretch>
              </p:blipFill>
            </mc:Fallback>
          </mc:AlternateContent>
          <p:spPr>
            <a:xfrm>
              <a:off x="2846421" y="3879850"/>
              <a:ext cx="536081" cy="657917"/>
            </a:xfrm>
            <a:prstGeom prst="rect">
              <a:avLst/>
            </a:prstGeom>
          </p:spPr>
        </p:pic>
        <p:pic>
          <p:nvPicPr>
            <p:cNvPr id="169" name="Picture 61" descr="IPHONE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42"/>
                <a:stretch>
                  <a:fillRect/>
                </a:stretch>
              </p:blipFill>
            </mc:Choice>
            <mc:Fallback>
              <p:blipFill>
                <a:blip r:embed="rId43"/>
                <a:stretch>
                  <a:fillRect/>
                </a:stretch>
              </p:blipFill>
            </mc:Fallback>
          </mc:AlternateContent>
          <p:spPr>
            <a:xfrm>
              <a:off x="3521487" y="3963474"/>
              <a:ext cx="270050" cy="521688"/>
            </a:xfrm>
            <a:prstGeom prst="rect">
              <a:avLst/>
            </a:prstGeom>
          </p:spPr>
        </p:pic>
      </p:grpSp>
      <p:grpSp>
        <p:nvGrpSpPr>
          <p:cNvPr id="170" name="Gruppieren 169"/>
          <p:cNvGrpSpPr/>
          <p:nvPr/>
        </p:nvGrpSpPr>
        <p:grpSpPr>
          <a:xfrm>
            <a:off x="2924991" y="3206296"/>
            <a:ext cx="586741" cy="1101214"/>
            <a:chOff x="6948264" y="2669168"/>
            <a:chExt cx="586741" cy="1101214"/>
          </a:xfrm>
        </p:grpSpPr>
        <p:pic>
          <p:nvPicPr>
            <p:cNvPr id="171" name="Picture 25" descr="SERVER ICON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="" xmlns:mv="urn:schemas-microsoft-com:mac:vml" xmlns:ma="http://schemas.microsoft.com/office/mac/drawingml/2008/main" Requires="ma">
              <p:blipFill>
                <a:blip r:embed="rId34"/>
                <a:stretch>
                  <a:fillRect/>
                </a:stretch>
              </p:blipFill>
            </mc:Choice>
            <mc:Fallback>
              <p:blipFill>
                <a:blip r:embed="rId44"/>
                <a:stretch>
                  <a:fillRect/>
                </a:stretch>
              </p:blipFill>
            </mc:Fallback>
          </mc:AlternateContent>
          <p:spPr>
            <a:xfrm>
              <a:off x="6948264" y="2996952"/>
              <a:ext cx="586741" cy="773430"/>
            </a:xfrm>
            <a:prstGeom prst="rect">
              <a:avLst/>
            </a:prstGeom>
          </p:spPr>
        </p:pic>
        <p:sp>
          <p:nvSpPr>
            <p:cNvPr id="172" name="Textfeld 171"/>
            <p:cNvSpPr txBox="1"/>
            <p:nvPr/>
          </p:nvSpPr>
          <p:spPr>
            <a:xfrm>
              <a:off x="6973772" y="266916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smtClean="0"/>
                <a:t>$$$</a:t>
              </a:r>
              <a:endParaRPr lang="de-DE" dirty="0"/>
            </a:p>
          </p:txBody>
        </p:sp>
      </p:grpSp>
      <p:sp>
        <p:nvSpPr>
          <p:cNvPr id="173" name="TextBox 7"/>
          <p:cNvSpPr txBox="1"/>
          <p:nvPr/>
        </p:nvSpPr>
        <p:spPr>
          <a:xfrm>
            <a:off x="2979812" y="1972327"/>
            <a:ext cx="2232247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Technological capabilities: (1971 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 2013)</a:t>
            </a:r>
            <a:endParaRPr lang="en-US" sz="1200" dirty="0" smtClean="0">
              <a:latin typeface="Verdana"/>
              <a:cs typeface="Verdana"/>
            </a:endParaRP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Clock speed x4700</a:t>
            </a: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#transistors x608k</a:t>
            </a: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Structure size /450</a:t>
            </a:r>
            <a:endParaRPr lang="en-US" sz="1200" dirty="0">
              <a:latin typeface="Verdana"/>
              <a:cs typeface="Verdana"/>
            </a:endParaRPr>
          </a:p>
        </p:txBody>
      </p:sp>
      <p:sp>
        <p:nvSpPr>
          <p:cNvPr id="174" name="TextBox 7"/>
          <p:cNvSpPr txBox="1"/>
          <p:nvPr/>
        </p:nvSpPr>
        <p:spPr>
          <a:xfrm>
            <a:off x="913053" y="3543137"/>
            <a:ext cx="196777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Price: (1980 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 2013)</a:t>
            </a:r>
            <a:endParaRPr lang="en-US" sz="1200" dirty="0" smtClean="0">
              <a:latin typeface="Verdana"/>
              <a:cs typeface="Verdana"/>
            </a:endParaRPr>
          </a:p>
          <a:p>
            <a:pPr algn="r"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HDD $/MB    /12k</a:t>
            </a:r>
          </a:p>
          <a:p>
            <a:pPr algn="r"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NV RAM $/MB  /1.3m</a:t>
            </a:r>
            <a:endParaRPr lang="en-US" sz="1200" dirty="0">
              <a:latin typeface="Verdana"/>
              <a:cs typeface="Verdana"/>
            </a:endParaRPr>
          </a:p>
        </p:txBody>
      </p:sp>
      <p:sp>
        <p:nvSpPr>
          <p:cNvPr id="175" name="TextBox 7"/>
          <p:cNvSpPr txBox="1"/>
          <p:nvPr/>
        </p:nvSpPr>
        <p:spPr>
          <a:xfrm>
            <a:off x="749474" y="4831738"/>
            <a:ext cx="1967776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Ubiquity:</a:t>
            </a:r>
          </a:p>
          <a:p>
            <a:pPr algn="r"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More than 7bn mobile connected devices by end of 2013</a:t>
            </a:r>
            <a:endParaRPr lang="en-US" sz="1200" dirty="0">
              <a:latin typeface="Verdana"/>
              <a:cs typeface="Verdana"/>
            </a:endParaRPr>
          </a:p>
        </p:txBody>
      </p:sp>
      <p:sp>
        <p:nvSpPr>
          <p:cNvPr id="176" name="TextBox 7"/>
          <p:cNvSpPr txBox="1"/>
          <p:nvPr/>
        </p:nvSpPr>
        <p:spPr>
          <a:xfrm>
            <a:off x="4064790" y="5793794"/>
            <a:ext cx="238417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Networked: (2013)</a:t>
            </a: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34% of all people </a:t>
            </a:r>
            <a:r>
              <a:rPr lang="en-US" sz="1200" dirty="0" err="1" smtClean="0">
                <a:latin typeface="Verdana"/>
                <a:cs typeface="Verdana"/>
              </a:rPr>
              <a:t>ww</a:t>
            </a:r>
            <a:r>
              <a:rPr lang="en-US" sz="1200" dirty="0" smtClean="0">
                <a:latin typeface="Verdana"/>
                <a:cs typeface="Verdana"/>
              </a:rPr>
              <a:t> have internet access</a:t>
            </a:r>
            <a:endParaRPr lang="en-US" sz="1200" dirty="0">
              <a:latin typeface="Verdana"/>
              <a:cs typeface="Verdana"/>
            </a:endParaRPr>
          </a:p>
        </p:txBody>
      </p:sp>
      <p:sp>
        <p:nvSpPr>
          <p:cNvPr id="177" name="TextBox 7"/>
          <p:cNvSpPr txBox="1"/>
          <p:nvPr/>
        </p:nvSpPr>
        <p:spPr>
          <a:xfrm>
            <a:off x="6993978" y="4431841"/>
            <a:ext cx="1955711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Relevance: (2012)</a:t>
            </a: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$1 trillion </a:t>
            </a:r>
            <a:r>
              <a:rPr lang="en-US" sz="1200" dirty="0" err="1" smtClean="0">
                <a:latin typeface="Verdana"/>
                <a:cs typeface="Verdana"/>
              </a:rPr>
              <a:t>eCommerce</a:t>
            </a:r>
            <a:r>
              <a:rPr lang="en-US" sz="1200" dirty="0" smtClean="0">
                <a:latin typeface="Verdana"/>
                <a:cs typeface="Verdana"/>
              </a:rPr>
              <a:t> </a:t>
            </a:r>
            <a:endParaRPr lang="en-US" sz="1200" dirty="0">
              <a:latin typeface="Verdana"/>
              <a:cs typeface="Verdana"/>
            </a:endParaRPr>
          </a:p>
        </p:txBody>
      </p:sp>
      <p:grpSp>
        <p:nvGrpSpPr>
          <p:cNvPr id="178" name="Gruppieren 177"/>
          <p:cNvGrpSpPr/>
          <p:nvPr/>
        </p:nvGrpSpPr>
        <p:grpSpPr>
          <a:xfrm>
            <a:off x="5172339" y="2556435"/>
            <a:ext cx="1326355" cy="1250950"/>
            <a:chOff x="5548313" y="1433513"/>
            <a:chExt cx="1969293" cy="1625600"/>
          </a:xfrm>
        </p:grpSpPr>
        <p:sp>
          <p:nvSpPr>
            <p:cNvPr id="179" name="Freeform 91"/>
            <p:cNvSpPr>
              <a:spLocks noEditPoints="1"/>
            </p:cNvSpPr>
            <p:nvPr/>
          </p:nvSpPr>
          <p:spPr bwMode="auto">
            <a:xfrm>
              <a:off x="6069013" y="1433513"/>
              <a:ext cx="600075" cy="374650"/>
            </a:xfrm>
            <a:custGeom>
              <a:avLst/>
              <a:gdLst>
                <a:gd name="T0" fmla="*/ 45 w 671"/>
                <a:gd name="T1" fmla="*/ 377 h 419"/>
                <a:gd name="T2" fmla="*/ 45 w 671"/>
                <a:gd name="T3" fmla="*/ 377 h 419"/>
                <a:gd name="T4" fmla="*/ 336 w 671"/>
                <a:gd name="T5" fmla="*/ 187 h 419"/>
                <a:gd name="T6" fmla="*/ 626 w 671"/>
                <a:gd name="T7" fmla="*/ 377 h 419"/>
                <a:gd name="T8" fmla="*/ 45 w 671"/>
                <a:gd name="T9" fmla="*/ 377 h 419"/>
                <a:gd name="T10" fmla="*/ 45 w 671"/>
                <a:gd name="T11" fmla="*/ 377 h 419"/>
                <a:gd name="T12" fmla="*/ 650 w 671"/>
                <a:gd name="T13" fmla="*/ 344 h 419"/>
                <a:gd name="T14" fmla="*/ 650 w 671"/>
                <a:gd name="T15" fmla="*/ 344 h 419"/>
                <a:gd name="T16" fmla="*/ 362 w 671"/>
                <a:gd name="T17" fmla="*/ 155 h 419"/>
                <a:gd name="T18" fmla="*/ 409 w 671"/>
                <a:gd name="T19" fmla="*/ 74 h 419"/>
                <a:gd name="T20" fmla="*/ 336 w 671"/>
                <a:gd name="T21" fmla="*/ 0 h 419"/>
                <a:gd name="T22" fmla="*/ 262 w 671"/>
                <a:gd name="T23" fmla="*/ 74 h 419"/>
                <a:gd name="T24" fmla="*/ 283 w 671"/>
                <a:gd name="T25" fmla="*/ 94 h 419"/>
                <a:gd name="T26" fmla="*/ 304 w 671"/>
                <a:gd name="T27" fmla="*/ 74 h 419"/>
                <a:gd name="T28" fmla="*/ 336 w 671"/>
                <a:gd name="T29" fmla="*/ 42 h 419"/>
                <a:gd name="T30" fmla="*/ 368 w 671"/>
                <a:gd name="T31" fmla="*/ 74 h 419"/>
                <a:gd name="T32" fmla="*/ 321 w 671"/>
                <a:gd name="T33" fmla="*/ 138 h 419"/>
                <a:gd name="T34" fmla="*/ 315 w 671"/>
                <a:gd name="T35" fmla="*/ 151 h 419"/>
                <a:gd name="T36" fmla="*/ 311 w 671"/>
                <a:gd name="T37" fmla="*/ 153 h 419"/>
                <a:gd name="T38" fmla="*/ 21 w 671"/>
                <a:gd name="T39" fmla="*/ 344 h 419"/>
                <a:gd name="T40" fmla="*/ 6 w 671"/>
                <a:gd name="T41" fmla="*/ 390 h 419"/>
                <a:gd name="T42" fmla="*/ 45 w 671"/>
                <a:gd name="T43" fmla="*/ 419 h 419"/>
                <a:gd name="T44" fmla="*/ 626 w 671"/>
                <a:gd name="T45" fmla="*/ 419 h 419"/>
                <a:gd name="T46" fmla="*/ 665 w 671"/>
                <a:gd name="T47" fmla="*/ 390 h 419"/>
                <a:gd name="T48" fmla="*/ 650 w 671"/>
                <a:gd name="T49" fmla="*/ 344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71" h="419">
                  <a:moveTo>
                    <a:pt x="45" y="377"/>
                  </a:moveTo>
                  <a:lnTo>
                    <a:pt x="45" y="377"/>
                  </a:lnTo>
                  <a:lnTo>
                    <a:pt x="336" y="187"/>
                  </a:lnTo>
                  <a:lnTo>
                    <a:pt x="626" y="377"/>
                  </a:lnTo>
                  <a:lnTo>
                    <a:pt x="45" y="377"/>
                  </a:lnTo>
                  <a:lnTo>
                    <a:pt x="45" y="377"/>
                  </a:lnTo>
                  <a:close/>
                  <a:moveTo>
                    <a:pt x="650" y="344"/>
                  </a:moveTo>
                  <a:lnTo>
                    <a:pt x="650" y="344"/>
                  </a:lnTo>
                  <a:lnTo>
                    <a:pt x="362" y="155"/>
                  </a:lnTo>
                  <a:cubicBezTo>
                    <a:pt x="381" y="134"/>
                    <a:pt x="409" y="99"/>
                    <a:pt x="409" y="74"/>
                  </a:cubicBezTo>
                  <a:cubicBezTo>
                    <a:pt x="409" y="44"/>
                    <a:pt x="390" y="0"/>
                    <a:pt x="336" y="0"/>
                  </a:cubicBezTo>
                  <a:cubicBezTo>
                    <a:pt x="282" y="0"/>
                    <a:pt x="262" y="44"/>
                    <a:pt x="262" y="74"/>
                  </a:cubicBezTo>
                  <a:cubicBezTo>
                    <a:pt x="262" y="85"/>
                    <a:pt x="272" y="94"/>
                    <a:pt x="283" y="94"/>
                  </a:cubicBezTo>
                  <a:cubicBezTo>
                    <a:pt x="294" y="94"/>
                    <a:pt x="304" y="85"/>
                    <a:pt x="304" y="74"/>
                  </a:cubicBezTo>
                  <a:cubicBezTo>
                    <a:pt x="304" y="68"/>
                    <a:pt x="305" y="42"/>
                    <a:pt x="336" y="42"/>
                  </a:cubicBezTo>
                  <a:cubicBezTo>
                    <a:pt x="364" y="42"/>
                    <a:pt x="368" y="64"/>
                    <a:pt x="368" y="74"/>
                  </a:cubicBezTo>
                  <a:cubicBezTo>
                    <a:pt x="368" y="83"/>
                    <a:pt x="345" y="114"/>
                    <a:pt x="321" y="138"/>
                  </a:cubicBezTo>
                  <a:cubicBezTo>
                    <a:pt x="317" y="142"/>
                    <a:pt x="316" y="146"/>
                    <a:pt x="315" y="151"/>
                  </a:cubicBezTo>
                  <a:cubicBezTo>
                    <a:pt x="314" y="152"/>
                    <a:pt x="313" y="152"/>
                    <a:pt x="311" y="153"/>
                  </a:cubicBezTo>
                  <a:lnTo>
                    <a:pt x="21" y="344"/>
                  </a:lnTo>
                  <a:cubicBezTo>
                    <a:pt x="7" y="354"/>
                    <a:pt x="0" y="373"/>
                    <a:pt x="6" y="390"/>
                  </a:cubicBezTo>
                  <a:cubicBezTo>
                    <a:pt x="12" y="407"/>
                    <a:pt x="28" y="419"/>
                    <a:pt x="45" y="419"/>
                  </a:cubicBezTo>
                  <a:lnTo>
                    <a:pt x="626" y="419"/>
                  </a:lnTo>
                  <a:cubicBezTo>
                    <a:pt x="644" y="419"/>
                    <a:pt x="660" y="407"/>
                    <a:pt x="665" y="390"/>
                  </a:cubicBezTo>
                  <a:cubicBezTo>
                    <a:pt x="671" y="373"/>
                    <a:pt x="665" y="354"/>
                    <a:pt x="650" y="34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0" name="Freeform 92"/>
            <p:cNvSpPr>
              <a:spLocks noEditPoints="1"/>
            </p:cNvSpPr>
            <p:nvPr/>
          </p:nvSpPr>
          <p:spPr bwMode="auto">
            <a:xfrm>
              <a:off x="6246813" y="2568575"/>
              <a:ext cx="600075" cy="374650"/>
            </a:xfrm>
            <a:custGeom>
              <a:avLst/>
              <a:gdLst>
                <a:gd name="T0" fmla="*/ 45 w 671"/>
                <a:gd name="T1" fmla="*/ 377 h 418"/>
                <a:gd name="T2" fmla="*/ 45 w 671"/>
                <a:gd name="T3" fmla="*/ 377 h 418"/>
                <a:gd name="T4" fmla="*/ 335 w 671"/>
                <a:gd name="T5" fmla="*/ 186 h 418"/>
                <a:gd name="T6" fmla="*/ 626 w 671"/>
                <a:gd name="T7" fmla="*/ 377 h 418"/>
                <a:gd name="T8" fmla="*/ 45 w 671"/>
                <a:gd name="T9" fmla="*/ 377 h 418"/>
                <a:gd name="T10" fmla="*/ 45 w 671"/>
                <a:gd name="T11" fmla="*/ 377 h 418"/>
                <a:gd name="T12" fmla="*/ 650 w 671"/>
                <a:gd name="T13" fmla="*/ 343 h 418"/>
                <a:gd name="T14" fmla="*/ 650 w 671"/>
                <a:gd name="T15" fmla="*/ 343 h 418"/>
                <a:gd name="T16" fmla="*/ 362 w 671"/>
                <a:gd name="T17" fmla="*/ 155 h 418"/>
                <a:gd name="T18" fmla="*/ 409 w 671"/>
                <a:gd name="T19" fmla="*/ 73 h 418"/>
                <a:gd name="T20" fmla="*/ 335 w 671"/>
                <a:gd name="T21" fmla="*/ 0 h 418"/>
                <a:gd name="T22" fmla="*/ 262 w 671"/>
                <a:gd name="T23" fmla="*/ 73 h 418"/>
                <a:gd name="T24" fmla="*/ 283 w 671"/>
                <a:gd name="T25" fmla="*/ 94 h 418"/>
                <a:gd name="T26" fmla="*/ 303 w 671"/>
                <a:gd name="T27" fmla="*/ 73 h 418"/>
                <a:gd name="T28" fmla="*/ 335 w 671"/>
                <a:gd name="T29" fmla="*/ 41 h 418"/>
                <a:gd name="T30" fmla="*/ 368 w 671"/>
                <a:gd name="T31" fmla="*/ 73 h 418"/>
                <a:gd name="T32" fmla="*/ 321 w 671"/>
                <a:gd name="T33" fmla="*/ 138 h 418"/>
                <a:gd name="T34" fmla="*/ 315 w 671"/>
                <a:gd name="T35" fmla="*/ 151 h 418"/>
                <a:gd name="T36" fmla="*/ 311 w 671"/>
                <a:gd name="T37" fmla="*/ 153 h 418"/>
                <a:gd name="T38" fmla="*/ 21 w 671"/>
                <a:gd name="T39" fmla="*/ 343 h 418"/>
                <a:gd name="T40" fmla="*/ 6 w 671"/>
                <a:gd name="T41" fmla="*/ 390 h 418"/>
                <a:gd name="T42" fmla="*/ 45 w 671"/>
                <a:gd name="T43" fmla="*/ 418 h 418"/>
                <a:gd name="T44" fmla="*/ 626 w 671"/>
                <a:gd name="T45" fmla="*/ 418 h 418"/>
                <a:gd name="T46" fmla="*/ 665 w 671"/>
                <a:gd name="T47" fmla="*/ 390 h 418"/>
                <a:gd name="T48" fmla="*/ 650 w 671"/>
                <a:gd name="T49" fmla="*/ 34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71" h="418">
                  <a:moveTo>
                    <a:pt x="45" y="377"/>
                  </a:moveTo>
                  <a:lnTo>
                    <a:pt x="45" y="377"/>
                  </a:lnTo>
                  <a:lnTo>
                    <a:pt x="335" y="186"/>
                  </a:lnTo>
                  <a:lnTo>
                    <a:pt x="626" y="377"/>
                  </a:lnTo>
                  <a:lnTo>
                    <a:pt x="45" y="377"/>
                  </a:lnTo>
                  <a:lnTo>
                    <a:pt x="45" y="377"/>
                  </a:lnTo>
                  <a:close/>
                  <a:moveTo>
                    <a:pt x="650" y="343"/>
                  </a:moveTo>
                  <a:lnTo>
                    <a:pt x="650" y="343"/>
                  </a:lnTo>
                  <a:lnTo>
                    <a:pt x="362" y="155"/>
                  </a:lnTo>
                  <a:cubicBezTo>
                    <a:pt x="381" y="134"/>
                    <a:pt x="409" y="99"/>
                    <a:pt x="409" y="73"/>
                  </a:cubicBezTo>
                  <a:cubicBezTo>
                    <a:pt x="409" y="44"/>
                    <a:pt x="389" y="0"/>
                    <a:pt x="335" y="0"/>
                  </a:cubicBezTo>
                  <a:cubicBezTo>
                    <a:pt x="282" y="0"/>
                    <a:pt x="262" y="44"/>
                    <a:pt x="262" y="73"/>
                  </a:cubicBezTo>
                  <a:cubicBezTo>
                    <a:pt x="262" y="85"/>
                    <a:pt x="271" y="94"/>
                    <a:pt x="283" y="94"/>
                  </a:cubicBezTo>
                  <a:cubicBezTo>
                    <a:pt x="294" y="94"/>
                    <a:pt x="303" y="85"/>
                    <a:pt x="303" y="73"/>
                  </a:cubicBezTo>
                  <a:cubicBezTo>
                    <a:pt x="303" y="68"/>
                    <a:pt x="305" y="41"/>
                    <a:pt x="335" y="41"/>
                  </a:cubicBezTo>
                  <a:cubicBezTo>
                    <a:pt x="364" y="41"/>
                    <a:pt x="367" y="64"/>
                    <a:pt x="368" y="73"/>
                  </a:cubicBezTo>
                  <a:cubicBezTo>
                    <a:pt x="367" y="83"/>
                    <a:pt x="345" y="114"/>
                    <a:pt x="321" y="138"/>
                  </a:cubicBezTo>
                  <a:cubicBezTo>
                    <a:pt x="317" y="142"/>
                    <a:pt x="315" y="146"/>
                    <a:pt x="315" y="151"/>
                  </a:cubicBezTo>
                  <a:cubicBezTo>
                    <a:pt x="314" y="152"/>
                    <a:pt x="312" y="152"/>
                    <a:pt x="311" y="153"/>
                  </a:cubicBezTo>
                  <a:lnTo>
                    <a:pt x="21" y="343"/>
                  </a:lnTo>
                  <a:cubicBezTo>
                    <a:pt x="6" y="354"/>
                    <a:pt x="0" y="373"/>
                    <a:pt x="6" y="390"/>
                  </a:cubicBezTo>
                  <a:cubicBezTo>
                    <a:pt x="11" y="407"/>
                    <a:pt x="27" y="418"/>
                    <a:pt x="45" y="418"/>
                  </a:cubicBezTo>
                  <a:lnTo>
                    <a:pt x="626" y="418"/>
                  </a:lnTo>
                  <a:cubicBezTo>
                    <a:pt x="644" y="418"/>
                    <a:pt x="660" y="407"/>
                    <a:pt x="665" y="390"/>
                  </a:cubicBezTo>
                  <a:cubicBezTo>
                    <a:pt x="671" y="373"/>
                    <a:pt x="665" y="354"/>
                    <a:pt x="650" y="34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1" name="Freeform 117"/>
            <p:cNvSpPr>
              <a:spLocks/>
            </p:cNvSpPr>
            <p:nvPr/>
          </p:nvSpPr>
          <p:spPr bwMode="auto">
            <a:xfrm>
              <a:off x="5548313" y="1887538"/>
              <a:ext cx="820738" cy="758825"/>
            </a:xfrm>
            <a:custGeom>
              <a:avLst/>
              <a:gdLst>
                <a:gd name="T0" fmla="*/ 918 w 918"/>
                <a:gd name="T1" fmla="*/ 848 h 848"/>
                <a:gd name="T2" fmla="*/ 918 w 918"/>
                <a:gd name="T3" fmla="*/ 848 h 848"/>
                <a:gd name="T4" fmla="*/ 900 w 918"/>
                <a:gd name="T5" fmla="*/ 737 h 848"/>
                <a:gd name="T6" fmla="*/ 875 w 918"/>
                <a:gd name="T7" fmla="*/ 691 h 848"/>
                <a:gd name="T8" fmla="*/ 799 w 918"/>
                <a:gd name="T9" fmla="*/ 652 h 848"/>
                <a:gd name="T10" fmla="*/ 709 w 918"/>
                <a:gd name="T11" fmla="*/ 616 h 848"/>
                <a:gd name="T12" fmla="*/ 579 w 918"/>
                <a:gd name="T13" fmla="*/ 568 h 848"/>
                <a:gd name="T14" fmla="*/ 550 w 918"/>
                <a:gd name="T15" fmla="*/ 509 h 848"/>
                <a:gd name="T16" fmla="*/ 567 w 918"/>
                <a:gd name="T17" fmla="*/ 480 h 848"/>
                <a:gd name="T18" fmla="*/ 594 w 918"/>
                <a:gd name="T19" fmla="*/ 408 h 848"/>
                <a:gd name="T20" fmla="*/ 610 w 918"/>
                <a:gd name="T21" fmla="*/ 405 h 848"/>
                <a:gd name="T22" fmla="*/ 637 w 918"/>
                <a:gd name="T23" fmla="*/ 294 h 848"/>
                <a:gd name="T24" fmla="*/ 627 w 918"/>
                <a:gd name="T25" fmla="*/ 283 h 848"/>
                <a:gd name="T26" fmla="*/ 626 w 918"/>
                <a:gd name="T27" fmla="*/ 274 h 848"/>
                <a:gd name="T28" fmla="*/ 628 w 918"/>
                <a:gd name="T29" fmla="*/ 268 h 848"/>
                <a:gd name="T30" fmla="*/ 633 w 918"/>
                <a:gd name="T31" fmla="*/ 250 h 848"/>
                <a:gd name="T32" fmla="*/ 636 w 918"/>
                <a:gd name="T33" fmla="*/ 197 h 848"/>
                <a:gd name="T34" fmla="*/ 643 w 918"/>
                <a:gd name="T35" fmla="*/ 155 h 848"/>
                <a:gd name="T36" fmla="*/ 634 w 918"/>
                <a:gd name="T37" fmla="*/ 111 h 848"/>
                <a:gd name="T38" fmla="*/ 582 w 918"/>
                <a:gd name="T39" fmla="*/ 48 h 848"/>
                <a:gd name="T40" fmla="*/ 567 w 918"/>
                <a:gd name="T41" fmla="*/ 36 h 848"/>
                <a:gd name="T42" fmla="*/ 549 w 918"/>
                <a:gd name="T43" fmla="*/ 22 h 848"/>
                <a:gd name="T44" fmla="*/ 517 w 918"/>
                <a:gd name="T45" fmla="*/ 7 h 848"/>
                <a:gd name="T46" fmla="*/ 486 w 918"/>
                <a:gd name="T47" fmla="*/ 1 h 848"/>
                <a:gd name="T48" fmla="*/ 341 w 918"/>
                <a:gd name="T49" fmla="*/ 41 h 848"/>
                <a:gd name="T50" fmla="*/ 317 w 918"/>
                <a:gd name="T51" fmla="*/ 64 h 848"/>
                <a:gd name="T52" fmla="*/ 291 w 918"/>
                <a:gd name="T53" fmla="*/ 104 h 848"/>
                <a:gd name="T54" fmla="*/ 277 w 918"/>
                <a:gd name="T55" fmla="*/ 152 h 848"/>
                <a:gd name="T56" fmla="*/ 284 w 918"/>
                <a:gd name="T57" fmla="*/ 283 h 848"/>
                <a:gd name="T58" fmla="*/ 274 w 918"/>
                <a:gd name="T59" fmla="*/ 294 h 848"/>
                <a:gd name="T60" fmla="*/ 301 w 918"/>
                <a:gd name="T61" fmla="*/ 405 h 848"/>
                <a:gd name="T62" fmla="*/ 316 w 918"/>
                <a:gd name="T63" fmla="*/ 408 h 848"/>
                <a:gd name="T64" fmla="*/ 352 w 918"/>
                <a:gd name="T65" fmla="*/ 480 h 848"/>
                <a:gd name="T66" fmla="*/ 372 w 918"/>
                <a:gd name="T67" fmla="*/ 509 h 848"/>
                <a:gd name="T68" fmla="*/ 336 w 918"/>
                <a:gd name="T69" fmla="*/ 568 h 848"/>
                <a:gd name="T70" fmla="*/ 202 w 918"/>
                <a:gd name="T71" fmla="*/ 616 h 848"/>
                <a:gd name="T72" fmla="*/ 202 w 918"/>
                <a:gd name="T73" fmla="*/ 618 h 848"/>
                <a:gd name="T74" fmla="*/ 118 w 918"/>
                <a:gd name="T75" fmla="*/ 652 h 848"/>
                <a:gd name="T76" fmla="*/ 42 w 918"/>
                <a:gd name="T77" fmla="*/ 691 h 848"/>
                <a:gd name="T78" fmla="*/ 17 w 918"/>
                <a:gd name="T79" fmla="*/ 737 h 848"/>
                <a:gd name="T80" fmla="*/ 0 w 918"/>
                <a:gd name="T81" fmla="*/ 848 h 848"/>
                <a:gd name="T82" fmla="*/ 918 w 918"/>
                <a:gd name="T83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8" h="848">
                  <a:moveTo>
                    <a:pt x="918" y="848"/>
                  </a:moveTo>
                  <a:lnTo>
                    <a:pt x="918" y="848"/>
                  </a:lnTo>
                  <a:cubicBezTo>
                    <a:pt x="908" y="785"/>
                    <a:pt x="901" y="741"/>
                    <a:pt x="900" y="737"/>
                  </a:cubicBezTo>
                  <a:cubicBezTo>
                    <a:pt x="895" y="724"/>
                    <a:pt x="897" y="705"/>
                    <a:pt x="875" y="691"/>
                  </a:cubicBezTo>
                  <a:cubicBezTo>
                    <a:pt x="853" y="676"/>
                    <a:pt x="852" y="678"/>
                    <a:pt x="799" y="652"/>
                  </a:cubicBezTo>
                  <a:cubicBezTo>
                    <a:pt x="770" y="638"/>
                    <a:pt x="739" y="627"/>
                    <a:pt x="709" y="616"/>
                  </a:cubicBezTo>
                  <a:cubicBezTo>
                    <a:pt x="681" y="605"/>
                    <a:pt x="606" y="579"/>
                    <a:pt x="579" y="568"/>
                  </a:cubicBezTo>
                  <a:cubicBezTo>
                    <a:pt x="560" y="561"/>
                    <a:pt x="550" y="509"/>
                    <a:pt x="550" y="509"/>
                  </a:cubicBezTo>
                  <a:cubicBezTo>
                    <a:pt x="550" y="509"/>
                    <a:pt x="562" y="496"/>
                    <a:pt x="567" y="480"/>
                  </a:cubicBezTo>
                  <a:cubicBezTo>
                    <a:pt x="571" y="466"/>
                    <a:pt x="594" y="408"/>
                    <a:pt x="594" y="408"/>
                  </a:cubicBezTo>
                  <a:cubicBezTo>
                    <a:pt x="594" y="408"/>
                    <a:pt x="603" y="410"/>
                    <a:pt x="610" y="405"/>
                  </a:cubicBezTo>
                  <a:cubicBezTo>
                    <a:pt x="618" y="400"/>
                    <a:pt x="628" y="385"/>
                    <a:pt x="637" y="294"/>
                  </a:cubicBezTo>
                  <a:cubicBezTo>
                    <a:pt x="638" y="275"/>
                    <a:pt x="627" y="284"/>
                    <a:pt x="627" y="283"/>
                  </a:cubicBezTo>
                  <a:cubicBezTo>
                    <a:pt x="626" y="280"/>
                    <a:pt x="626" y="277"/>
                    <a:pt x="626" y="274"/>
                  </a:cubicBezTo>
                  <a:lnTo>
                    <a:pt x="628" y="268"/>
                  </a:lnTo>
                  <a:cubicBezTo>
                    <a:pt x="629" y="262"/>
                    <a:pt x="632" y="256"/>
                    <a:pt x="633" y="250"/>
                  </a:cubicBezTo>
                  <a:cubicBezTo>
                    <a:pt x="635" y="233"/>
                    <a:pt x="634" y="215"/>
                    <a:pt x="636" y="197"/>
                  </a:cubicBezTo>
                  <a:cubicBezTo>
                    <a:pt x="639" y="173"/>
                    <a:pt x="641" y="167"/>
                    <a:pt x="643" y="155"/>
                  </a:cubicBezTo>
                  <a:cubicBezTo>
                    <a:pt x="644" y="144"/>
                    <a:pt x="643" y="130"/>
                    <a:pt x="634" y="111"/>
                  </a:cubicBezTo>
                  <a:cubicBezTo>
                    <a:pt x="623" y="84"/>
                    <a:pt x="618" y="49"/>
                    <a:pt x="582" y="48"/>
                  </a:cubicBezTo>
                  <a:cubicBezTo>
                    <a:pt x="574" y="47"/>
                    <a:pt x="571" y="42"/>
                    <a:pt x="567" y="36"/>
                  </a:cubicBezTo>
                  <a:cubicBezTo>
                    <a:pt x="562" y="30"/>
                    <a:pt x="556" y="26"/>
                    <a:pt x="549" y="22"/>
                  </a:cubicBezTo>
                  <a:cubicBezTo>
                    <a:pt x="538" y="16"/>
                    <a:pt x="540" y="16"/>
                    <a:pt x="517" y="7"/>
                  </a:cubicBezTo>
                  <a:cubicBezTo>
                    <a:pt x="506" y="4"/>
                    <a:pt x="497" y="2"/>
                    <a:pt x="486" y="1"/>
                  </a:cubicBezTo>
                  <a:cubicBezTo>
                    <a:pt x="435" y="0"/>
                    <a:pt x="384" y="14"/>
                    <a:pt x="341" y="41"/>
                  </a:cubicBezTo>
                  <a:cubicBezTo>
                    <a:pt x="332" y="46"/>
                    <a:pt x="323" y="55"/>
                    <a:pt x="317" y="64"/>
                  </a:cubicBezTo>
                  <a:cubicBezTo>
                    <a:pt x="307" y="76"/>
                    <a:pt x="300" y="91"/>
                    <a:pt x="291" y="104"/>
                  </a:cubicBezTo>
                  <a:cubicBezTo>
                    <a:pt x="282" y="118"/>
                    <a:pt x="279" y="135"/>
                    <a:pt x="277" y="152"/>
                  </a:cubicBezTo>
                  <a:cubicBezTo>
                    <a:pt x="271" y="241"/>
                    <a:pt x="289" y="258"/>
                    <a:pt x="284" y="283"/>
                  </a:cubicBezTo>
                  <a:cubicBezTo>
                    <a:pt x="284" y="284"/>
                    <a:pt x="272" y="275"/>
                    <a:pt x="274" y="294"/>
                  </a:cubicBezTo>
                  <a:cubicBezTo>
                    <a:pt x="282" y="385"/>
                    <a:pt x="293" y="400"/>
                    <a:pt x="301" y="405"/>
                  </a:cubicBezTo>
                  <a:cubicBezTo>
                    <a:pt x="308" y="410"/>
                    <a:pt x="316" y="408"/>
                    <a:pt x="316" y="408"/>
                  </a:cubicBezTo>
                  <a:cubicBezTo>
                    <a:pt x="316" y="408"/>
                    <a:pt x="348" y="466"/>
                    <a:pt x="352" y="480"/>
                  </a:cubicBezTo>
                  <a:cubicBezTo>
                    <a:pt x="357" y="496"/>
                    <a:pt x="372" y="509"/>
                    <a:pt x="372" y="509"/>
                  </a:cubicBezTo>
                  <a:cubicBezTo>
                    <a:pt x="372" y="509"/>
                    <a:pt x="355" y="561"/>
                    <a:pt x="336" y="568"/>
                  </a:cubicBezTo>
                  <a:cubicBezTo>
                    <a:pt x="308" y="579"/>
                    <a:pt x="230" y="605"/>
                    <a:pt x="202" y="616"/>
                  </a:cubicBezTo>
                  <a:lnTo>
                    <a:pt x="202" y="618"/>
                  </a:lnTo>
                  <a:cubicBezTo>
                    <a:pt x="173" y="629"/>
                    <a:pt x="145" y="639"/>
                    <a:pt x="118" y="652"/>
                  </a:cubicBezTo>
                  <a:cubicBezTo>
                    <a:pt x="66" y="678"/>
                    <a:pt x="64" y="676"/>
                    <a:pt x="42" y="691"/>
                  </a:cubicBezTo>
                  <a:cubicBezTo>
                    <a:pt x="20" y="705"/>
                    <a:pt x="22" y="724"/>
                    <a:pt x="17" y="737"/>
                  </a:cubicBezTo>
                  <a:cubicBezTo>
                    <a:pt x="16" y="741"/>
                    <a:pt x="9" y="785"/>
                    <a:pt x="0" y="848"/>
                  </a:cubicBezTo>
                  <a:lnTo>
                    <a:pt x="918" y="8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2" name="Freeform 118"/>
            <p:cNvSpPr>
              <a:spLocks/>
            </p:cNvSpPr>
            <p:nvPr/>
          </p:nvSpPr>
          <p:spPr bwMode="auto">
            <a:xfrm>
              <a:off x="6788943" y="1808163"/>
              <a:ext cx="728663" cy="709612"/>
            </a:xfrm>
            <a:custGeom>
              <a:avLst/>
              <a:gdLst>
                <a:gd name="T0" fmla="*/ 796 w 815"/>
                <a:gd name="T1" fmla="*/ 680 h 793"/>
                <a:gd name="T2" fmla="*/ 796 w 815"/>
                <a:gd name="T3" fmla="*/ 680 h 793"/>
                <a:gd name="T4" fmla="*/ 771 w 815"/>
                <a:gd name="T5" fmla="*/ 633 h 793"/>
                <a:gd name="T6" fmla="*/ 605 w 815"/>
                <a:gd name="T7" fmla="*/ 558 h 793"/>
                <a:gd name="T8" fmla="*/ 511 w 815"/>
                <a:gd name="T9" fmla="*/ 519 h 793"/>
                <a:gd name="T10" fmla="*/ 503 w 815"/>
                <a:gd name="T11" fmla="*/ 506 h 793"/>
                <a:gd name="T12" fmla="*/ 632 w 815"/>
                <a:gd name="T13" fmla="*/ 480 h 793"/>
                <a:gd name="T14" fmla="*/ 597 w 815"/>
                <a:gd name="T15" fmla="*/ 442 h 793"/>
                <a:gd name="T16" fmla="*/ 646 w 815"/>
                <a:gd name="T17" fmla="*/ 389 h 793"/>
                <a:gd name="T18" fmla="*/ 571 w 815"/>
                <a:gd name="T19" fmla="*/ 151 h 793"/>
                <a:gd name="T20" fmla="*/ 569 w 815"/>
                <a:gd name="T21" fmla="*/ 135 h 793"/>
                <a:gd name="T22" fmla="*/ 569 w 815"/>
                <a:gd name="T23" fmla="*/ 135 h 793"/>
                <a:gd name="T24" fmla="*/ 409 w 815"/>
                <a:gd name="T25" fmla="*/ 0 h 793"/>
                <a:gd name="T26" fmla="*/ 408 w 815"/>
                <a:gd name="T27" fmla="*/ 0 h 793"/>
                <a:gd name="T28" fmla="*/ 407 w 815"/>
                <a:gd name="T29" fmla="*/ 0 h 793"/>
                <a:gd name="T30" fmla="*/ 246 w 815"/>
                <a:gd name="T31" fmla="*/ 135 h 793"/>
                <a:gd name="T32" fmla="*/ 246 w 815"/>
                <a:gd name="T33" fmla="*/ 135 h 793"/>
                <a:gd name="T34" fmla="*/ 245 w 815"/>
                <a:gd name="T35" fmla="*/ 151 h 793"/>
                <a:gd name="T36" fmla="*/ 169 w 815"/>
                <a:gd name="T37" fmla="*/ 389 h 793"/>
                <a:gd name="T38" fmla="*/ 219 w 815"/>
                <a:gd name="T39" fmla="*/ 442 h 793"/>
                <a:gd name="T40" fmla="*/ 184 w 815"/>
                <a:gd name="T41" fmla="*/ 480 h 793"/>
                <a:gd name="T42" fmla="*/ 313 w 815"/>
                <a:gd name="T43" fmla="*/ 506 h 793"/>
                <a:gd name="T44" fmla="*/ 305 w 815"/>
                <a:gd name="T45" fmla="*/ 519 h 793"/>
                <a:gd name="T46" fmla="*/ 211 w 815"/>
                <a:gd name="T47" fmla="*/ 558 h 793"/>
                <a:gd name="T48" fmla="*/ 45 w 815"/>
                <a:gd name="T49" fmla="*/ 633 h 793"/>
                <a:gd name="T50" fmla="*/ 20 w 815"/>
                <a:gd name="T51" fmla="*/ 680 h 793"/>
                <a:gd name="T52" fmla="*/ 0 w 815"/>
                <a:gd name="T53" fmla="*/ 793 h 793"/>
                <a:gd name="T54" fmla="*/ 815 w 815"/>
                <a:gd name="T55" fmla="*/ 793 h 793"/>
                <a:gd name="T56" fmla="*/ 796 w 815"/>
                <a:gd name="T57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5" h="793">
                  <a:moveTo>
                    <a:pt x="796" y="680"/>
                  </a:moveTo>
                  <a:lnTo>
                    <a:pt x="796" y="680"/>
                  </a:lnTo>
                  <a:cubicBezTo>
                    <a:pt x="791" y="667"/>
                    <a:pt x="793" y="648"/>
                    <a:pt x="771" y="633"/>
                  </a:cubicBezTo>
                  <a:cubicBezTo>
                    <a:pt x="749" y="619"/>
                    <a:pt x="635" y="570"/>
                    <a:pt x="605" y="558"/>
                  </a:cubicBezTo>
                  <a:cubicBezTo>
                    <a:pt x="577" y="548"/>
                    <a:pt x="538" y="530"/>
                    <a:pt x="511" y="519"/>
                  </a:cubicBezTo>
                  <a:cubicBezTo>
                    <a:pt x="507" y="517"/>
                    <a:pt x="505" y="513"/>
                    <a:pt x="503" y="506"/>
                  </a:cubicBezTo>
                  <a:cubicBezTo>
                    <a:pt x="547" y="513"/>
                    <a:pt x="579" y="503"/>
                    <a:pt x="632" y="480"/>
                  </a:cubicBezTo>
                  <a:cubicBezTo>
                    <a:pt x="632" y="480"/>
                    <a:pt x="614" y="467"/>
                    <a:pt x="597" y="442"/>
                  </a:cubicBezTo>
                  <a:cubicBezTo>
                    <a:pt x="621" y="424"/>
                    <a:pt x="639" y="404"/>
                    <a:pt x="646" y="389"/>
                  </a:cubicBezTo>
                  <a:cubicBezTo>
                    <a:pt x="647" y="388"/>
                    <a:pt x="586" y="312"/>
                    <a:pt x="571" y="151"/>
                  </a:cubicBezTo>
                  <a:cubicBezTo>
                    <a:pt x="570" y="146"/>
                    <a:pt x="570" y="140"/>
                    <a:pt x="569" y="135"/>
                  </a:cubicBezTo>
                  <a:cubicBezTo>
                    <a:pt x="569" y="135"/>
                    <a:pt x="569" y="135"/>
                    <a:pt x="569" y="135"/>
                  </a:cubicBezTo>
                  <a:cubicBezTo>
                    <a:pt x="559" y="60"/>
                    <a:pt x="507" y="0"/>
                    <a:pt x="409" y="0"/>
                  </a:cubicBezTo>
                  <a:cubicBezTo>
                    <a:pt x="409" y="0"/>
                    <a:pt x="408" y="0"/>
                    <a:pt x="408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08" y="0"/>
                    <a:pt x="257" y="60"/>
                    <a:pt x="246" y="135"/>
                  </a:cubicBezTo>
                  <a:lnTo>
                    <a:pt x="246" y="135"/>
                  </a:lnTo>
                  <a:cubicBezTo>
                    <a:pt x="246" y="140"/>
                    <a:pt x="245" y="146"/>
                    <a:pt x="245" y="151"/>
                  </a:cubicBezTo>
                  <a:cubicBezTo>
                    <a:pt x="230" y="312"/>
                    <a:pt x="169" y="388"/>
                    <a:pt x="169" y="389"/>
                  </a:cubicBezTo>
                  <a:cubicBezTo>
                    <a:pt x="176" y="404"/>
                    <a:pt x="195" y="424"/>
                    <a:pt x="219" y="442"/>
                  </a:cubicBezTo>
                  <a:cubicBezTo>
                    <a:pt x="202" y="467"/>
                    <a:pt x="184" y="480"/>
                    <a:pt x="184" y="480"/>
                  </a:cubicBezTo>
                  <a:cubicBezTo>
                    <a:pt x="236" y="503"/>
                    <a:pt x="269" y="513"/>
                    <a:pt x="313" y="506"/>
                  </a:cubicBezTo>
                  <a:cubicBezTo>
                    <a:pt x="311" y="513"/>
                    <a:pt x="309" y="517"/>
                    <a:pt x="305" y="519"/>
                  </a:cubicBezTo>
                  <a:cubicBezTo>
                    <a:pt x="277" y="530"/>
                    <a:pt x="239" y="548"/>
                    <a:pt x="211" y="558"/>
                  </a:cubicBezTo>
                  <a:cubicBezTo>
                    <a:pt x="181" y="570"/>
                    <a:pt x="67" y="619"/>
                    <a:pt x="45" y="633"/>
                  </a:cubicBezTo>
                  <a:cubicBezTo>
                    <a:pt x="23" y="648"/>
                    <a:pt x="25" y="667"/>
                    <a:pt x="20" y="680"/>
                  </a:cubicBezTo>
                  <a:cubicBezTo>
                    <a:pt x="19" y="684"/>
                    <a:pt x="11" y="730"/>
                    <a:pt x="0" y="793"/>
                  </a:cubicBezTo>
                  <a:lnTo>
                    <a:pt x="815" y="793"/>
                  </a:lnTo>
                  <a:cubicBezTo>
                    <a:pt x="805" y="730"/>
                    <a:pt x="797" y="684"/>
                    <a:pt x="796" y="68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3" name="Freeform 119"/>
            <p:cNvSpPr>
              <a:spLocks/>
            </p:cNvSpPr>
            <p:nvPr/>
          </p:nvSpPr>
          <p:spPr bwMode="auto">
            <a:xfrm>
              <a:off x="6570663" y="1854200"/>
              <a:ext cx="352425" cy="344487"/>
            </a:xfrm>
            <a:custGeom>
              <a:avLst/>
              <a:gdLst>
                <a:gd name="T0" fmla="*/ 386 w 395"/>
                <a:gd name="T1" fmla="*/ 329 h 384"/>
                <a:gd name="T2" fmla="*/ 386 w 395"/>
                <a:gd name="T3" fmla="*/ 329 h 384"/>
                <a:gd name="T4" fmla="*/ 374 w 395"/>
                <a:gd name="T5" fmla="*/ 307 h 384"/>
                <a:gd name="T6" fmla="*/ 293 w 395"/>
                <a:gd name="T7" fmla="*/ 271 h 384"/>
                <a:gd name="T8" fmla="*/ 248 w 395"/>
                <a:gd name="T9" fmla="*/ 251 h 384"/>
                <a:gd name="T10" fmla="*/ 244 w 395"/>
                <a:gd name="T11" fmla="*/ 245 h 384"/>
                <a:gd name="T12" fmla="*/ 306 w 395"/>
                <a:gd name="T13" fmla="*/ 232 h 384"/>
                <a:gd name="T14" fmla="*/ 289 w 395"/>
                <a:gd name="T15" fmla="*/ 214 h 384"/>
                <a:gd name="T16" fmla="*/ 313 w 395"/>
                <a:gd name="T17" fmla="*/ 189 h 384"/>
                <a:gd name="T18" fmla="*/ 277 w 395"/>
                <a:gd name="T19" fmla="*/ 73 h 384"/>
                <a:gd name="T20" fmla="*/ 276 w 395"/>
                <a:gd name="T21" fmla="*/ 65 h 384"/>
                <a:gd name="T22" fmla="*/ 276 w 395"/>
                <a:gd name="T23" fmla="*/ 65 h 384"/>
                <a:gd name="T24" fmla="*/ 198 w 395"/>
                <a:gd name="T25" fmla="*/ 0 h 384"/>
                <a:gd name="T26" fmla="*/ 198 w 395"/>
                <a:gd name="T27" fmla="*/ 0 h 384"/>
                <a:gd name="T28" fmla="*/ 197 w 395"/>
                <a:gd name="T29" fmla="*/ 0 h 384"/>
                <a:gd name="T30" fmla="*/ 119 w 395"/>
                <a:gd name="T31" fmla="*/ 65 h 384"/>
                <a:gd name="T32" fmla="*/ 119 w 395"/>
                <a:gd name="T33" fmla="*/ 65 h 384"/>
                <a:gd name="T34" fmla="*/ 119 w 395"/>
                <a:gd name="T35" fmla="*/ 73 h 384"/>
                <a:gd name="T36" fmla="*/ 82 w 395"/>
                <a:gd name="T37" fmla="*/ 189 h 384"/>
                <a:gd name="T38" fmla="*/ 106 w 395"/>
                <a:gd name="T39" fmla="*/ 214 h 384"/>
                <a:gd name="T40" fmla="*/ 89 w 395"/>
                <a:gd name="T41" fmla="*/ 232 h 384"/>
                <a:gd name="T42" fmla="*/ 152 w 395"/>
                <a:gd name="T43" fmla="*/ 245 h 384"/>
                <a:gd name="T44" fmla="*/ 148 w 395"/>
                <a:gd name="T45" fmla="*/ 251 h 384"/>
                <a:gd name="T46" fmla="*/ 102 w 395"/>
                <a:gd name="T47" fmla="*/ 271 h 384"/>
                <a:gd name="T48" fmla="*/ 22 w 395"/>
                <a:gd name="T49" fmla="*/ 307 h 384"/>
                <a:gd name="T50" fmla="*/ 10 w 395"/>
                <a:gd name="T51" fmla="*/ 329 h 384"/>
                <a:gd name="T52" fmla="*/ 0 w 395"/>
                <a:gd name="T53" fmla="*/ 384 h 384"/>
                <a:gd name="T54" fmla="*/ 395 w 395"/>
                <a:gd name="T55" fmla="*/ 384 h 384"/>
                <a:gd name="T56" fmla="*/ 386 w 395"/>
                <a:gd name="T57" fmla="*/ 32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5" h="384">
                  <a:moveTo>
                    <a:pt x="386" y="329"/>
                  </a:moveTo>
                  <a:lnTo>
                    <a:pt x="386" y="329"/>
                  </a:lnTo>
                  <a:cubicBezTo>
                    <a:pt x="383" y="323"/>
                    <a:pt x="384" y="314"/>
                    <a:pt x="374" y="307"/>
                  </a:cubicBezTo>
                  <a:cubicBezTo>
                    <a:pt x="363" y="300"/>
                    <a:pt x="308" y="276"/>
                    <a:pt x="293" y="271"/>
                  </a:cubicBezTo>
                  <a:cubicBezTo>
                    <a:pt x="280" y="265"/>
                    <a:pt x="261" y="257"/>
                    <a:pt x="248" y="251"/>
                  </a:cubicBezTo>
                  <a:cubicBezTo>
                    <a:pt x="246" y="251"/>
                    <a:pt x="245" y="248"/>
                    <a:pt x="244" y="245"/>
                  </a:cubicBezTo>
                  <a:cubicBezTo>
                    <a:pt x="265" y="248"/>
                    <a:pt x="281" y="244"/>
                    <a:pt x="306" y="232"/>
                  </a:cubicBezTo>
                  <a:cubicBezTo>
                    <a:pt x="306" y="232"/>
                    <a:pt x="297" y="226"/>
                    <a:pt x="289" y="214"/>
                  </a:cubicBezTo>
                  <a:cubicBezTo>
                    <a:pt x="301" y="205"/>
                    <a:pt x="310" y="196"/>
                    <a:pt x="313" y="189"/>
                  </a:cubicBezTo>
                  <a:cubicBezTo>
                    <a:pt x="314" y="188"/>
                    <a:pt x="284" y="151"/>
                    <a:pt x="277" y="73"/>
                  </a:cubicBezTo>
                  <a:cubicBezTo>
                    <a:pt x="276" y="70"/>
                    <a:pt x="276" y="68"/>
                    <a:pt x="276" y="65"/>
                  </a:cubicBezTo>
                  <a:lnTo>
                    <a:pt x="276" y="65"/>
                  </a:lnTo>
                  <a:cubicBezTo>
                    <a:pt x="271" y="29"/>
                    <a:pt x="246" y="0"/>
                    <a:pt x="19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49" y="0"/>
                    <a:pt x="124" y="29"/>
                    <a:pt x="119" y="65"/>
                  </a:cubicBezTo>
                  <a:lnTo>
                    <a:pt x="119" y="65"/>
                  </a:lnTo>
                  <a:cubicBezTo>
                    <a:pt x="119" y="68"/>
                    <a:pt x="119" y="70"/>
                    <a:pt x="119" y="73"/>
                  </a:cubicBezTo>
                  <a:cubicBezTo>
                    <a:pt x="111" y="151"/>
                    <a:pt x="82" y="188"/>
                    <a:pt x="82" y="189"/>
                  </a:cubicBezTo>
                  <a:cubicBezTo>
                    <a:pt x="85" y="196"/>
                    <a:pt x="94" y="205"/>
                    <a:pt x="106" y="214"/>
                  </a:cubicBezTo>
                  <a:cubicBezTo>
                    <a:pt x="98" y="226"/>
                    <a:pt x="89" y="232"/>
                    <a:pt x="89" y="232"/>
                  </a:cubicBezTo>
                  <a:cubicBezTo>
                    <a:pt x="115" y="244"/>
                    <a:pt x="130" y="248"/>
                    <a:pt x="152" y="245"/>
                  </a:cubicBezTo>
                  <a:cubicBezTo>
                    <a:pt x="151" y="248"/>
                    <a:pt x="150" y="251"/>
                    <a:pt x="148" y="251"/>
                  </a:cubicBezTo>
                  <a:cubicBezTo>
                    <a:pt x="134" y="257"/>
                    <a:pt x="116" y="265"/>
                    <a:pt x="102" y="271"/>
                  </a:cubicBezTo>
                  <a:cubicBezTo>
                    <a:pt x="87" y="276"/>
                    <a:pt x="32" y="300"/>
                    <a:pt x="22" y="307"/>
                  </a:cubicBezTo>
                  <a:cubicBezTo>
                    <a:pt x="11" y="314"/>
                    <a:pt x="12" y="323"/>
                    <a:pt x="10" y="329"/>
                  </a:cubicBezTo>
                  <a:cubicBezTo>
                    <a:pt x="9" y="331"/>
                    <a:pt x="5" y="354"/>
                    <a:pt x="0" y="384"/>
                  </a:cubicBezTo>
                  <a:lnTo>
                    <a:pt x="395" y="384"/>
                  </a:lnTo>
                  <a:cubicBezTo>
                    <a:pt x="390" y="354"/>
                    <a:pt x="386" y="331"/>
                    <a:pt x="386" y="329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4" name="Freeform 120"/>
            <p:cNvSpPr>
              <a:spLocks/>
            </p:cNvSpPr>
            <p:nvPr/>
          </p:nvSpPr>
          <p:spPr bwMode="auto">
            <a:xfrm>
              <a:off x="6199188" y="2014538"/>
              <a:ext cx="398463" cy="368300"/>
            </a:xfrm>
            <a:custGeom>
              <a:avLst/>
              <a:gdLst>
                <a:gd name="T0" fmla="*/ 446 w 446"/>
                <a:gd name="T1" fmla="*/ 412 h 412"/>
                <a:gd name="T2" fmla="*/ 446 w 446"/>
                <a:gd name="T3" fmla="*/ 412 h 412"/>
                <a:gd name="T4" fmla="*/ 437 w 446"/>
                <a:gd name="T5" fmla="*/ 358 h 412"/>
                <a:gd name="T6" fmla="*/ 425 w 446"/>
                <a:gd name="T7" fmla="*/ 335 h 412"/>
                <a:gd name="T8" fmla="*/ 388 w 446"/>
                <a:gd name="T9" fmla="*/ 317 h 412"/>
                <a:gd name="T10" fmla="*/ 344 w 446"/>
                <a:gd name="T11" fmla="*/ 299 h 412"/>
                <a:gd name="T12" fmla="*/ 281 w 446"/>
                <a:gd name="T13" fmla="*/ 276 h 412"/>
                <a:gd name="T14" fmla="*/ 267 w 446"/>
                <a:gd name="T15" fmla="*/ 247 h 412"/>
                <a:gd name="T16" fmla="*/ 275 w 446"/>
                <a:gd name="T17" fmla="*/ 233 h 412"/>
                <a:gd name="T18" fmla="*/ 289 w 446"/>
                <a:gd name="T19" fmla="*/ 198 h 412"/>
                <a:gd name="T20" fmla="*/ 296 w 446"/>
                <a:gd name="T21" fmla="*/ 197 h 412"/>
                <a:gd name="T22" fmla="*/ 309 w 446"/>
                <a:gd name="T23" fmla="*/ 143 h 412"/>
                <a:gd name="T24" fmla="*/ 305 w 446"/>
                <a:gd name="T25" fmla="*/ 138 h 412"/>
                <a:gd name="T26" fmla="*/ 304 w 446"/>
                <a:gd name="T27" fmla="*/ 133 h 412"/>
                <a:gd name="T28" fmla="*/ 305 w 446"/>
                <a:gd name="T29" fmla="*/ 130 h 412"/>
                <a:gd name="T30" fmla="*/ 307 w 446"/>
                <a:gd name="T31" fmla="*/ 122 h 412"/>
                <a:gd name="T32" fmla="*/ 309 w 446"/>
                <a:gd name="T33" fmla="*/ 96 h 412"/>
                <a:gd name="T34" fmla="*/ 312 w 446"/>
                <a:gd name="T35" fmla="*/ 76 h 412"/>
                <a:gd name="T36" fmla="*/ 308 w 446"/>
                <a:gd name="T37" fmla="*/ 54 h 412"/>
                <a:gd name="T38" fmla="*/ 283 w 446"/>
                <a:gd name="T39" fmla="*/ 24 h 412"/>
                <a:gd name="T40" fmla="*/ 275 w 446"/>
                <a:gd name="T41" fmla="*/ 18 h 412"/>
                <a:gd name="T42" fmla="*/ 267 w 446"/>
                <a:gd name="T43" fmla="*/ 11 h 412"/>
                <a:gd name="T44" fmla="*/ 251 w 446"/>
                <a:gd name="T45" fmla="*/ 4 h 412"/>
                <a:gd name="T46" fmla="*/ 236 w 446"/>
                <a:gd name="T47" fmla="*/ 1 h 412"/>
                <a:gd name="T48" fmla="*/ 166 w 446"/>
                <a:gd name="T49" fmla="*/ 20 h 412"/>
                <a:gd name="T50" fmla="*/ 154 w 446"/>
                <a:gd name="T51" fmla="*/ 31 h 412"/>
                <a:gd name="T52" fmla="*/ 142 w 446"/>
                <a:gd name="T53" fmla="*/ 51 h 412"/>
                <a:gd name="T54" fmla="*/ 135 w 446"/>
                <a:gd name="T55" fmla="*/ 74 h 412"/>
                <a:gd name="T56" fmla="*/ 138 w 446"/>
                <a:gd name="T57" fmla="*/ 138 h 412"/>
                <a:gd name="T58" fmla="*/ 133 w 446"/>
                <a:gd name="T59" fmla="*/ 143 h 412"/>
                <a:gd name="T60" fmla="*/ 146 w 446"/>
                <a:gd name="T61" fmla="*/ 197 h 412"/>
                <a:gd name="T62" fmla="*/ 154 w 446"/>
                <a:gd name="T63" fmla="*/ 198 h 412"/>
                <a:gd name="T64" fmla="*/ 171 w 446"/>
                <a:gd name="T65" fmla="*/ 233 h 412"/>
                <a:gd name="T66" fmla="*/ 181 w 446"/>
                <a:gd name="T67" fmla="*/ 247 h 412"/>
                <a:gd name="T68" fmla="*/ 163 w 446"/>
                <a:gd name="T69" fmla="*/ 276 h 412"/>
                <a:gd name="T70" fmla="*/ 98 w 446"/>
                <a:gd name="T71" fmla="*/ 299 h 412"/>
                <a:gd name="T72" fmla="*/ 98 w 446"/>
                <a:gd name="T73" fmla="*/ 300 h 412"/>
                <a:gd name="T74" fmla="*/ 58 w 446"/>
                <a:gd name="T75" fmla="*/ 317 h 412"/>
                <a:gd name="T76" fmla="*/ 21 w 446"/>
                <a:gd name="T77" fmla="*/ 335 h 412"/>
                <a:gd name="T78" fmla="*/ 9 w 446"/>
                <a:gd name="T79" fmla="*/ 358 h 412"/>
                <a:gd name="T80" fmla="*/ 0 w 446"/>
                <a:gd name="T81" fmla="*/ 412 h 412"/>
                <a:gd name="T82" fmla="*/ 446 w 446"/>
                <a:gd name="T83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6" h="412">
                  <a:moveTo>
                    <a:pt x="446" y="412"/>
                  </a:moveTo>
                  <a:lnTo>
                    <a:pt x="446" y="412"/>
                  </a:lnTo>
                  <a:cubicBezTo>
                    <a:pt x="441" y="381"/>
                    <a:pt x="438" y="360"/>
                    <a:pt x="437" y="358"/>
                  </a:cubicBezTo>
                  <a:cubicBezTo>
                    <a:pt x="434" y="352"/>
                    <a:pt x="436" y="343"/>
                    <a:pt x="425" y="335"/>
                  </a:cubicBezTo>
                  <a:cubicBezTo>
                    <a:pt x="414" y="328"/>
                    <a:pt x="414" y="329"/>
                    <a:pt x="388" y="317"/>
                  </a:cubicBezTo>
                  <a:cubicBezTo>
                    <a:pt x="374" y="310"/>
                    <a:pt x="359" y="305"/>
                    <a:pt x="344" y="299"/>
                  </a:cubicBezTo>
                  <a:cubicBezTo>
                    <a:pt x="331" y="294"/>
                    <a:pt x="295" y="281"/>
                    <a:pt x="281" y="276"/>
                  </a:cubicBezTo>
                  <a:cubicBezTo>
                    <a:pt x="272" y="272"/>
                    <a:pt x="267" y="247"/>
                    <a:pt x="267" y="247"/>
                  </a:cubicBezTo>
                  <a:cubicBezTo>
                    <a:pt x="267" y="247"/>
                    <a:pt x="273" y="241"/>
                    <a:pt x="275" y="233"/>
                  </a:cubicBezTo>
                  <a:cubicBezTo>
                    <a:pt x="277" y="226"/>
                    <a:pt x="289" y="198"/>
                    <a:pt x="289" y="198"/>
                  </a:cubicBezTo>
                  <a:cubicBezTo>
                    <a:pt x="289" y="198"/>
                    <a:pt x="293" y="199"/>
                    <a:pt x="296" y="197"/>
                  </a:cubicBezTo>
                  <a:cubicBezTo>
                    <a:pt x="300" y="194"/>
                    <a:pt x="305" y="187"/>
                    <a:pt x="309" y="143"/>
                  </a:cubicBezTo>
                  <a:cubicBezTo>
                    <a:pt x="310" y="134"/>
                    <a:pt x="305" y="138"/>
                    <a:pt x="305" y="138"/>
                  </a:cubicBezTo>
                  <a:cubicBezTo>
                    <a:pt x="304" y="136"/>
                    <a:pt x="304" y="135"/>
                    <a:pt x="304" y="133"/>
                  </a:cubicBezTo>
                  <a:lnTo>
                    <a:pt x="305" y="130"/>
                  </a:lnTo>
                  <a:cubicBezTo>
                    <a:pt x="306" y="128"/>
                    <a:pt x="307" y="125"/>
                    <a:pt x="307" y="122"/>
                  </a:cubicBezTo>
                  <a:cubicBezTo>
                    <a:pt x="308" y="113"/>
                    <a:pt x="308" y="105"/>
                    <a:pt x="309" y="96"/>
                  </a:cubicBezTo>
                  <a:cubicBezTo>
                    <a:pt x="310" y="84"/>
                    <a:pt x="311" y="81"/>
                    <a:pt x="312" y="76"/>
                  </a:cubicBezTo>
                  <a:cubicBezTo>
                    <a:pt x="313" y="70"/>
                    <a:pt x="312" y="63"/>
                    <a:pt x="308" y="54"/>
                  </a:cubicBezTo>
                  <a:cubicBezTo>
                    <a:pt x="303" y="41"/>
                    <a:pt x="300" y="24"/>
                    <a:pt x="283" y="24"/>
                  </a:cubicBezTo>
                  <a:cubicBezTo>
                    <a:pt x="279" y="23"/>
                    <a:pt x="277" y="21"/>
                    <a:pt x="275" y="18"/>
                  </a:cubicBezTo>
                  <a:cubicBezTo>
                    <a:pt x="273" y="15"/>
                    <a:pt x="270" y="13"/>
                    <a:pt x="267" y="11"/>
                  </a:cubicBezTo>
                  <a:cubicBezTo>
                    <a:pt x="261" y="8"/>
                    <a:pt x="263" y="8"/>
                    <a:pt x="251" y="4"/>
                  </a:cubicBezTo>
                  <a:cubicBezTo>
                    <a:pt x="246" y="2"/>
                    <a:pt x="241" y="1"/>
                    <a:pt x="236" y="1"/>
                  </a:cubicBezTo>
                  <a:cubicBezTo>
                    <a:pt x="211" y="0"/>
                    <a:pt x="187" y="7"/>
                    <a:pt x="166" y="20"/>
                  </a:cubicBezTo>
                  <a:cubicBezTo>
                    <a:pt x="161" y="23"/>
                    <a:pt x="157" y="27"/>
                    <a:pt x="154" y="31"/>
                  </a:cubicBezTo>
                  <a:cubicBezTo>
                    <a:pt x="150" y="37"/>
                    <a:pt x="146" y="44"/>
                    <a:pt x="142" y="51"/>
                  </a:cubicBezTo>
                  <a:cubicBezTo>
                    <a:pt x="137" y="58"/>
                    <a:pt x="136" y="66"/>
                    <a:pt x="135" y="74"/>
                  </a:cubicBezTo>
                  <a:cubicBezTo>
                    <a:pt x="132" y="118"/>
                    <a:pt x="140" y="126"/>
                    <a:pt x="138" y="138"/>
                  </a:cubicBezTo>
                  <a:cubicBezTo>
                    <a:pt x="138" y="138"/>
                    <a:pt x="133" y="134"/>
                    <a:pt x="133" y="143"/>
                  </a:cubicBezTo>
                  <a:cubicBezTo>
                    <a:pt x="137" y="187"/>
                    <a:pt x="143" y="194"/>
                    <a:pt x="146" y="197"/>
                  </a:cubicBezTo>
                  <a:cubicBezTo>
                    <a:pt x="150" y="199"/>
                    <a:pt x="154" y="198"/>
                    <a:pt x="154" y="198"/>
                  </a:cubicBezTo>
                  <a:cubicBezTo>
                    <a:pt x="154" y="198"/>
                    <a:pt x="169" y="226"/>
                    <a:pt x="171" y="233"/>
                  </a:cubicBezTo>
                  <a:cubicBezTo>
                    <a:pt x="174" y="241"/>
                    <a:pt x="181" y="247"/>
                    <a:pt x="181" y="247"/>
                  </a:cubicBezTo>
                  <a:cubicBezTo>
                    <a:pt x="181" y="247"/>
                    <a:pt x="173" y="272"/>
                    <a:pt x="163" y="276"/>
                  </a:cubicBezTo>
                  <a:cubicBezTo>
                    <a:pt x="150" y="281"/>
                    <a:pt x="112" y="294"/>
                    <a:pt x="98" y="299"/>
                  </a:cubicBezTo>
                  <a:lnTo>
                    <a:pt x="98" y="300"/>
                  </a:lnTo>
                  <a:cubicBezTo>
                    <a:pt x="85" y="305"/>
                    <a:pt x="71" y="311"/>
                    <a:pt x="58" y="317"/>
                  </a:cubicBezTo>
                  <a:cubicBezTo>
                    <a:pt x="32" y="329"/>
                    <a:pt x="32" y="328"/>
                    <a:pt x="21" y="335"/>
                  </a:cubicBezTo>
                  <a:cubicBezTo>
                    <a:pt x="10" y="343"/>
                    <a:pt x="11" y="352"/>
                    <a:pt x="9" y="358"/>
                  </a:cubicBezTo>
                  <a:cubicBezTo>
                    <a:pt x="8" y="360"/>
                    <a:pt x="5" y="381"/>
                    <a:pt x="0" y="412"/>
                  </a:cubicBezTo>
                  <a:lnTo>
                    <a:pt x="446" y="4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5" name="Freeform 121"/>
            <p:cNvSpPr>
              <a:spLocks/>
            </p:cNvSpPr>
            <p:nvPr/>
          </p:nvSpPr>
          <p:spPr bwMode="auto">
            <a:xfrm>
              <a:off x="5837238" y="2716213"/>
              <a:ext cx="354013" cy="342900"/>
            </a:xfrm>
            <a:custGeom>
              <a:avLst/>
              <a:gdLst>
                <a:gd name="T0" fmla="*/ 386 w 396"/>
                <a:gd name="T1" fmla="*/ 330 h 384"/>
                <a:gd name="T2" fmla="*/ 386 w 396"/>
                <a:gd name="T3" fmla="*/ 330 h 384"/>
                <a:gd name="T4" fmla="*/ 374 w 396"/>
                <a:gd name="T5" fmla="*/ 307 h 384"/>
                <a:gd name="T6" fmla="*/ 294 w 396"/>
                <a:gd name="T7" fmla="*/ 271 h 384"/>
                <a:gd name="T8" fmla="*/ 248 w 396"/>
                <a:gd name="T9" fmla="*/ 251 h 384"/>
                <a:gd name="T10" fmla="*/ 244 w 396"/>
                <a:gd name="T11" fmla="*/ 245 h 384"/>
                <a:gd name="T12" fmla="*/ 307 w 396"/>
                <a:gd name="T13" fmla="*/ 233 h 384"/>
                <a:gd name="T14" fmla="*/ 290 w 396"/>
                <a:gd name="T15" fmla="*/ 214 h 384"/>
                <a:gd name="T16" fmla="*/ 314 w 396"/>
                <a:gd name="T17" fmla="*/ 189 h 384"/>
                <a:gd name="T18" fmla="*/ 277 w 396"/>
                <a:gd name="T19" fmla="*/ 73 h 384"/>
                <a:gd name="T20" fmla="*/ 276 w 396"/>
                <a:gd name="T21" fmla="*/ 65 h 384"/>
                <a:gd name="T22" fmla="*/ 276 w 396"/>
                <a:gd name="T23" fmla="*/ 65 h 384"/>
                <a:gd name="T24" fmla="*/ 199 w 396"/>
                <a:gd name="T25" fmla="*/ 0 h 384"/>
                <a:gd name="T26" fmla="*/ 198 w 396"/>
                <a:gd name="T27" fmla="*/ 0 h 384"/>
                <a:gd name="T28" fmla="*/ 198 w 396"/>
                <a:gd name="T29" fmla="*/ 0 h 384"/>
                <a:gd name="T30" fmla="*/ 120 w 396"/>
                <a:gd name="T31" fmla="*/ 65 h 384"/>
                <a:gd name="T32" fmla="*/ 120 w 396"/>
                <a:gd name="T33" fmla="*/ 65 h 384"/>
                <a:gd name="T34" fmla="*/ 119 w 396"/>
                <a:gd name="T35" fmla="*/ 73 h 384"/>
                <a:gd name="T36" fmla="*/ 82 w 396"/>
                <a:gd name="T37" fmla="*/ 189 h 384"/>
                <a:gd name="T38" fmla="*/ 106 w 396"/>
                <a:gd name="T39" fmla="*/ 214 h 384"/>
                <a:gd name="T40" fmla="*/ 89 w 396"/>
                <a:gd name="T41" fmla="*/ 233 h 384"/>
                <a:gd name="T42" fmla="*/ 152 w 396"/>
                <a:gd name="T43" fmla="*/ 245 h 384"/>
                <a:gd name="T44" fmla="*/ 148 w 396"/>
                <a:gd name="T45" fmla="*/ 251 h 384"/>
                <a:gd name="T46" fmla="*/ 103 w 396"/>
                <a:gd name="T47" fmla="*/ 271 h 384"/>
                <a:gd name="T48" fmla="*/ 22 w 396"/>
                <a:gd name="T49" fmla="*/ 307 h 384"/>
                <a:gd name="T50" fmla="*/ 10 w 396"/>
                <a:gd name="T51" fmla="*/ 330 h 384"/>
                <a:gd name="T52" fmla="*/ 0 w 396"/>
                <a:gd name="T53" fmla="*/ 384 h 384"/>
                <a:gd name="T54" fmla="*/ 396 w 396"/>
                <a:gd name="T55" fmla="*/ 384 h 384"/>
                <a:gd name="T56" fmla="*/ 386 w 396"/>
                <a:gd name="T57" fmla="*/ 33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6" h="384">
                  <a:moveTo>
                    <a:pt x="386" y="330"/>
                  </a:moveTo>
                  <a:lnTo>
                    <a:pt x="386" y="330"/>
                  </a:lnTo>
                  <a:cubicBezTo>
                    <a:pt x="384" y="323"/>
                    <a:pt x="385" y="314"/>
                    <a:pt x="374" y="307"/>
                  </a:cubicBezTo>
                  <a:cubicBezTo>
                    <a:pt x="363" y="300"/>
                    <a:pt x="308" y="276"/>
                    <a:pt x="294" y="271"/>
                  </a:cubicBezTo>
                  <a:cubicBezTo>
                    <a:pt x="280" y="266"/>
                    <a:pt x="261" y="257"/>
                    <a:pt x="248" y="251"/>
                  </a:cubicBezTo>
                  <a:cubicBezTo>
                    <a:pt x="246" y="251"/>
                    <a:pt x="245" y="249"/>
                    <a:pt x="244" y="245"/>
                  </a:cubicBezTo>
                  <a:cubicBezTo>
                    <a:pt x="266" y="249"/>
                    <a:pt x="281" y="244"/>
                    <a:pt x="307" y="233"/>
                  </a:cubicBezTo>
                  <a:cubicBezTo>
                    <a:pt x="307" y="233"/>
                    <a:pt x="298" y="226"/>
                    <a:pt x="290" y="214"/>
                  </a:cubicBezTo>
                  <a:cubicBezTo>
                    <a:pt x="301" y="205"/>
                    <a:pt x="310" y="196"/>
                    <a:pt x="314" y="189"/>
                  </a:cubicBezTo>
                  <a:cubicBezTo>
                    <a:pt x="314" y="188"/>
                    <a:pt x="285" y="151"/>
                    <a:pt x="277" y="73"/>
                  </a:cubicBezTo>
                  <a:cubicBezTo>
                    <a:pt x="277" y="71"/>
                    <a:pt x="277" y="68"/>
                    <a:pt x="276" y="65"/>
                  </a:cubicBezTo>
                  <a:lnTo>
                    <a:pt x="276" y="65"/>
                  </a:lnTo>
                  <a:cubicBezTo>
                    <a:pt x="271" y="29"/>
                    <a:pt x="246" y="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50" y="0"/>
                    <a:pt x="125" y="29"/>
                    <a:pt x="120" y="65"/>
                  </a:cubicBezTo>
                  <a:lnTo>
                    <a:pt x="120" y="65"/>
                  </a:lnTo>
                  <a:cubicBezTo>
                    <a:pt x="119" y="68"/>
                    <a:pt x="119" y="71"/>
                    <a:pt x="119" y="73"/>
                  </a:cubicBezTo>
                  <a:cubicBezTo>
                    <a:pt x="112" y="151"/>
                    <a:pt x="82" y="188"/>
                    <a:pt x="82" y="189"/>
                  </a:cubicBezTo>
                  <a:cubicBezTo>
                    <a:pt x="86" y="196"/>
                    <a:pt x="95" y="205"/>
                    <a:pt x="106" y="214"/>
                  </a:cubicBezTo>
                  <a:cubicBezTo>
                    <a:pt x="98" y="226"/>
                    <a:pt x="89" y="233"/>
                    <a:pt x="89" y="233"/>
                  </a:cubicBezTo>
                  <a:cubicBezTo>
                    <a:pt x="115" y="244"/>
                    <a:pt x="131" y="249"/>
                    <a:pt x="152" y="245"/>
                  </a:cubicBezTo>
                  <a:cubicBezTo>
                    <a:pt x="151" y="249"/>
                    <a:pt x="150" y="251"/>
                    <a:pt x="148" y="251"/>
                  </a:cubicBezTo>
                  <a:cubicBezTo>
                    <a:pt x="135" y="257"/>
                    <a:pt x="116" y="266"/>
                    <a:pt x="103" y="271"/>
                  </a:cubicBezTo>
                  <a:cubicBezTo>
                    <a:pt x="88" y="276"/>
                    <a:pt x="33" y="300"/>
                    <a:pt x="22" y="307"/>
                  </a:cubicBezTo>
                  <a:cubicBezTo>
                    <a:pt x="11" y="314"/>
                    <a:pt x="12" y="323"/>
                    <a:pt x="10" y="330"/>
                  </a:cubicBezTo>
                  <a:cubicBezTo>
                    <a:pt x="9" y="332"/>
                    <a:pt x="5" y="354"/>
                    <a:pt x="0" y="384"/>
                  </a:cubicBezTo>
                  <a:lnTo>
                    <a:pt x="396" y="384"/>
                  </a:lnTo>
                  <a:cubicBezTo>
                    <a:pt x="391" y="354"/>
                    <a:pt x="387" y="332"/>
                    <a:pt x="386" y="33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Freeform 122"/>
            <p:cNvSpPr>
              <a:spLocks/>
            </p:cNvSpPr>
            <p:nvPr/>
          </p:nvSpPr>
          <p:spPr bwMode="auto">
            <a:xfrm>
              <a:off x="6994525" y="2608263"/>
              <a:ext cx="317500" cy="293687"/>
            </a:xfrm>
            <a:custGeom>
              <a:avLst/>
              <a:gdLst>
                <a:gd name="T0" fmla="*/ 355 w 355"/>
                <a:gd name="T1" fmla="*/ 328 h 328"/>
                <a:gd name="T2" fmla="*/ 355 w 355"/>
                <a:gd name="T3" fmla="*/ 328 h 328"/>
                <a:gd name="T4" fmla="*/ 348 w 355"/>
                <a:gd name="T5" fmla="*/ 285 h 328"/>
                <a:gd name="T6" fmla="*/ 339 w 355"/>
                <a:gd name="T7" fmla="*/ 267 h 328"/>
                <a:gd name="T8" fmla="*/ 310 w 355"/>
                <a:gd name="T9" fmla="*/ 252 h 328"/>
                <a:gd name="T10" fmla="*/ 275 w 355"/>
                <a:gd name="T11" fmla="*/ 238 h 328"/>
                <a:gd name="T12" fmla="*/ 224 w 355"/>
                <a:gd name="T13" fmla="*/ 220 h 328"/>
                <a:gd name="T14" fmla="*/ 213 w 355"/>
                <a:gd name="T15" fmla="*/ 197 h 328"/>
                <a:gd name="T16" fmla="*/ 220 w 355"/>
                <a:gd name="T17" fmla="*/ 186 h 328"/>
                <a:gd name="T18" fmla="*/ 230 w 355"/>
                <a:gd name="T19" fmla="*/ 158 h 328"/>
                <a:gd name="T20" fmla="*/ 236 w 355"/>
                <a:gd name="T21" fmla="*/ 157 h 328"/>
                <a:gd name="T22" fmla="*/ 247 w 355"/>
                <a:gd name="T23" fmla="*/ 114 h 328"/>
                <a:gd name="T24" fmla="*/ 243 w 355"/>
                <a:gd name="T25" fmla="*/ 110 h 328"/>
                <a:gd name="T26" fmla="*/ 243 w 355"/>
                <a:gd name="T27" fmla="*/ 106 h 328"/>
                <a:gd name="T28" fmla="*/ 243 w 355"/>
                <a:gd name="T29" fmla="*/ 104 h 328"/>
                <a:gd name="T30" fmla="*/ 245 w 355"/>
                <a:gd name="T31" fmla="*/ 97 h 328"/>
                <a:gd name="T32" fmla="*/ 247 w 355"/>
                <a:gd name="T33" fmla="*/ 76 h 328"/>
                <a:gd name="T34" fmla="*/ 249 w 355"/>
                <a:gd name="T35" fmla="*/ 60 h 328"/>
                <a:gd name="T36" fmla="*/ 246 w 355"/>
                <a:gd name="T37" fmla="*/ 43 h 328"/>
                <a:gd name="T38" fmla="*/ 226 w 355"/>
                <a:gd name="T39" fmla="*/ 19 h 328"/>
                <a:gd name="T40" fmla="*/ 220 w 355"/>
                <a:gd name="T41" fmla="*/ 14 h 328"/>
                <a:gd name="T42" fmla="*/ 213 w 355"/>
                <a:gd name="T43" fmla="*/ 9 h 328"/>
                <a:gd name="T44" fmla="*/ 200 w 355"/>
                <a:gd name="T45" fmla="*/ 3 h 328"/>
                <a:gd name="T46" fmla="*/ 188 w 355"/>
                <a:gd name="T47" fmla="*/ 1 h 328"/>
                <a:gd name="T48" fmla="*/ 132 w 355"/>
                <a:gd name="T49" fmla="*/ 16 h 328"/>
                <a:gd name="T50" fmla="*/ 123 w 355"/>
                <a:gd name="T51" fmla="*/ 25 h 328"/>
                <a:gd name="T52" fmla="*/ 113 w 355"/>
                <a:gd name="T53" fmla="*/ 40 h 328"/>
                <a:gd name="T54" fmla="*/ 108 w 355"/>
                <a:gd name="T55" fmla="*/ 59 h 328"/>
                <a:gd name="T56" fmla="*/ 110 w 355"/>
                <a:gd name="T57" fmla="*/ 110 h 328"/>
                <a:gd name="T58" fmla="*/ 106 w 355"/>
                <a:gd name="T59" fmla="*/ 114 h 328"/>
                <a:gd name="T60" fmla="*/ 117 w 355"/>
                <a:gd name="T61" fmla="*/ 157 h 328"/>
                <a:gd name="T62" fmla="*/ 123 w 355"/>
                <a:gd name="T63" fmla="*/ 158 h 328"/>
                <a:gd name="T64" fmla="*/ 137 w 355"/>
                <a:gd name="T65" fmla="*/ 186 h 328"/>
                <a:gd name="T66" fmla="*/ 145 w 355"/>
                <a:gd name="T67" fmla="*/ 197 h 328"/>
                <a:gd name="T68" fmla="*/ 130 w 355"/>
                <a:gd name="T69" fmla="*/ 220 h 328"/>
                <a:gd name="T70" fmla="*/ 79 w 355"/>
                <a:gd name="T71" fmla="*/ 238 h 328"/>
                <a:gd name="T72" fmla="*/ 79 w 355"/>
                <a:gd name="T73" fmla="*/ 239 h 328"/>
                <a:gd name="T74" fmla="*/ 46 w 355"/>
                <a:gd name="T75" fmla="*/ 252 h 328"/>
                <a:gd name="T76" fmla="*/ 17 w 355"/>
                <a:gd name="T77" fmla="*/ 267 h 328"/>
                <a:gd name="T78" fmla="*/ 7 w 355"/>
                <a:gd name="T79" fmla="*/ 285 h 328"/>
                <a:gd name="T80" fmla="*/ 0 w 355"/>
                <a:gd name="T81" fmla="*/ 328 h 328"/>
                <a:gd name="T82" fmla="*/ 355 w 355"/>
                <a:gd name="T8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5" h="328">
                  <a:moveTo>
                    <a:pt x="355" y="328"/>
                  </a:moveTo>
                  <a:lnTo>
                    <a:pt x="355" y="328"/>
                  </a:lnTo>
                  <a:cubicBezTo>
                    <a:pt x="352" y="304"/>
                    <a:pt x="349" y="287"/>
                    <a:pt x="348" y="285"/>
                  </a:cubicBezTo>
                  <a:cubicBezTo>
                    <a:pt x="346" y="280"/>
                    <a:pt x="347" y="273"/>
                    <a:pt x="339" y="267"/>
                  </a:cubicBezTo>
                  <a:cubicBezTo>
                    <a:pt x="330" y="262"/>
                    <a:pt x="330" y="262"/>
                    <a:pt x="310" y="252"/>
                  </a:cubicBezTo>
                  <a:cubicBezTo>
                    <a:pt x="298" y="247"/>
                    <a:pt x="286" y="243"/>
                    <a:pt x="275" y="238"/>
                  </a:cubicBezTo>
                  <a:cubicBezTo>
                    <a:pt x="264" y="234"/>
                    <a:pt x="235" y="224"/>
                    <a:pt x="224" y="220"/>
                  </a:cubicBezTo>
                  <a:cubicBezTo>
                    <a:pt x="217" y="217"/>
                    <a:pt x="213" y="197"/>
                    <a:pt x="213" y="197"/>
                  </a:cubicBezTo>
                  <a:cubicBezTo>
                    <a:pt x="213" y="197"/>
                    <a:pt x="218" y="192"/>
                    <a:pt x="220" y="186"/>
                  </a:cubicBezTo>
                  <a:cubicBezTo>
                    <a:pt x="221" y="180"/>
                    <a:pt x="230" y="158"/>
                    <a:pt x="230" y="158"/>
                  </a:cubicBezTo>
                  <a:cubicBezTo>
                    <a:pt x="230" y="158"/>
                    <a:pt x="234" y="159"/>
                    <a:pt x="236" y="157"/>
                  </a:cubicBezTo>
                  <a:cubicBezTo>
                    <a:pt x="239" y="155"/>
                    <a:pt x="243" y="149"/>
                    <a:pt x="247" y="114"/>
                  </a:cubicBezTo>
                  <a:cubicBezTo>
                    <a:pt x="247" y="106"/>
                    <a:pt x="243" y="110"/>
                    <a:pt x="243" y="110"/>
                  </a:cubicBezTo>
                  <a:cubicBezTo>
                    <a:pt x="243" y="108"/>
                    <a:pt x="243" y="107"/>
                    <a:pt x="243" y="106"/>
                  </a:cubicBezTo>
                  <a:lnTo>
                    <a:pt x="243" y="104"/>
                  </a:lnTo>
                  <a:cubicBezTo>
                    <a:pt x="244" y="102"/>
                    <a:pt x="245" y="99"/>
                    <a:pt x="245" y="97"/>
                  </a:cubicBezTo>
                  <a:cubicBezTo>
                    <a:pt x="246" y="90"/>
                    <a:pt x="246" y="83"/>
                    <a:pt x="247" y="76"/>
                  </a:cubicBezTo>
                  <a:cubicBezTo>
                    <a:pt x="248" y="67"/>
                    <a:pt x="248" y="65"/>
                    <a:pt x="249" y="60"/>
                  </a:cubicBezTo>
                  <a:cubicBezTo>
                    <a:pt x="250" y="56"/>
                    <a:pt x="249" y="50"/>
                    <a:pt x="246" y="43"/>
                  </a:cubicBezTo>
                  <a:cubicBezTo>
                    <a:pt x="242" y="33"/>
                    <a:pt x="239" y="19"/>
                    <a:pt x="226" y="19"/>
                  </a:cubicBezTo>
                  <a:cubicBezTo>
                    <a:pt x="223" y="19"/>
                    <a:pt x="221" y="17"/>
                    <a:pt x="220" y="14"/>
                  </a:cubicBezTo>
                  <a:cubicBezTo>
                    <a:pt x="218" y="12"/>
                    <a:pt x="216" y="10"/>
                    <a:pt x="213" y="9"/>
                  </a:cubicBezTo>
                  <a:cubicBezTo>
                    <a:pt x="209" y="6"/>
                    <a:pt x="209" y="6"/>
                    <a:pt x="200" y="3"/>
                  </a:cubicBezTo>
                  <a:cubicBezTo>
                    <a:pt x="196" y="2"/>
                    <a:pt x="193" y="1"/>
                    <a:pt x="188" y="1"/>
                  </a:cubicBezTo>
                  <a:cubicBezTo>
                    <a:pt x="169" y="0"/>
                    <a:pt x="149" y="6"/>
                    <a:pt x="132" y="16"/>
                  </a:cubicBezTo>
                  <a:cubicBezTo>
                    <a:pt x="129" y="18"/>
                    <a:pt x="125" y="22"/>
                    <a:pt x="123" y="25"/>
                  </a:cubicBezTo>
                  <a:cubicBezTo>
                    <a:pt x="119" y="30"/>
                    <a:pt x="117" y="35"/>
                    <a:pt x="113" y="40"/>
                  </a:cubicBezTo>
                  <a:cubicBezTo>
                    <a:pt x="110" y="46"/>
                    <a:pt x="108" y="53"/>
                    <a:pt x="108" y="59"/>
                  </a:cubicBezTo>
                  <a:cubicBezTo>
                    <a:pt x="105" y="94"/>
                    <a:pt x="112" y="100"/>
                    <a:pt x="110" y="110"/>
                  </a:cubicBezTo>
                  <a:cubicBezTo>
                    <a:pt x="110" y="110"/>
                    <a:pt x="106" y="106"/>
                    <a:pt x="106" y="114"/>
                  </a:cubicBezTo>
                  <a:cubicBezTo>
                    <a:pt x="110" y="149"/>
                    <a:pt x="114" y="155"/>
                    <a:pt x="117" y="157"/>
                  </a:cubicBezTo>
                  <a:cubicBezTo>
                    <a:pt x="120" y="159"/>
                    <a:pt x="123" y="158"/>
                    <a:pt x="123" y="158"/>
                  </a:cubicBezTo>
                  <a:cubicBezTo>
                    <a:pt x="123" y="158"/>
                    <a:pt x="135" y="180"/>
                    <a:pt x="137" y="186"/>
                  </a:cubicBezTo>
                  <a:cubicBezTo>
                    <a:pt x="139" y="192"/>
                    <a:pt x="145" y="197"/>
                    <a:pt x="145" y="197"/>
                  </a:cubicBezTo>
                  <a:cubicBezTo>
                    <a:pt x="145" y="197"/>
                    <a:pt x="138" y="217"/>
                    <a:pt x="130" y="220"/>
                  </a:cubicBezTo>
                  <a:cubicBezTo>
                    <a:pt x="120" y="224"/>
                    <a:pt x="89" y="234"/>
                    <a:pt x="79" y="238"/>
                  </a:cubicBezTo>
                  <a:lnTo>
                    <a:pt x="79" y="239"/>
                  </a:lnTo>
                  <a:cubicBezTo>
                    <a:pt x="68" y="243"/>
                    <a:pt x="57" y="247"/>
                    <a:pt x="46" y="252"/>
                  </a:cubicBezTo>
                  <a:cubicBezTo>
                    <a:pt x="26" y="262"/>
                    <a:pt x="25" y="262"/>
                    <a:pt x="17" y="267"/>
                  </a:cubicBezTo>
                  <a:cubicBezTo>
                    <a:pt x="8" y="273"/>
                    <a:pt x="9" y="280"/>
                    <a:pt x="7" y="285"/>
                  </a:cubicBezTo>
                  <a:cubicBezTo>
                    <a:pt x="7" y="287"/>
                    <a:pt x="4" y="304"/>
                    <a:pt x="0" y="328"/>
                  </a:cubicBezTo>
                  <a:lnTo>
                    <a:pt x="355" y="3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87" name="TextBox 7"/>
          <p:cNvSpPr txBox="1"/>
          <p:nvPr/>
        </p:nvSpPr>
        <p:spPr>
          <a:xfrm>
            <a:off x="6593929" y="3001075"/>
            <a:ext cx="183569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Social media: (2013)</a:t>
            </a:r>
          </a:p>
          <a:p>
            <a:pPr>
              <a:lnSpc>
                <a:spcPts val="1100"/>
              </a:lnSpc>
            </a:pPr>
            <a:r>
              <a:rPr lang="en-US" sz="1200" dirty="0" smtClean="0">
                <a:latin typeface="Verdana"/>
                <a:cs typeface="Verdana"/>
              </a:rPr>
              <a:t>&gt;10% of all people </a:t>
            </a:r>
            <a:r>
              <a:rPr lang="en-US" sz="1200" dirty="0" err="1" smtClean="0">
                <a:latin typeface="Verdana"/>
                <a:cs typeface="Verdana"/>
              </a:rPr>
              <a:t>ww</a:t>
            </a:r>
            <a:r>
              <a:rPr lang="en-US" sz="1200" dirty="0" smtClean="0">
                <a:latin typeface="Verdana"/>
                <a:cs typeface="Verdana"/>
              </a:rPr>
              <a:t> active</a:t>
            </a:r>
            <a:endParaRPr lang="en-US" sz="1200" dirty="0">
              <a:latin typeface="Verdana"/>
              <a:cs typeface="Verdana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-108520" y="1484784"/>
            <a:ext cx="9433048" cy="55446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1547664" y="3657798"/>
            <a:ext cx="6252994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5400" dirty="0" smtClean="0"/>
              <a:t>Authentication hasn‘t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8098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Registration Overview (2)</a:t>
            </a:r>
            <a:endParaRPr lang="en-US" b="1" dirty="0"/>
          </a:p>
        </p:txBody>
      </p:sp>
      <p:pic>
        <p:nvPicPr>
          <p:cNvPr id="5" name="Picture 20" descr="MALE HEAD &amp; SHOULDERS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919905"/>
            <a:ext cx="727833" cy="671119"/>
          </a:xfrm>
          <a:prstGeom prst="rect">
            <a:avLst/>
          </a:prstGeom>
        </p:spPr>
      </p:pic>
      <p:pic>
        <p:nvPicPr>
          <p:cNvPr id="1026" name="Picture 2" descr="C:\Users\lin\Desktop\Bild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945" y="2052143"/>
            <a:ext cx="827317" cy="119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08520" y="2465801"/>
            <a:ext cx="170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Physical Identity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-108520" y="5070798"/>
            <a:ext cx="15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Identity</a:t>
            </a:r>
            <a:endParaRPr lang="en-US" dirty="0"/>
          </a:p>
        </p:txBody>
      </p:sp>
      <p:sp>
        <p:nvSpPr>
          <p:cNvPr id="9" name="Abgerundetes Rechteck 8"/>
          <p:cNvSpPr/>
          <p:nvPr/>
        </p:nvSpPr>
        <p:spPr>
          <a:xfrm>
            <a:off x="3203848" y="4705663"/>
            <a:ext cx="2232248" cy="1099601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AUTHENTICATOR</a:t>
            </a:r>
          </a:p>
        </p:txBody>
      </p:sp>
      <p:cxnSp>
        <p:nvCxnSpPr>
          <p:cNvPr id="10" name="Gerade Verbindung mit Pfeil 9"/>
          <p:cNvCxnSpPr>
            <a:stCxn id="5" idx="3"/>
            <a:endCxn id="9" idx="1"/>
          </p:cNvCxnSpPr>
          <p:nvPr/>
        </p:nvCxnSpPr>
        <p:spPr>
          <a:xfrm flipV="1">
            <a:off x="2491521" y="5255464"/>
            <a:ext cx="712327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bgerundetes Rechteck 11"/>
          <p:cNvSpPr/>
          <p:nvPr/>
        </p:nvSpPr>
        <p:spPr>
          <a:xfrm>
            <a:off x="6588224" y="4705662"/>
            <a:ext cx="2232248" cy="1099601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de-DE" b="1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cxnSp>
        <p:nvCxnSpPr>
          <p:cNvPr id="13" name="Gerade Verbindung mit Pfeil 12"/>
          <p:cNvCxnSpPr>
            <a:stCxn id="9" idx="3"/>
            <a:endCxn id="12" idx="1"/>
          </p:cNvCxnSpPr>
          <p:nvPr/>
        </p:nvCxnSpPr>
        <p:spPr>
          <a:xfrm flipV="1">
            <a:off x="5436096" y="5255463"/>
            <a:ext cx="115212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bgerundetes Rechteck 16"/>
          <p:cNvSpPr/>
          <p:nvPr/>
        </p:nvSpPr>
        <p:spPr>
          <a:xfrm>
            <a:off x="6588224" y="2052143"/>
            <a:ext cx="2232248" cy="565899"/>
          </a:xfrm>
          <a:prstGeom prst="roundRect">
            <a:avLst>
              <a:gd name="adj" fmla="val 1003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 b="1" dirty="0" smtClean="0">
                <a:solidFill>
                  <a:srgbClr val="FFFFFF"/>
                </a:solidFill>
                <a:effectLst/>
                <a:latin typeface="Verdana"/>
                <a:ea typeface="Times New Roman"/>
                <a:cs typeface="Verdana"/>
              </a:rPr>
              <a:t>WEB Application</a:t>
            </a:r>
            <a:endParaRPr lang="en-US" b="1" dirty="0"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588224" y="2835133"/>
            <a:ext cx="2555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{ userid=1234, </a:t>
            </a:r>
            <a:br>
              <a:rPr lang="en-US" sz="1600" dirty="0" smtClean="0"/>
            </a:br>
            <a:r>
              <a:rPr lang="en-US" sz="1600" dirty="0" smtClean="0"/>
              <a:t>  </a:t>
            </a:r>
            <a:r>
              <a:rPr lang="en-US" sz="1600" dirty="0" smtClean="0">
                <a:hlinkClick r:id="rId5"/>
              </a:rPr>
              <a:t>jane@mail.com</a:t>
            </a:r>
            <a:r>
              <a:rPr lang="en-US" sz="1600" dirty="0" smtClean="0"/>
              <a:t>,</a:t>
            </a:r>
            <a:br>
              <a:rPr lang="en-US" sz="1600" dirty="0" smtClean="0"/>
            </a:br>
            <a:r>
              <a:rPr lang="en-US" sz="1600" dirty="0" smtClean="0"/>
              <a:t>  known since 03/05/04,</a:t>
            </a:r>
            <a:br>
              <a:rPr lang="en-US" sz="1600" dirty="0" smtClean="0"/>
            </a:br>
            <a:r>
              <a:rPr lang="en-US" sz="1600" dirty="0" smtClean="0"/>
              <a:t>  payment history=xx, </a:t>
            </a:r>
            <a:br>
              <a:rPr lang="en-US" sz="1600" dirty="0" smtClean="0"/>
            </a:br>
            <a:r>
              <a:rPr lang="en-US" sz="1600" dirty="0" smtClean="0"/>
              <a:t>  … </a:t>
            </a:r>
            <a:br>
              <a:rPr lang="en-US" sz="1600" dirty="0" smtClean="0"/>
            </a:b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26" name="Textfeld 25"/>
          <p:cNvSpPr txBox="1"/>
          <p:nvPr/>
        </p:nvSpPr>
        <p:spPr>
          <a:xfrm>
            <a:off x="6588224" y="5880174"/>
            <a:ext cx="2535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{ userid=1234, </a:t>
            </a:r>
            <a:br>
              <a:rPr lang="en-US" sz="1600" dirty="0" smtClean="0"/>
            </a:br>
            <a:r>
              <a:rPr lang="en-US" sz="1600" dirty="0" smtClean="0"/>
              <a:t>  pubkey=0x43246, AAID=x</a:t>
            </a:r>
            <a:br>
              <a:rPr lang="en-US" sz="1600" dirty="0" smtClean="0"/>
            </a:br>
            <a:r>
              <a:rPr lang="en-US" sz="1600" dirty="0" smtClean="0"/>
              <a:t>+pubkey=0xfa4731, AAID=y</a:t>
            </a:r>
            <a:br>
              <a:rPr lang="en-US" sz="1600" dirty="0" smtClean="0"/>
            </a:b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27" name="Textfeld 26"/>
          <p:cNvSpPr txBox="1"/>
          <p:nvPr/>
        </p:nvSpPr>
        <p:spPr>
          <a:xfrm>
            <a:off x="5455541" y="4993431"/>
            <a:ext cx="1060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Registration</a:t>
            </a:r>
            <a:endParaRPr lang="en-US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3203848" y="5209455"/>
            <a:ext cx="2075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AAID y</a:t>
            </a:r>
          </a:p>
          <a:p>
            <a:r>
              <a:rPr lang="en-US" sz="1400" dirty="0" smtClean="0"/>
              <a:t>key for foo.com: 0xfa4731</a:t>
            </a:r>
            <a:endParaRPr lang="en-US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6598132" y="1412776"/>
            <a:ext cx="222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Relying Party foo.com</a:t>
            </a:r>
            <a:endParaRPr lang="en-US" dirty="0"/>
          </a:p>
        </p:txBody>
      </p:sp>
      <p:sp>
        <p:nvSpPr>
          <p:cNvPr id="29" name="Abgerundete rechteckige Legende 28"/>
          <p:cNvSpPr/>
          <p:nvPr/>
        </p:nvSpPr>
        <p:spPr>
          <a:xfrm>
            <a:off x="3779912" y="6165304"/>
            <a:ext cx="1944216" cy="792088"/>
          </a:xfrm>
          <a:prstGeom prst="wedgeRoundRectCallout">
            <a:avLst>
              <a:gd name="adj1" fmla="val 71926"/>
              <a:gd name="adj2" fmla="val -1648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Link new Authenticator to existing userid</a:t>
            </a:r>
            <a:endParaRPr lang="en-US" sz="1600" dirty="0"/>
          </a:p>
        </p:txBody>
      </p:sp>
      <p:cxnSp>
        <p:nvCxnSpPr>
          <p:cNvPr id="31" name="Gerade Verbindung mit Pfeil 30"/>
          <p:cNvCxnSpPr>
            <a:stCxn id="1026" idx="3"/>
          </p:cNvCxnSpPr>
          <p:nvPr/>
        </p:nvCxnSpPr>
        <p:spPr>
          <a:xfrm>
            <a:off x="2541262" y="2648987"/>
            <a:ext cx="3974954" cy="148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feld 1023"/>
          <p:cNvSpPr txBox="1"/>
          <p:nvPr/>
        </p:nvSpPr>
        <p:spPr>
          <a:xfrm>
            <a:off x="3304750" y="2276872"/>
            <a:ext cx="2563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“Know Your Customer” rules</a:t>
            </a:r>
            <a:endParaRPr lang="en-US" sz="1600" dirty="0"/>
          </a:p>
        </p:txBody>
      </p:sp>
      <p:cxnSp>
        <p:nvCxnSpPr>
          <p:cNvPr id="1029" name="Gerade Verbindung mit Pfeil 1028"/>
          <p:cNvCxnSpPr/>
          <p:nvPr/>
        </p:nvCxnSpPr>
        <p:spPr>
          <a:xfrm>
            <a:off x="2127603" y="4437112"/>
            <a:ext cx="438861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3227636" y="4048115"/>
            <a:ext cx="2028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Legacy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427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Passwords Don’t Work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Most people use words from a small set of simple passwords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People reuse passwords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Passwords are hard to 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Passwords get phished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Websites don’t protect passwords </a:t>
            </a:r>
            <a:r>
              <a:rPr lang="en-US" dirty="0" smtClean="0"/>
              <a:t>properly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There are alternatives…</a:t>
            </a:r>
            <a:endParaRPr lang="en-US" b="1" dirty="0"/>
          </a:p>
        </p:txBody>
      </p:sp>
      <p:pic>
        <p:nvPicPr>
          <p:cNvPr id="4" name="Picture 16" descr="http://notebooks.com/wp-content/uploads/2010/11/fingerprint_sm_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340768"/>
            <a:ext cx="3324225" cy="225742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18" descr="http://ec.europa.eu/research/research-for-europe/images/projects/bite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400743"/>
            <a:ext cx="2915864" cy="197249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24" descr="http://www.net-security.org/images/articles/CardMan-5321_fre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6512" y="3501008"/>
            <a:ext cx="2445865" cy="200339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26" descr="http://fututech.net/wp-content/uploads/2011/01/nfc1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373240"/>
            <a:ext cx="2414888" cy="17636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28" descr="http://exophase.com/wp-content/uploads/2008/05/tpm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3711259"/>
            <a:ext cx="2029586" cy="11105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71" y="5343525"/>
            <a:ext cx="18351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lin\Desktop\Bild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432" y="5421942"/>
            <a:ext cx="1871663" cy="143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in\Desktop\Bild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546" y="5157192"/>
            <a:ext cx="3082925" cy="184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ochheim.de/var/hochheim/storage/images/media/bilder/aktuelle-meldungen/personalausweis/13331-1-ger-DE/Personalausweis_my_xlarg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11259"/>
            <a:ext cx="1751583" cy="107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lin\Desktop\handy-smstan-4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444" y="2386991"/>
            <a:ext cx="1565436" cy="8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in\Desktop\Bild2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272" b="1045"/>
          <a:stretch/>
        </p:blipFill>
        <p:spPr bwMode="auto">
          <a:xfrm>
            <a:off x="6120611" y="2230304"/>
            <a:ext cx="936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lin\Desktop\Bild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168" y="1603769"/>
            <a:ext cx="984250" cy="76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in\Desktop\Bild3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35" y="5628345"/>
            <a:ext cx="1682750" cy="126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33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35888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Implementation is the challenge</a:t>
            </a:r>
            <a:endParaRPr lang="en-US" b="1" dirty="0"/>
          </a:p>
        </p:txBody>
      </p:sp>
      <p:grpSp>
        <p:nvGrpSpPr>
          <p:cNvPr id="3" name="Group 19"/>
          <p:cNvGrpSpPr/>
          <p:nvPr/>
        </p:nvGrpSpPr>
        <p:grpSpPr>
          <a:xfrm>
            <a:off x="304800" y="1876971"/>
            <a:ext cx="5195888" cy="3943350"/>
            <a:chOff x="2438400" y="1200150"/>
            <a:chExt cx="5195888" cy="3943350"/>
          </a:xfrm>
        </p:grpSpPr>
        <p:pic>
          <p:nvPicPr>
            <p:cNvPr id="4" name="Picture 3" descr="Key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1428750"/>
              <a:ext cx="882650" cy="874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 descr="ey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6288" y="1504950"/>
              <a:ext cx="850900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Password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2688" y="1657350"/>
              <a:ext cx="1104900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Sim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3050" y="2851150"/>
              <a:ext cx="69532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Finger print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9325" y="2727325"/>
              <a:ext cx="684213" cy="682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Networks 2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8888" y="2762250"/>
              <a:ext cx="909637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Router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613" y="4068763"/>
              <a:ext cx="1004887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Man speech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488" y="3968750"/>
              <a:ext cx="850900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Hand 1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3943350"/>
              <a:ext cx="682625" cy="817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93" t="49783" r="67609" b="42671"/>
            <a:stretch>
              <a:fillRect/>
            </a:stretch>
          </p:blipFill>
          <p:spPr bwMode="auto">
            <a:xfrm>
              <a:off x="4191000" y="3681413"/>
              <a:ext cx="1568450" cy="146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73" t="65961" r="61076" b="22615"/>
            <a:stretch>
              <a:fillRect/>
            </a:stretch>
          </p:blipFill>
          <p:spPr bwMode="auto">
            <a:xfrm>
              <a:off x="2438400" y="1200150"/>
              <a:ext cx="1614488" cy="1344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1" t="67314" r="71298" b="24931"/>
            <a:stretch>
              <a:fillRect/>
            </a:stretch>
          </p:blipFill>
          <p:spPr bwMode="auto">
            <a:xfrm>
              <a:off x="4208463" y="2552700"/>
              <a:ext cx="1520825" cy="1125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76" t="79784" r="70116" b="5450"/>
            <a:stretch>
              <a:fillRect/>
            </a:stretch>
          </p:blipFill>
          <p:spPr bwMode="auto">
            <a:xfrm>
              <a:off x="4281488" y="1276350"/>
              <a:ext cx="1417637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1" t="67314" r="71298" b="24931"/>
            <a:stretch>
              <a:fillRect/>
            </a:stretch>
          </p:blipFill>
          <p:spPr bwMode="auto">
            <a:xfrm>
              <a:off x="5867400" y="3778250"/>
              <a:ext cx="1520825" cy="1365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73" t="65961" r="61076" b="22615"/>
            <a:stretch>
              <a:fillRect/>
            </a:stretch>
          </p:blipFill>
          <p:spPr bwMode="auto">
            <a:xfrm>
              <a:off x="5957888" y="2446338"/>
              <a:ext cx="1614487" cy="1344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76" t="79784" r="70116" b="5450"/>
            <a:stretch>
              <a:fillRect/>
            </a:stretch>
          </p:blipFill>
          <p:spPr bwMode="auto">
            <a:xfrm>
              <a:off x="2508250" y="3771900"/>
              <a:ext cx="1543050" cy="126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93" t="49783" r="67609" b="42671"/>
            <a:stretch>
              <a:fillRect/>
            </a:stretch>
          </p:blipFill>
          <p:spPr bwMode="auto">
            <a:xfrm flipH="1">
              <a:off x="2503488" y="2462213"/>
              <a:ext cx="1489075" cy="146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 descr="GREEN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73" t="65961" r="61076" b="22615"/>
            <a:stretch>
              <a:fillRect/>
            </a:stretch>
          </p:blipFill>
          <p:spPr bwMode="auto">
            <a:xfrm flipH="1">
              <a:off x="6019800" y="1200150"/>
              <a:ext cx="1614488" cy="1344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TextBox 22"/>
          <p:cNvSpPr txBox="1"/>
          <p:nvPr/>
        </p:nvSpPr>
        <p:spPr>
          <a:xfrm>
            <a:off x="5638800" y="2010321"/>
            <a:ext cx="32766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Verdana"/>
                <a:cs typeface="Verdana"/>
              </a:rPr>
              <a:t>Each new authentication solution requires: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New Software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New Hardware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New Infrastructure</a:t>
            </a:r>
            <a:endParaRPr lang="en-US" sz="2000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Consumer education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Verdana"/>
              <a:cs typeface="Verdana"/>
            </a:endParaRPr>
          </a:p>
          <a:p>
            <a:r>
              <a:rPr lang="en-US" sz="2400" dirty="0" smtClean="0">
                <a:latin typeface="Verdana"/>
                <a:cs typeface="Verdana"/>
              </a:rPr>
              <a:t>We’re building ‘Silos’ of authentication</a:t>
            </a:r>
            <a:endParaRPr lang="en-US" sz="24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783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FIDO Goals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a broad range of authentication methods, leverage existing hardware capabilities.</a:t>
            </a:r>
          </a:p>
          <a:p>
            <a:r>
              <a:rPr lang="en-US" dirty="0" smtClean="0"/>
              <a:t>Support for a broad range of assurance levels, let relying party know the authentication method.</a:t>
            </a:r>
          </a:p>
          <a:p>
            <a:r>
              <a:rPr lang="en-US" dirty="0" smtClean="0"/>
              <a:t>Built-in privacy.</a:t>
            </a:r>
          </a:p>
        </p:txBody>
      </p:sp>
    </p:spTree>
    <p:extLst>
      <p:ext uri="{BB962C8B-B14F-4D97-AF65-F5344CB8AC3E}">
        <p14:creationId xmlns:p14="http://schemas.microsoft.com/office/powerpoint/2010/main" val="290740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How does FIDO work?</a:t>
            </a:r>
            <a:endParaRPr lang="en-US" b="1" dirty="0"/>
          </a:p>
        </p:txBody>
      </p:sp>
      <p:sp>
        <p:nvSpPr>
          <p:cNvPr id="4" name="Abgerundetes Rechteck 3"/>
          <p:cNvSpPr/>
          <p:nvPr/>
        </p:nvSpPr>
        <p:spPr>
          <a:xfrm>
            <a:off x="6288358" y="3344271"/>
            <a:ext cx="2460106" cy="166890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en-US" sz="2000" b="1" dirty="0">
              <a:solidFill>
                <a:srgbClr val="000000"/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933672" y="1916832"/>
            <a:ext cx="3926360" cy="4320480"/>
          </a:xfrm>
          <a:prstGeom prst="roundRect">
            <a:avLst/>
          </a:prstGeom>
          <a:noFill/>
          <a:ln w="9525">
            <a:solidFill>
              <a:srgbClr val="4A45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Verdana"/>
                <a:cs typeface="Verdana"/>
              </a:rPr>
              <a:t>FIDO Authenticators</a:t>
            </a:r>
            <a:endParaRPr lang="en-US" sz="2000" b="1" dirty="0">
              <a:solidFill>
                <a:schemeClr val="tx2">
                  <a:lumMod val="50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6" name="Picture 20" descr="PRIVATE KEY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424" y="3886371"/>
            <a:ext cx="504056" cy="584703"/>
          </a:xfrm>
          <a:prstGeom prst="rect">
            <a:avLst/>
          </a:prstGeom>
        </p:spPr>
      </p:pic>
      <p:cxnSp>
        <p:nvCxnSpPr>
          <p:cNvPr id="8" name="Gerade Verbindung mit Pfeil 7"/>
          <p:cNvCxnSpPr>
            <a:stCxn id="6" idx="3"/>
            <a:endCxn id="4" idx="1"/>
          </p:cNvCxnSpPr>
          <p:nvPr/>
        </p:nvCxnSpPr>
        <p:spPr>
          <a:xfrm>
            <a:off x="4410480" y="4178723"/>
            <a:ext cx="1877878" cy="1"/>
          </a:xfrm>
          <a:prstGeom prst="straightConnector1">
            <a:avLst/>
          </a:prstGeom>
          <a:ln>
            <a:solidFill>
              <a:srgbClr val="4A452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6" descr="VOICE RECOGNITION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338920" y="2636912"/>
            <a:ext cx="712800" cy="631190"/>
          </a:xfrm>
          <a:prstGeom prst="rect">
            <a:avLst/>
          </a:prstGeom>
        </p:spPr>
      </p:pic>
      <p:pic>
        <p:nvPicPr>
          <p:cNvPr id="10" name="Picture 53" descr="FINGERPRINT SENSOR SMARTPHONE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920" y="3825478"/>
            <a:ext cx="391160" cy="755650"/>
          </a:xfrm>
          <a:prstGeom prst="rect">
            <a:avLst/>
          </a:prstGeom>
        </p:spPr>
      </p:pic>
      <p:sp>
        <p:nvSpPr>
          <p:cNvPr id="11" name="Abgerundetes Rechteck 10"/>
          <p:cNvSpPr/>
          <p:nvPr/>
        </p:nvSpPr>
        <p:spPr>
          <a:xfrm>
            <a:off x="2183902" y="3501008"/>
            <a:ext cx="1668018" cy="983748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Verdana"/>
                <a:cs typeface="Verdana"/>
              </a:rPr>
              <a:t>Authenticator</a:t>
            </a:r>
            <a:endParaRPr lang="en-US" sz="1600" dirty="0">
              <a:latin typeface="Verdana"/>
              <a:cs typeface="Verdana"/>
            </a:endParaRPr>
          </a:p>
        </p:txBody>
      </p:sp>
      <p:pic>
        <p:nvPicPr>
          <p:cNvPr id="12" name="Picture 9" descr="FACE RECOGNITION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8920" y="5157192"/>
            <a:ext cx="684530" cy="648970"/>
          </a:xfrm>
          <a:prstGeom prst="rect">
            <a:avLst/>
          </a:prstGeom>
        </p:spPr>
      </p:pic>
      <p:cxnSp>
        <p:nvCxnSpPr>
          <p:cNvPr id="16" name="Gerade Verbindung mit Pfeil 15"/>
          <p:cNvCxnSpPr/>
          <p:nvPr/>
        </p:nvCxnSpPr>
        <p:spPr>
          <a:xfrm>
            <a:off x="251520" y="4131295"/>
            <a:ext cx="955924" cy="0"/>
          </a:xfrm>
          <a:prstGeom prst="straightConnector1">
            <a:avLst/>
          </a:prstGeom>
          <a:ln>
            <a:solidFill>
              <a:srgbClr val="4A452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5"/>
          <p:cNvCxnSpPr/>
          <p:nvPr/>
        </p:nvCxnSpPr>
        <p:spPr>
          <a:xfrm>
            <a:off x="251520" y="2996952"/>
            <a:ext cx="955924" cy="0"/>
          </a:xfrm>
          <a:prstGeom prst="straightConnector1">
            <a:avLst/>
          </a:prstGeom>
          <a:ln>
            <a:solidFill>
              <a:srgbClr val="4A452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5"/>
          <p:cNvCxnSpPr/>
          <p:nvPr/>
        </p:nvCxnSpPr>
        <p:spPr>
          <a:xfrm>
            <a:off x="251520" y="5517232"/>
            <a:ext cx="955924" cy="0"/>
          </a:xfrm>
          <a:prstGeom prst="straightConnector1">
            <a:avLst/>
          </a:prstGeom>
          <a:ln>
            <a:solidFill>
              <a:srgbClr val="4A452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05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FIDO Functionality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 supported authenticators on the client</a:t>
            </a:r>
          </a:p>
          <a:p>
            <a:r>
              <a:rPr lang="en-US" dirty="0" smtClean="0"/>
              <a:t>Register authenticators to a relying party</a:t>
            </a:r>
          </a:p>
          <a:p>
            <a:r>
              <a:rPr lang="en-US" dirty="0" smtClean="0"/>
              <a:t>Authenticate (a session)</a:t>
            </a:r>
          </a:p>
          <a:p>
            <a:r>
              <a:rPr lang="en-US" dirty="0" smtClean="0"/>
              <a:t>Transaction confirmation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Registration Overview</a:t>
            </a:r>
            <a:endParaRPr lang="en-US" b="1"/>
          </a:p>
        </p:txBody>
      </p:sp>
      <p:sp>
        <p:nvSpPr>
          <p:cNvPr id="4" name="Abgerundetes Rechteck 3"/>
          <p:cNvSpPr/>
          <p:nvPr/>
        </p:nvSpPr>
        <p:spPr>
          <a:xfrm>
            <a:off x="978008" y="3579394"/>
            <a:ext cx="2449790" cy="1813303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AUTHENTICATOR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5635543" y="2663567"/>
            <a:ext cx="2460106" cy="166890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SERVER</a:t>
            </a:r>
            <a:endParaRPr lang="de-DE" b="1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978008" y="2511271"/>
            <a:ext cx="2449790" cy="938795"/>
          </a:xfrm>
          <a:prstGeom prst="roundRect">
            <a:avLst>
              <a:gd name="adj" fmla="val 10030"/>
            </a:avLst>
          </a:prstGeom>
          <a:solidFill>
            <a:srgbClr val="C4BD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  <a:t>FIDO CLIENT</a:t>
            </a:r>
            <a:br>
              <a:rPr lang="de-DE" sz="1200" b="1" dirty="0">
                <a:solidFill>
                  <a:schemeClr val="tx2">
                    <a:lumMod val="50000"/>
                  </a:schemeClr>
                </a:solidFill>
                <a:effectLst/>
                <a:latin typeface="Verdana"/>
                <a:ea typeface="Times New Roman"/>
                <a:cs typeface="Verdana"/>
              </a:rPr>
            </a:br>
            <a:endParaRPr lang="de-DE" sz="1200" b="1" dirty="0">
              <a:solidFill>
                <a:schemeClr val="tx2">
                  <a:lumMod val="50000"/>
                </a:schemeClr>
              </a:solidFill>
              <a:effectLst/>
              <a:latin typeface="Verdana"/>
              <a:ea typeface="Times New Roman"/>
              <a:cs typeface="Verdana"/>
            </a:endParaRPr>
          </a:p>
        </p:txBody>
      </p:sp>
      <p:cxnSp>
        <p:nvCxnSpPr>
          <p:cNvPr id="14" name="Gerade Verbindung mit Pfeil 13"/>
          <p:cNvCxnSpPr>
            <a:endCxn id="12" idx="3"/>
          </p:cNvCxnSpPr>
          <p:nvPr/>
        </p:nvCxnSpPr>
        <p:spPr>
          <a:xfrm flipH="1">
            <a:off x="3427798" y="2980668"/>
            <a:ext cx="221806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504617" y="1916832"/>
            <a:ext cx="269734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Send Registration Request: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Policy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Random Challenge</a:t>
            </a:r>
            <a:endParaRPr lang="en-US" dirty="0"/>
          </a:p>
        </p:txBody>
      </p:sp>
      <p:sp>
        <p:nvSpPr>
          <p:cNvPr id="21" name="Freihandform 20"/>
          <p:cNvSpPr/>
          <p:nvPr/>
        </p:nvSpPr>
        <p:spPr>
          <a:xfrm>
            <a:off x="3425588" y="3208135"/>
            <a:ext cx="272955" cy="655093"/>
          </a:xfrm>
          <a:custGeom>
            <a:avLst/>
            <a:gdLst>
              <a:gd name="connsiteX0" fmla="*/ 0 w 545911"/>
              <a:gd name="connsiteY0" fmla="*/ 0 h 655093"/>
              <a:gd name="connsiteX1" fmla="*/ 545911 w 545911"/>
              <a:gd name="connsiteY1" fmla="*/ 313899 h 655093"/>
              <a:gd name="connsiteX2" fmla="*/ 0 w 545911"/>
              <a:gd name="connsiteY2" fmla="*/ 655093 h 65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911" h="655093">
                <a:moveTo>
                  <a:pt x="0" y="0"/>
                </a:moveTo>
                <a:cubicBezTo>
                  <a:pt x="272955" y="102358"/>
                  <a:pt x="545911" y="204717"/>
                  <a:pt x="545911" y="313899"/>
                </a:cubicBezTo>
                <a:cubicBezTo>
                  <a:pt x="545911" y="423081"/>
                  <a:pt x="272955" y="539087"/>
                  <a:pt x="0" y="655093"/>
                </a:cubicBezTo>
              </a:path>
            </a:pathLst>
          </a:custGeom>
          <a:noFill/>
          <a:ln w="9525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3971499" y="3327000"/>
            <a:ext cx="1260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</a:t>
            </a:r>
            <a:br>
              <a:rPr lang="en-US" dirty="0" smtClean="0"/>
            </a:br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2555776" y="3973331"/>
            <a:ext cx="2608008" cy="23806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dirty="0" smtClean="0"/>
              <a:t>Authenticate user</a:t>
            </a:r>
          </a:p>
          <a:p>
            <a:r>
              <a:rPr lang="en-US" dirty="0" smtClean="0"/>
              <a:t>Generate key pair</a:t>
            </a:r>
          </a:p>
          <a:p>
            <a:r>
              <a:rPr lang="en-US" dirty="0" smtClean="0"/>
              <a:t>Sign attestation object: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Public 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AAID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Random Challenge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Name of relying party</a:t>
            </a:r>
          </a:p>
          <a:p>
            <a:r>
              <a:rPr lang="en-US" dirty="0" smtClean="0"/>
              <a:t>Signed by attestation key</a:t>
            </a:r>
          </a:p>
          <a:p>
            <a:endParaRPr lang="en-US" dirty="0"/>
          </a:p>
        </p:txBody>
      </p:sp>
      <p:cxnSp>
        <p:nvCxnSpPr>
          <p:cNvPr id="25" name="Gewinkelte Verbindung 24"/>
          <p:cNvCxnSpPr>
            <a:stCxn id="23" idx="0"/>
          </p:cNvCxnSpPr>
          <p:nvPr/>
        </p:nvCxnSpPr>
        <p:spPr>
          <a:xfrm rot="5400000" flipH="1" flipV="1">
            <a:off x="4365065" y="2702854"/>
            <a:ext cx="765193" cy="17757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6660232" y="3168240"/>
            <a:ext cx="2608008" cy="9088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  <a:prstDash val="sysDash"/>
          </a:ln>
        </p:spPr>
        <p:txBody>
          <a:bodyPr wrap="square" rtlCol="0">
            <a:noAutofit/>
          </a:bodyPr>
          <a:lstStyle/>
          <a:p>
            <a:r>
              <a:rPr lang="en-US" dirty="0" smtClean="0"/>
              <a:t>Verify signature</a:t>
            </a:r>
          </a:p>
          <a:p>
            <a:r>
              <a:rPr lang="en-US" dirty="0" smtClean="0"/>
              <a:t>Check AAID against policy</a:t>
            </a:r>
          </a:p>
          <a:p>
            <a:r>
              <a:rPr lang="en-US" dirty="0" smtClean="0"/>
              <a:t>Store public key</a:t>
            </a:r>
          </a:p>
          <a:p>
            <a:endParaRPr lang="en-US" dirty="0"/>
          </a:p>
        </p:txBody>
      </p:sp>
      <p:sp>
        <p:nvSpPr>
          <p:cNvPr id="29" name="Textfeld 28"/>
          <p:cNvSpPr txBox="1"/>
          <p:nvPr/>
        </p:nvSpPr>
        <p:spPr>
          <a:xfrm>
            <a:off x="6300192" y="5589240"/>
            <a:ext cx="2896040" cy="8088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/>
              <a:t>AAID = Authenticator Attestation ID, i.e. model ID</a:t>
            </a:r>
          </a:p>
          <a:p>
            <a:endParaRPr lang="en-US" dirty="0"/>
          </a:p>
        </p:txBody>
      </p:sp>
      <p:pic>
        <p:nvPicPr>
          <p:cNvPr id="16" name="Picture 52" descr="FEMALE FIGUR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46" y="3815766"/>
            <a:ext cx="397202" cy="1340558"/>
          </a:xfrm>
          <a:prstGeom prst="rect">
            <a:avLst/>
          </a:prstGeom>
        </p:spPr>
      </p:pic>
      <p:cxnSp>
        <p:nvCxnSpPr>
          <p:cNvPr id="6" name="Gerade Verbindung mit Pfeil 5"/>
          <p:cNvCxnSpPr>
            <a:stCxn id="16" idx="3"/>
            <a:endCxn id="4" idx="1"/>
          </p:cNvCxnSpPr>
          <p:nvPr/>
        </p:nvCxnSpPr>
        <p:spPr>
          <a:xfrm>
            <a:off x="671248" y="4486045"/>
            <a:ext cx="30676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5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7" grpId="0" animBg="1"/>
      <p:bldP spid="29" grpId="0"/>
    </p:bldLst>
  </p:timing>
</p:sld>
</file>

<file path=ppt/theme/theme1.xml><?xml version="1.0" encoding="utf-8"?>
<a:theme xmlns:a="http://schemas.openxmlformats.org/drawingml/2006/main" name="fido-template-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fido-template-light</Template>
  <TotalTime>0</TotalTime>
  <Words>618</Words>
  <Application>Microsoft Office PowerPoint</Application>
  <PresentationFormat>Bildschirmpräsentation (4:3)</PresentationFormat>
  <Paragraphs>227</Paragraphs>
  <Slides>20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fido-template-light</vt:lpstr>
      <vt:lpstr>Not Built On Sand</vt:lpstr>
      <vt:lpstr>IT Has Scaled</vt:lpstr>
      <vt:lpstr>Passwords Don’t Work</vt:lpstr>
      <vt:lpstr>There are alternatives…</vt:lpstr>
      <vt:lpstr>Implementation is the challenge</vt:lpstr>
      <vt:lpstr>FIDO Goals</vt:lpstr>
      <vt:lpstr>How does FIDO work?</vt:lpstr>
      <vt:lpstr>FIDO Functionality</vt:lpstr>
      <vt:lpstr>Registration Overview</vt:lpstr>
      <vt:lpstr>Authentication Overview</vt:lpstr>
      <vt:lpstr>FIDO Building Blocks</vt:lpstr>
      <vt:lpstr>FIDO and IAM</vt:lpstr>
      <vt:lpstr>Modern Authentication</vt:lpstr>
      <vt:lpstr>FIDO and Federation</vt:lpstr>
      <vt:lpstr>FIDO and Federation</vt:lpstr>
      <vt:lpstr>PowerPoint-Präsentation</vt:lpstr>
      <vt:lpstr>FIDO Alliance Members</vt:lpstr>
      <vt:lpstr>The Authenticator Concept</vt:lpstr>
      <vt:lpstr>Regarding AAIDs</vt:lpstr>
      <vt:lpstr>Registration Overview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Built On Sand</dc:title>
  <dc:creator>Rolf Lindemann</dc:creator>
  <cp:lastModifiedBy>Rolf Lindemann</cp:lastModifiedBy>
  <cp:revision>424</cp:revision>
  <cp:lastPrinted>2013-06-22T08:05:26Z</cp:lastPrinted>
  <dcterms:created xsi:type="dcterms:W3CDTF">2013-06-13T13:28:21Z</dcterms:created>
  <dcterms:modified xsi:type="dcterms:W3CDTF">2013-09-09T19:43:42Z</dcterms:modified>
</cp:coreProperties>
</file>