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20"/>
  </p:notesMasterIdLst>
  <p:handoutMasterIdLst>
    <p:handoutMasterId r:id="rId21"/>
  </p:handoutMasterIdLst>
  <p:sldIdLst>
    <p:sldId id="301" r:id="rId2"/>
    <p:sldId id="392" r:id="rId3"/>
    <p:sldId id="398" r:id="rId4"/>
    <p:sldId id="399" r:id="rId5"/>
    <p:sldId id="401" r:id="rId6"/>
    <p:sldId id="400" r:id="rId7"/>
    <p:sldId id="402" r:id="rId8"/>
    <p:sldId id="404" r:id="rId9"/>
    <p:sldId id="406" r:id="rId10"/>
    <p:sldId id="408" r:id="rId11"/>
    <p:sldId id="407" r:id="rId12"/>
    <p:sldId id="403" r:id="rId13"/>
    <p:sldId id="396" r:id="rId14"/>
    <p:sldId id="409" r:id="rId15"/>
    <p:sldId id="410" r:id="rId16"/>
    <p:sldId id="405" r:id="rId17"/>
    <p:sldId id="412" r:id="rId18"/>
    <p:sldId id="411" r:id="rId19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E30034"/>
    <a:srgbClr val="3333CC"/>
    <a:srgbClr val="005DA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42" autoAdjust="0"/>
    <p:restoredTop sz="81765" autoAdjust="0"/>
  </p:normalViewPr>
  <p:slideViewPr>
    <p:cSldViewPr>
      <p:cViewPr>
        <p:scale>
          <a:sx n="70" d="100"/>
          <a:sy n="70" d="100"/>
        </p:scale>
        <p:origin x="-1134" y="36"/>
      </p:cViewPr>
      <p:guideLst>
        <p:guide orient="horz" pos="2160"/>
        <p:guide orient="horz" pos="532"/>
        <p:guide orient="horz" pos="618"/>
        <p:guide orient="horz" pos="754"/>
        <p:guide orient="horz" pos="1026"/>
        <p:guide orient="horz" pos="4110"/>
        <p:guide orient="horz" pos="3612"/>
        <p:guide orient="horz" pos="4246"/>
        <p:guide pos="2880"/>
        <p:guide pos="158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18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899" y="0"/>
            <a:ext cx="294618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8716"/>
            <a:ext cx="294618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899" y="9428716"/>
            <a:ext cx="294618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2305DB1-54DA-48A8-83DF-C58152C351C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18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899" y="0"/>
            <a:ext cx="294618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48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8716"/>
            <a:ext cx="294618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899" y="9428716"/>
            <a:ext cx="294618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4D45891-9651-40D1-9157-204B08EAC3A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3D85022-4D5D-4A4F-BF31-E59AFC382ECB}" type="slidenum">
              <a:rPr lang="de-DE" smtClean="0"/>
              <a:pPr/>
              <a:t>1</a:t>
            </a:fld>
            <a:endParaRPr lang="de-DE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EA2A07-4E45-4D78-ACA1-D1C2BAA53C36}" type="slidenum">
              <a:rPr lang="de-DE" smtClean="0"/>
              <a:pPr/>
              <a:t>14</a:t>
            </a:fld>
            <a:endParaRPr lang="de-DE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EA2A07-4E45-4D78-ACA1-D1C2BAA53C36}" type="slidenum">
              <a:rPr lang="de-DE" smtClean="0"/>
              <a:pPr/>
              <a:t>16</a:t>
            </a:fld>
            <a:endParaRPr lang="de-DE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EA2A07-4E45-4D78-ACA1-D1C2BAA53C36}" type="slidenum">
              <a:rPr lang="de-DE" smtClean="0"/>
              <a:pPr/>
              <a:t>2</a:t>
            </a:fld>
            <a:endParaRPr lang="de-DE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EA2A07-4E45-4D78-ACA1-D1C2BAA53C36}" type="slidenum">
              <a:rPr lang="de-DE" smtClean="0"/>
              <a:pPr/>
              <a:t>3</a:t>
            </a:fld>
            <a:endParaRPr lang="de-DE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EA2A07-4E45-4D78-ACA1-D1C2BAA53C36}" type="slidenum">
              <a:rPr lang="de-DE" smtClean="0"/>
              <a:pPr/>
              <a:t>4</a:t>
            </a:fld>
            <a:endParaRPr lang="de-DE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EA2A07-4E45-4D78-ACA1-D1C2BAA53C36}" type="slidenum">
              <a:rPr lang="de-DE" smtClean="0"/>
              <a:pPr/>
              <a:t>5</a:t>
            </a:fld>
            <a:endParaRPr lang="de-DE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EA2A07-4E45-4D78-ACA1-D1C2BAA53C36}" type="slidenum">
              <a:rPr lang="de-DE" smtClean="0"/>
              <a:pPr/>
              <a:t>6</a:t>
            </a:fld>
            <a:endParaRPr lang="de-DE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EA2A07-4E45-4D78-ACA1-D1C2BAA53C36}" type="slidenum">
              <a:rPr lang="de-DE" smtClean="0"/>
              <a:pPr/>
              <a:t>7</a:t>
            </a:fld>
            <a:endParaRPr lang="de-DE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EA2A07-4E45-4D78-ACA1-D1C2BAA53C36}" type="slidenum">
              <a:rPr lang="de-DE" smtClean="0"/>
              <a:pPr/>
              <a:t>9</a:t>
            </a:fld>
            <a:endParaRPr lang="de-DE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EA2A07-4E45-4D78-ACA1-D1C2BAA53C36}" type="slidenum">
              <a:rPr lang="de-DE" smtClean="0"/>
              <a:pPr/>
              <a:t>12</a:t>
            </a:fld>
            <a:endParaRPr lang="de-DE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5734050"/>
          </a:xfrm>
          <a:prstGeom prst="rect">
            <a:avLst/>
          </a:prstGeom>
          <a:solidFill>
            <a:schemeClr val="accent2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3500" y="-290513"/>
            <a:ext cx="384175" cy="198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eaLnBrk="0" hangingPunct="0">
              <a:defRPr/>
            </a:pPr>
            <a:r>
              <a:rPr lang="de-DE" sz="700">
                <a:latin typeface="Verdana" pitchFamily="34" charset="0"/>
              </a:rPr>
              <a:t>12.0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4406900" y="-290513"/>
            <a:ext cx="327025" cy="198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eaLnBrk="0" hangingPunct="0">
              <a:defRPr/>
            </a:pPr>
            <a:r>
              <a:rPr lang="de-DE" sz="700">
                <a:latin typeface="Verdana" pitchFamily="34" charset="0"/>
              </a:rPr>
              <a:t>0.0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8701088" y="-290513"/>
            <a:ext cx="384175" cy="198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eaLnBrk="0" hangingPunct="0">
              <a:defRPr/>
            </a:pPr>
            <a:r>
              <a:rPr lang="de-DE" sz="700">
                <a:latin typeface="Verdana" pitchFamily="34" charset="0"/>
              </a:rPr>
              <a:t>12.0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7610475" y="-290513"/>
            <a:ext cx="327025" cy="198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eaLnBrk="0" hangingPunct="0">
              <a:defRPr/>
            </a:pPr>
            <a:r>
              <a:rPr lang="de-DE" sz="700">
                <a:latin typeface="Verdana" pitchFamily="34" charset="0"/>
              </a:rPr>
              <a:t>8.9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-400050" y="739775"/>
            <a:ext cx="384175" cy="198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eaLnBrk="0" hangingPunct="0">
              <a:defRPr/>
            </a:pPr>
            <a:r>
              <a:rPr lang="de-DE" sz="700">
                <a:latin typeface="Verdana" pitchFamily="34" charset="0"/>
              </a:rPr>
              <a:t>7.18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9150350" y="739775"/>
            <a:ext cx="384175" cy="198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eaLnBrk="0" hangingPunct="0">
              <a:defRPr/>
            </a:pPr>
            <a:r>
              <a:rPr lang="de-DE" sz="700">
                <a:latin typeface="Verdana" pitchFamily="34" charset="0"/>
              </a:rPr>
              <a:t>7.18</a:t>
            </a: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9150350" y="6605588"/>
            <a:ext cx="384175" cy="198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eaLnBrk="0" hangingPunct="0">
              <a:defRPr/>
            </a:pPr>
            <a:r>
              <a:rPr lang="de-DE" sz="700">
                <a:latin typeface="Verdana" pitchFamily="34" charset="0"/>
              </a:rPr>
              <a:t>9.20</a:t>
            </a: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-400050" y="6634163"/>
            <a:ext cx="384175" cy="198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eaLnBrk="0" hangingPunct="0">
              <a:defRPr/>
            </a:pPr>
            <a:r>
              <a:rPr lang="de-DE" sz="700">
                <a:latin typeface="Verdana" pitchFamily="34" charset="0"/>
              </a:rPr>
              <a:t>9.20</a:t>
            </a: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9150350" y="6421438"/>
            <a:ext cx="384175" cy="198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eaLnBrk="0" hangingPunct="0">
              <a:defRPr/>
            </a:pPr>
            <a:r>
              <a:rPr lang="de-DE" sz="700">
                <a:latin typeface="Verdana" pitchFamily="34" charset="0"/>
              </a:rPr>
              <a:t>8.60</a:t>
            </a: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-400050" y="6421438"/>
            <a:ext cx="384175" cy="198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eaLnBrk="0" hangingPunct="0">
              <a:defRPr/>
            </a:pPr>
            <a:r>
              <a:rPr lang="de-DE" sz="700">
                <a:latin typeface="Verdana" pitchFamily="34" charset="0"/>
              </a:rPr>
              <a:t>8.60</a:t>
            </a:r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9150350" y="5629275"/>
            <a:ext cx="384175" cy="198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eaLnBrk="0" hangingPunct="0">
              <a:defRPr/>
            </a:pPr>
            <a:r>
              <a:rPr lang="de-DE" sz="700">
                <a:latin typeface="Verdana" pitchFamily="34" charset="0"/>
              </a:rPr>
              <a:t>6.40</a:t>
            </a:r>
          </a:p>
        </p:txBody>
      </p:sp>
      <p:sp>
        <p:nvSpPr>
          <p:cNvPr id="16" name="Text Box 16"/>
          <p:cNvSpPr txBox="1">
            <a:spLocks noChangeArrowheads="1"/>
          </p:cNvSpPr>
          <p:nvPr/>
        </p:nvSpPr>
        <p:spPr bwMode="auto">
          <a:xfrm>
            <a:off x="9155113" y="1501775"/>
            <a:ext cx="384175" cy="198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eaLnBrk="0" hangingPunct="0">
              <a:defRPr/>
            </a:pPr>
            <a:r>
              <a:rPr lang="de-DE" sz="700">
                <a:latin typeface="Verdana" pitchFamily="34" charset="0"/>
              </a:rPr>
              <a:t>5.00</a:t>
            </a:r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-400050" y="1528763"/>
            <a:ext cx="384175" cy="198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eaLnBrk="0" hangingPunct="0">
              <a:defRPr/>
            </a:pPr>
            <a:r>
              <a:rPr lang="de-DE" sz="700">
                <a:latin typeface="Verdana" pitchFamily="34" charset="0"/>
              </a:rPr>
              <a:t>5.00</a:t>
            </a:r>
          </a:p>
        </p:txBody>
      </p:sp>
      <p:sp>
        <p:nvSpPr>
          <p:cNvPr id="18" name="Text Box 18"/>
          <p:cNvSpPr txBox="1">
            <a:spLocks noChangeArrowheads="1"/>
          </p:cNvSpPr>
          <p:nvPr/>
        </p:nvSpPr>
        <p:spPr bwMode="auto">
          <a:xfrm>
            <a:off x="-400050" y="5634038"/>
            <a:ext cx="384175" cy="198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eaLnBrk="0" hangingPunct="0">
              <a:defRPr/>
            </a:pPr>
            <a:r>
              <a:rPr lang="de-DE" sz="700">
                <a:latin typeface="Verdana" pitchFamily="34" charset="0"/>
              </a:rPr>
              <a:t>6.40</a:t>
            </a:r>
          </a:p>
        </p:txBody>
      </p:sp>
      <p:sp>
        <p:nvSpPr>
          <p:cNvPr id="19" name="Text Box 20"/>
          <p:cNvSpPr txBox="1">
            <a:spLocks noChangeArrowheads="1"/>
          </p:cNvSpPr>
          <p:nvPr/>
        </p:nvSpPr>
        <p:spPr bwMode="auto">
          <a:xfrm>
            <a:off x="9150350" y="877888"/>
            <a:ext cx="384175" cy="198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eaLnBrk="0" hangingPunct="0">
              <a:defRPr/>
            </a:pPr>
            <a:r>
              <a:rPr lang="de-DE" sz="700">
                <a:latin typeface="Verdana" pitchFamily="34" charset="0"/>
              </a:rPr>
              <a:t>6.80</a:t>
            </a:r>
          </a:p>
        </p:txBody>
      </p:sp>
      <p:sp>
        <p:nvSpPr>
          <p:cNvPr id="20" name="Text Box 21"/>
          <p:cNvSpPr txBox="1">
            <a:spLocks noChangeArrowheads="1"/>
          </p:cNvSpPr>
          <p:nvPr/>
        </p:nvSpPr>
        <p:spPr bwMode="auto">
          <a:xfrm>
            <a:off x="-400050" y="877888"/>
            <a:ext cx="384175" cy="198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eaLnBrk="0" hangingPunct="0">
              <a:defRPr/>
            </a:pPr>
            <a:r>
              <a:rPr lang="de-DE" sz="700">
                <a:latin typeface="Verdana" pitchFamily="34" charset="0"/>
              </a:rPr>
              <a:t>6.80</a:t>
            </a:r>
          </a:p>
        </p:txBody>
      </p:sp>
      <p:sp>
        <p:nvSpPr>
          <p:cNvPr id="21" name="Text Box 22"/>
          <p:cNvSpPr txBox="1">
            <a:spLocks noChangeArrowheads="1"/>
          </p:cNvSpPr>
          <p:nvPr/>
        </p:nvSpPr>
        <p:spPr bwMode="auto">
          <a:xfrm>
            <a:off x="-400050" y="1093788"/>
            <a:ext cx="384175" cy="198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eaLnBrk="0" hangingPunct="0">
              <a:defRPr/>
            </a:pPr>
            <a:r>
              <a:rPr lang="de-DE" sz="700">
                <a:latin typeface="Verdana" pitchFamily="34" charset="0"/>
              </a:rPr>
              <a:t>6.20</a:t>
            </a:r>
          </a:p>
        </p:txBody>
      </p:sp>
      <p:sp>
        <p:nvSpPr>
          <p:cNvPr id="22" name="Text Box 23"/>
          <p:cNvSpPr txBox="1">
            <a:spLocks noChangeArrowheads="1"/>
          </p:cNvSpPr>
          <p:nvPr/>
        </p:nvSpPr>
        <p:spPr bwMode="auto">
          <a:xfrm>
            <a:off x="9150350" y="1093788"/>
            <a:ext cx="384175" cy="198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eaLnBrk="0" hangingPunct="0">
              <a:defRPr/>
            </a:pPr>
            <a:r>
              <a:rPr lang="de-DE" sz="700">
                <a:latin typeface="Verdana" pitchFamily="34" charset="0"/>
              </a:rPr>
              <a:t>6.20</a:t>
            </a:r>
          </a:p>
        </p:txBody>
      </p:sp>
      <p:grpSp>
        <p:nvGrpSpPr>
          <p:cNvPr id="23" name="Group 24"/>
          <p:cNvGrpSpPr>
            <a:grpSpLocks/>
          </p:cNvGrpSpPr>
          <p:nvPr/>
        </p:nvGrpSpPr>
        <p:grpSpPr bwMode="auto">
          <a:xfrm>
            <a:off x="7489825" y="5891213"/>
            <a:ext cx="1401763" cy="876300"/>
            <a:chOff x="4422" y="3531"/>
            <a:chExt cx="550" cy="344"/>
          </a:xfrm>
        </p:grpSpPr>
        <p:sp>
          <p:nvSpPr>
            <p:cNvPr id="24" name="AutoShape 25"/>
            <p:cNvSpPr>
              <a:spLocks noChangeAspect="1" noChangeArrowheads="1" noTextEdit="1"/>
            </p:cNvSpPr>
            <p:nvPr userDrawn="1"/>
          </p:nvSpPr>
          <p:spPr bwMode="auto">
            <a:xfrm>
              <a:off x="4422" y="3531"/>
              <a:ext cx="550" cy="3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" name="Freeform 26"/>
            <p:cNvSpPr>
              <a:spLocks/>
            </p:cNvSpPr>
            <p:nvPr userDrawn="1"/>
          </p:nvSpPr>
          <p:spPr bwMode="auto">
            <a:xfrm>
              <a:off x="4422" y="3825"/>
              <a:ext cx="26" cy="38"/>
            </a:xfrm>
            <a:custGeom>
              <a:avLst/>
              <a:gdLst/>
              <a:ahLst/>
              <a:cxnLst>
                <a:cxn ang="0">
                  <a:pos x="104" y="192"/>
                </a:cxn>
                <a:cxn ang="0">
                  <a:pos x="42" y="74"/>
                </a:cxn>
                <a:cxn ang="0">
                  <a:pos x="34" y="57"/>
                </a:cxn>
                <a:cxn ang="0">
                  <a:pos x="27" y="42"/>
                </a:cxn>
                <a:cxn ang="0">
                  <a:pos x="22" y="32"/>
                </a:cxn>
                <a:cxn ang="0">
                  <a:pos x="20" y="27"/>
                </a:cxn>
                <a:cxn ang="0">
                  <a:pos x="21" y="33"/>
                </a:cxn>
                <a:cxn ang="0">
                  <a:pos x="21" y="45"/>
                </a:cxn>
                <a:cxn ang="0">
                  <a:pos x="22" y="62"/>
                </a:cxn>
                <a:cxn ang="0">
                  <a:pos x="23" y="81"/>
                </a:cxn>
                <a:cxn ang="0">
                  <a:pos x="24" y="192"/>
                </a:cxn>
                <a:cxn ang="0">
                  <a:pos x="0" y="192"/>
                </a:cxn>
                <a:cxn ang="0">
                  <a:pos x="0" y="0"/>
                </a:cxn>
                <a:cxn ang="0">
                  <a:pos x="27" y="0"/>
                </a:cxn>
                <a:cxn ang="0">
                  <a:pos x="90" y="123"/>
                </a:cxn>
                <a:cxn ang="0">
                  <a:pos x="98" y="138"/>
                </a:cxn>
                <a:cxn ang="0">
                  <a:pos x="103" y="151"/>
                </a:cxn>
                <a:cxn ang="0">
                  <a:pos x="107" y="161"/>
                </a:cxn>
                <a:cxn ang="0">
                  <a:pos x="108" y="164"/>
                </a:cxn>
                <a:cxn ang="0">
                  <a:pos x="108" y="158"/>
                </a:cxn>
                <a:cxn ang="0">
                  <a:pos x="107" y="145"/>
                </a:cxn>
                <a:cxn ang="0">
                  <a:pos x="106" y="126"/>
                </a:cxn>
                <a:cxn ang="0">
                  <a:pos x="106" y="105"/>
                </a:cxn>
                <a:cxn ang="0">
                  <a:pos x="105" y="0"/>
                </a:cxn>
                <a:cxn ang="0">
                  <a:pos x="128" y="0"/>
                </a:cxn>
                <a:cxn ang="0">
                  <a:pos x="128" y="192"/>
                </a:cxn>
                <a:cxn ang="0">
                  <a:pos x="104" y="192"/>
                </a:cxn>
              </a:cxnLst>
              <a:rect l="0" t="0" r="r" b="b"/>
              <a:pathLst>
                <a:path w="128" h="192">
                  <a:moveTo>
                    <a:pt x="104" y="192"/>
                  </a:moveTo>
                  <a:lnTo>
                    <a:pt x="42" y="74"/>
                  </a:lnTo>
                  <a:lnTo>
                    <a:pt x="34" y="57"/>
                  </a:lnTo>
                  <a:lnTo>
                    <a:pt x="27" y="42"/>
                  </a:lnTo>
                  <a:lnTo>
                    <a:pt x="22" y="32"/>
                  </a:lnTo>
                  <a:lnTo>
                    <a:pt x="20" y="27"/>
                  </a:lnTo>
                  <a:lnTo>
                    <a:pt x="21" y="33"/>
                  </a:lnTo>
                  <a:lnTo>
                    <a:pt x="21" y="45"/>
                  </a:lnTo>
                  <a:lnTo>
                    <a:pt x="22" y="62"/>
                  </a:lnTo>
                  <a:lnTo>
                    <a:pt x="23" y="81"/>
                  </a:lnTo>
                  <a:lnTo>
                    <a:pt x="24" y="192"/>
                  </a:lnTo>
                  <a:lnTo>
                    <a:pt x="0" y="192"/>
                  </a:lnTo>
                  <a:lnTo>
                    <a:pt x="0" y="0"/>
                  </a:lnTo>
                  <a:lnTo>
                    <a:pt x="27" y="0"/>
                  </a:lnTo>
                  <a:lnTo>
                    <a:pt x="90" y="123"/>
                  </a:lnTo>
                  <a:lnTo>
                    <a:pt x="98" y="138"/>
                  </a:lnTo>
                  <a:lnTo>
                    <a:pt x="103" y="151"/>
                  </a:lnTo>
                  <a:lnTo>
                    <a:pt x="107" y="161"/>
                  </a:lnTo>
                  <a:lnTo>
                    <a:pt x="108" y="164"/>
                  </a:lnTo>
                  <a:lnTo>
                    <a:pt x="108" y="158"/>
                  </a:lnTo>
                  <a:lnTo>
                    <a:pt x="107" y="145"/>
                  </a:lnTo>
                  <a:lnTo>
                    <a:pt x="106" y="126"/>
                  </a:lnTo>
                  <a:lnTo>
                    <a:pt x="106" y="105"/>
                  </a:lnTo>
                  <a:lnTo>
                    <a:pt x="105" y="0"/>
                  </a:lnTo>
                  <a:lnTo>
                    <a:pt x="128" y="0"/>
                  </a:lnTo>
                  <a:lnTo>
                    <a:pt x="128" y="192"/>
                  </a:lnTo>
                  <a:lnTo>
                    <a:pt x="104" y="1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6" name="Freeform 27"/>
            <p:cNvSpPr>
              <a:spLocks noEditPoints="1"/>
            </p:cNvSpPr>
            <p:nvPr userDrawn="1"/>
          </p:nvSpPr>
          <p:spPr bwMode="auto">
            <a:xfrm>
              <a:off x="4461" y="3835"/>
              <a:ext cx="23" cy="29"/>
            </a:xfrm>
            <a:custGeom>
              <a:avLst/>
              <a:gdLst/>
              <a:ahLst/>
              <a:cxnLst>
                <a:cxn ang="0">
                  <a:pos x="88" y="50"/>
                </a:cxn>
                <a:cxn ang="0">
                  <a:pos x="85" y="35"/>
                </a:cxn>
                <a:cxn ang="0">
                  <a:pos x="81" y="26"/>
                </a:cxn>
                <a:cxn ang="0">
                  <a:pos x="76" y="22"/>
                </a:cxn>
                <a:cxn ang="0">
                  <a:pos x="66" y="18"/>
                </a:cxn>
                <a:cxn ang="0">
                  <a:pos x="54" y="17"/>
                </a:cxn>
                <a:cxn ang="0">
                  <a:pos x="47" y="19"/>
                </a:cxn>
                <a:cxn ang="0">
                  <a:pos x="42" y="21"/>
                </a:cxn>
                <a:cxn ang="0">
                  <a:pos x="36" y="25"/>
                </a:cxn>
                <a:cxn ang="0">
                  <a:pos x="32" y="31"/>
                </a:cxn>
                <a:cxn ang="0">
                  <a:pos x="28" y="41"/>
                </a:cxn>
                <a:cxn ang="0">
                  <a:pos x="26" y="55"/>
                </a:cxn>
                <a:cxn ang="0">
                  <a:pos x="89" y="60"/>
                </a:cxn>
                <a:cxn ang="0">
                  <a:pos x="26" y="81"/>
                </a:cxn>
                <a:cxn ang="0">
                  <a:pos x="27" y="98"/>
                </a:cxn>
                <a:cxn ang="0">
                  <a:pos x="30" y="108"/>
                </a:cxn>
                <a:cxn ang="0">
                  <a:pos x="35" y="116"/>
                </a:cxn>
                <a:cxn ang="0">
                  <a:pos x="43" y="122"/>
                </a:cxn>
                <a:cxn ang="0">
                  <a:pos x="51" y="126"/>
                </a:cxn>
                <a:cxn ang="0">
                  <a:pos x="62" y="129"/>
                </a:cxn>
                <a:cxn ang="0">
                  <a:pos x="71" y="129"/>
                </a:cxn>
                <a:cxn ang="0">
                  <a:pos x="81" y="126"/>
                </a:cxn>
                <a:cxn ang="0">
                  <a:pos x="89" y="123"/>
                </a:cxn>
                <a:cxn ang="0">
                  <a:pos x="98" y="118"/>
                </a:cxn>
                <a:cxn ang="0">
                  <a:pos x="109" y="130"/>
                </a:cxn>
                <a:cxn ang="0">
                  <a:pos x="100" y="137"/>
                </a:cxn>
                <a:cxn ang="0">
                  <a:pos x="88" y="142"/>
                </a:cxn>
                <a:cxn ang="0">
                  <a:pos x="76" y="146"/>
                </a:cxn>
                <a:cxn ang="0">
                  <a:pos x="63" y="147"/>
                </a:cxn>
                <a:cxn ang="0">
                  <a:pos x="49" y="146"/>
                </a:cxn>
                <a:cxn ang="0">
                  <a:pos x="36" y="141"/>
                </a:cxn>
                <a:cxn ang="0">
                  <a:pos x="26" y="136"/>
                </a:cxn>
                <a:cxn ang="0">
                  <a:pos x="17" y="127"/>
                </a:cxn>
                <a:cxn ang="0">
                  <a:pos x="10" y="116"/>
                </a:cxn>
                <a:cxn ang="0">
                  <a:pos x="4" y="103"/>
                </a:cxn>
                <a:cxn ang="0">
                  <a:pos x="1" y="89"/>
                </a:cxn>
                <a:cxn ang="0">
                  <a:pos x="0" y="72"/>
                </a:cxn>
                <a:cxn ang="0">
                  <a:pos x="1" y="56"/>
                </a:cxn>
                <a:cxn ang="0">
                  <a:pos x="4" y="42"/>
                </a:cxn>
                <a:cxn ang="0">
                  <a:pos x="10" y="31"/>
                </a:cxn>
                <a:cxn ang="0">
                  <a:pos x="17" y="20"/>
                </a:cxn>
                <a:cxn ang="0">
                  <a:pos x="26" y="11"/>
                </a:cxn>
                <a:cxn ang="0">
                  <a:pos x="36" y="5"/>
                </a:cxn>
                <a:cxn ang="0">
                  <a:pos x="47" y="1"/>
                </a:cxn>
                <a:cxn ang="0">
                  <a:pos x="60" y="0"/>
                </a:cxn>
                <a:cxn ang="0">
                  <a:pos x="70" y="1"/>
                </a:cxn>
                <a:cxn ang="0">
                  <a:pos x="80" y="4"/>
                </a:cxn>
                <a:cxn ang="0">
                  <a:pos x="89" y="8"/>
                </a:cxn>
                <a:cxn ang="0">
                  <a:pos x="97" y="16"/>
                </a:cxn>
                <a:cxn ang="0">
                  <a:pos x="104" y="25"/>
                </a:cxn>
                <a:cxn ang="0">
                  <a:pos x="109" y="37"/>
                </a:cxn>
                <a:cxn ang="0">
                  <a:pos x="113" y="53"/>
                </a:cxn>
                <a:cxn ang="0">
                  <a:pos x="113" y="74"/>
                </a:cxn>
                <a:cxn ang="0">
                  <a:pos x="26" y="77"/>
                </a:cxn>
              </a:cxnLst>
              <a:rect l="0" t="0" r="r" b="b"/>
              <a:pathLst>
                <a:path w="113" h="147">
                  <a:moveTo>
                    <a:pt x="89" y="60"/>
                  </a:moveTo>
                  <a:lnTo>
                    <a:pt x="88" y="50"/>
                  </a:lnTo>
                  <a:lnTo>
                    <a:pt x="87" y="41"/>
                  </a:lnTo>
                  <a:lnTo>
                    <a:pt x="85" y="35"/>
                  </a:lnTo>
                  <a:lnTo>
                    <a:pt x="83" y="30"/>
                  </a:lnTo>
                  <a:lnTo>
                    <a:pt x="81" y="26"/>
                  </a:lnTo>
                  <a:lnTo>
                    <a:pt x="79" y="24"/>
                  </a:lnTo>
                  <a:lnTo>
                    <a:pt x="76" y="22"/>
                  </a:lnTo>
                  <a:lnTo>
                    <a:pt x="72" y="20"/>
                  </a:lnTo>
                  <a:lnTo>
                    <a:pt x="66" y="18"/>
                  </a:lnTo>
                  <a:lnTo>
                    <a:pt x="58" y="17"/>
                  </a:lnTo>
                  <a:lnTo>
                    <a:pt x="54" y="17"/>
                  </a:lnTo>
                  <a:lnTo>
                    <a:pt x="50" y="18"/>
                  </a:lnTo>
                  <a:lnTo>
                    <a:pt x="47" y="19"/>
                  </a:lnTo>
                  <a:lnTo>
                    <a:pt x="44" y="20"/>
                  </a:lnTo>
                  <a:lnTo>
                    <a:pt x="42" y="21"/>
                  </a:lnTo>
                  <a:lnTo>
                    <a:pt x="38" y="23"/>
                  </a:lnTo>
                  <a:lnTo>
                    <a:pt x="36" y="25"/>
                  </a:lnTo>
                  <a:lnTo>
                    <a:pt x="34" y="27"/>
                  </a:lnTo>
                  <a:lnTo>
                    <a:pt x="32" y="31"/>
                  </a:lnTo>
                  <a:lnTo>
                    <a:pt x="31" y="34"/>
                  </a:lnTo>
                  <a:lnTo>
                    <a:pt x="28" y="41"/>
                  </a:lnTo>
                  <a:lnTo>
                    <a:pt x="27" y="50"/>
                  </a:lnTo>
                  <a:lnTo>
                    <a:pt x="26" y="55"/>
                  </a:lnTo>
                  <a:lnTo>
                    <a:pt x="26" y="60"/>
                  </a:lnTo>
                  <a:lnTo>
                    <a:pt x="89" y="60"/>
                  </a:lnTo>
                  <a:close/>
                  <a:moveTo>
                    <a:pt x="26" y="77"/>
                  </a:moveTo>
                  <a:lnTo>
                    <a:pt x="26" y="81"/>
                  </a:lnTo>
                  <a:lnTo>
                    <a:pt x="26" y="90"/>
                  </a:lnTo>
                  <a:lnTo>
                    <a:pt x="27" y="98"/>
                  </a:lnTo>
                  <a:lnTo>
                    <a:pt x="29" y="105"/>
                  </a:lnTo>
                  <a:lnTo>
                    <a:pt x="30" y="108"/>
                  </a:lnTo>
                  <a:lnTo>
                    <a:pt x="32" y="112"/>
                  </a:lnTo>
                  <a:lnTo>
                    <a:pt x="35" y="116"/>
                  </a:lnTo>
                  <a:lnTo>
                    <a:pt x="38" y="119"/>
                  </a:lnTo>
                  <a:lnTo>
                    <a:pt x="43" y="122"/>
                  </a:lnTo>
                  <a:lnTo>
                    <a:pt x="47" y="124"/>
                  </a:lnTo>
                  <a:lnTo>
                    <a:pt x="51" y="126"/>
                  </a:lnTo>
                  <a:lnTo>
                    <a:pt x="56" y="127"/>
                  </a:lnTo>
                  <a:lnTo>
                    <a:pt x="62" y="129"/>
                  </a:lnTo>
                  <a:lnTo>
                    <a:pt x="67" y="129"/>
                  </a:lnTo>
                  <a:lnTo>
                    <a:pt x="71" y="129"/>
                  </a:lnTo>
                  <a:lnTo>
                    <a:pt x="77" y="127"/>
                  </a:lnTo>
                  <a:lnTo>
                    <a:pt x="81" y="126"/>
                  </a:lnTo>
                  <a:lnTo>
                    <a:pt x="85" y="125"/>
                  </a:lnTo>
                  <a:lnTo>
                    <a:pt x="89" y="123"/>
                  </a:lnTo>
                  <a:lnTo>
                    <a:pt x="94" y="121"/>
                  </a:lnTo>
                  <a:lnTo>
                    <a:pt x="98" y="118"/>
                  </a:lnTo>
                  <a:lnTo>
                    <a:pt x="101" y="116"/>
                  </a:lnTo>
                  <a:lnTo>
                    <a:pt x="109" y="130"/>
                  </a:lnTo>
                  <a:lnTo>
                    <a:pt x="104" y="133"/>
                  </a:lnTo>
                  <a:lnTo>
                    <a:pt x="100" y="137"/>
                  </a:lnTo>
                  <a:lnTo>
                    <a:pt x="94" y="140"/>
                  </a:lnTo>
                  <a:lnTo>
                    <a:pt x="88" y="142"/>
                  </a:lnTo>
                  <a:lnTo>
                    <a:pt x="82" y="145"/>
                  </a:lnTo>
                  <a:lnTo>
                    <a:pt x="76" y="146"/>
                  </a:lnTo>
                  <a:lnTo>
                    <a:pt x="69" y="147"/>
                  </a:lnTo>
                  <a:lnTo>
                    <a:pt x="63" y="147"/>
                  </a:lnTo>
                  <a:lnTo>
                    <a:pt x="55" y="147"/>
                  </a:lnTo>
                  <a:lnTo>
                    <a:pt x="49" y="146"/>
                  </a:lnTo>
                  <a:lnTo>
                    <a:pt x="43" y="143"/>
                  </a:lnTo>
                  <a:lnTo>
                    <a:pt x="36" y="141"/>
                  </a:lnTo>
                  <a:lnTo>
                    <a:pt x="31" y="139"/>
                  </a:lnTo>
                  <a:lnTo>
                    <a:pt x="26" y="136"/>
                  </a:lnTo>
                  <a:lnTo>
                    <a:pt x="21" y="132"/>
                  </a:lnTo>
                  <a:lnTo>
                    <a:pt x="17" y="127"/>
                  </a:lnTo>
                  <a:lnTo>
                    <a:pt x="13" y="122"/>
                  </a:lnTo>
                  <a:lnTo>
                    <a:pt x="10" y="116"/>
                  </a:lnTo>
                  <a:lnTo>
                    <a:pt x="7" y="110"/>
                  </a:lnTo>
                  <a:lnTo>
                    <a:pt x="4" y="103"/>
                  </a:lnTo>
                  <a:lnTo>
                    <a:pt x="2" y="97"/>
                  </a:lnTo>
                  <a:lnTo>
                    <a:pt x="1" y="89"/>
                  </a:lnTo>
                  <a:lnTo>
                    <a:pt x="0" y="81"/>
                  </a:lnTo>
                  <a:lnTo>
                    <a:pt x="0" y="72"/>
                  </a:lnTo>
                  <a:lnTo>
                    <a:pt x="0" y="64"/>
                  </a:lnTo>
                  <a:lnTo>
                    <a:pt x="1" y="56"/>
                  </a:lnTo>
                  <a:lnTo>
                    <a:pt x="2" y="49"/>
                  </a:lnTo>
                  <a:lnTo>
                    <a:pt x="4" y="42"/>
                  </a:lnTo>
                  <a:lnTo>
                    <a:pt x="7" y="36"/>
                  </a:lnTo>
                  <a:lnTo>
                    <a:pt x="10" y="31"/>
                  </a:lnTo>
                  <a:lnTo>
                    <a:pt x="13" y="25"/>
                  </a:lnTo>
                  <a:lnTo>
                    <a:pt x="17" y="20"/>
                  </a:lnTo>
                  <a:lnTo>
                    <a:pt x="21" y="15"/>
                  </a:lnTo>
                  <a:lnTo>
                    <a:pt x="26" y="11"/>
                  </a:lnTo>
                  <a:lnTo>
                    <a:pt x="31" y="7"/>
                  </a:lnTo>
                  <a:lnTo>
                    <a:pt x="36" y="5"/>
                  </a:lnTo>
                  <a:lnTo>
                    <a:pt x="42" y="3"/>
                  </a:lnTo>
                  <a:lnTo>
                    <a:pt x="47" y="1"/>
                  </a:lnTo>
                  <a:lnTo>
                    <a:pt x="53" y="1"/>
                  </a:lnTo>
                  <a:lnTo>
                    <a:pt x="60" y="0"/>
                  </a:lnTo>
                  <a:lnTo>
                    <a:pt x="65" y="1"/>
                  </a:lnTo>
                  <a:lnTo>
                    <a:pt x="70" y="1"/>
                  </a:lnTo>
                  <a:lnTo>
                    <a:pt x="76" y="2"/>
                  </a:lnTo>
                  <a:lnTo>
                    <a:pt x="80" y="4"/>
                  </a:lnTo>
                  <a:lnTo>
                    <a:pt x="85" y="6"/>
                  </a:lnTo>
                  <a:lnTo>
                    <a:pt x="89" y="8"/>
                  </a:lnTo>
                  <a:lnTo>
                    <a:pt x="94" y="11"/>
                  </a:lnTo>
                  <a:lnTo>
                    <a:pt x="97" y="16"/>
                  </a:lnTo>
                  <a:lnTo>
                    <a:pt x="101" y="20"/>
                  </a:lnTo>
                  <a:lnTo>
                    <a:pt x="104" y="25"/>
                  </a:lnTo>
                  <a:lnTo>
                    <a:pt x="107" y="31"/>
                  </a:lnTo>
                  <a:lnTo>
                    <a:pt x="109" y="37"/>
                  </a:lnTo>
                  <a:lnTo>
                    <a:pt x="112" y="44"/>
                  </a:lnTo>
                  <a:lnTo>
                    <a:pt x="113" y="53"/>
                  </a:lnTo>
                  <a:lnTo>
                    <a:pt x="113" y="63"/>
                  </a:lnTo>
                  <a:lnTo>
                    <a:pt x="113" y="74"/>
                  </a:lnTo>
                  <a:lnTo>
                    <a:pt x="113" y="77"/>
                  </a:lnTo>
                  <a:lnTo>
                    <a:pt x="26" y="7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7" name="Freeform 28"/>
            <p:cNvSpPr>
              <a:spLocks/>
            </p:cNvSpPr>
            <p:nvPr userDrawn="1"/>
          </p:nvSpPr>
          <p:spPr bwMode="auto">
            <a:xfrm>
              <a:off x="4492" y="3835"/>
              <a:ext cx="26" cy="29"/>
            </a:xfrm>
            <a:custGeom>
              <a:avLst/>
              <a:gdLst/>
              <a:ahLst/>
              <a:cxnLst>
                <a:cxn ang="0">
                  <a:pos x="71" y="146"/>
                </a:cxn>
                <a:cxn ang="0">
                  <a:pos x="50" y="146"/>
                </a:cxn>
                <a:cxn ang="0">
                  <a:pos x="0" y="5"/>
                </a:cxn>
                <a:cxn ang="0">
                  <a:pos x="22" y="0"/>
                </a:cxn>
                <a:cxn ang="0">
                  <a:pos x="54" y="97"/>
                </a:cxn>
                <a:cxn ang="0">
                  <a:pos x="58" y="107"/>
                </a:cxn>
                <a:cxn ang="0">
                  <a:pos x="61" y="117"/>
                </a:cxn>
                <a:cxn ang="0">
                  <a:pos x="62" y="120"/>
                </a:cxn>
                <a:cxn ang="0">
                  <a:pos x="64" y="113"/>
                </a:cxn>
                <a:cxn ang="0">
                  <a:pos x="66" y="105"/>
                </a:cxn>
                <a:cxn ang="0">
                  <a:pos x="69" y="97"/>
                </a:cxn>
                <a:cxn ang="0">
                  <a:pos x="101" y="4"/>
                </a:cxn>
                <a:cxn ang="0">
                  <a:pos x="124" y="4"/>
                </a:cxn>
                <a:cxn ang="0">
                  <a:pos x="71" y="146"/>
                </a:cxn>
              </a:cxnLst>
              <a:rect l="0" t="0" r="r" b="b"/>
              <a:pathLst>
                <a:path w="124" h="146">
                  <a:moveTo>
                    <a:pt x="71" y="146"/>
                  </a:moveTo>
                  <a:lnTo>
                    <a:pt x="50" y="146"/>
                  </a:lnTo>
                  <a:lnTo>
                    <a:pt x="0" y="5"/>
                  </a:lnTo>
                  <a:lnTo>
                    <a:pt x="22" y="0"/>
                  </a:lnTo>
                  <a:lnTo>
                    <a:pt x="54" y="97"/>
                  </a:lnTo>
                  <a:lnTo>
                    <a:pt x="58" y="107"/>
                  </a:lnTo>
                  <a:lnTo>
                    <a:pt x="61" y="117"/>
                  </a:lnTo>
                  <a:lnTo>
                    <a:pt x="62" y="120"/>
                  </a:lnTo>
                  <a:lnTo>
                    <a:pt x="64" y="113"/>
                  </a:lnTo>
                  <a:lnTo>
                    <a:pt x="66" y="105"/>
                  </a:lnTo>
                  <a:lnTo>
                    <a:pt x="69" y="97"/>
                  </a:lnTo>
                  <a:lnTo>
                    <a:pt x="101" y="4"/>
                  </a:lnTo>
                  <a:lnTo>
                    <a:pt x="124" y="4"/>
                  </a:lnTo>
                  <a:lnTo>
                    <a:pt x="71" y="1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8" name="Freeform 29"/>
            <p:cNvSpPr>
              <a:spLocks noEditPoints="1"/>
            </p:cNvSpPr>
            <p:nvPr userDrawn="1"/>
          </p:nvSpPr>
          <p:spPr bwMode="auto">
            <a:xfrm>
              <a:off x="4525" y="3835"/>
              <a:ext cx="23" cy="29"/>
            </a:xfrm>
            <a:custGeom>
              <a:avLst/>
              <a:gdLst/>
              <a:ahLst/>
              <a:cxnLst>
                <a:cxn ang="0">
                  <a:pos x="89" y="50"/>
                </a:cxn>
                <a:cxn ang="0">
                  <a:pos x="86" y="35"/>
                </a:cxn>
                <a:cxn ang="0">
                  <a:pos x="80" y="26"/>
                </a:cxn>
                <a:cxn ang="0">
                  <a:pos x="75" y="22"/>
                </a:cxn>
                <a:cxn ang="0">
                  <a:pos x="65" y="18"/>
                </a:cxn>
                <a:cxn ang="0">
                  <a:pos x="54" y="17"/>
                </a:cxn>
                <a:cxn ang="0">
                  <a:pos x="47" y="19"/>
                </a:cxn>
                <a:cxn ang="0">
                  <a:pos x="41" y="21"/>
                </a:cxn>
                <a:cxn ang="0">
                  <a:pos x="36" y="25"/>
                </a:cxn>
                <a:cxn ang="0">
                  <a:pos x="33" y="31"/>
                </a:cxn>
                <a:cxn ang="0">
                  <a:pos x="28" y="41"/>
                </a:cxn>
                <a:cxn ang="0">
                  <a:pos x="25" y="55"/>
                </a:cxn>
                <a:cxn ang="0">
                  <a:pos x="89" y="60"/>
                </a:cxn>
                <a:cxn ang="0">
                  <a:pos x="25" y="81"/>
                </a:cxn>
                <a:cxn ang="0">
                  <a:pos x="26" y="98"/>
                </a:cxn>
                <a:cxn ang="0">
                  <a:pos x="30" y="108"/>
                </a:cxn>
                <a:cxn ang="0">
                  <a:pos x="35" y="116"/>
                </a:cxn>
                <a:cxn ang="0">
                  <a:pos x="42" y="122"/>
                </a:cxn>
                <a:cxn ang="0">
                  <a:pos x="52" y="126"/>
                </a:cxn>
                <a:cxn ang="0">
                  <a:pos x="61" y="129"/>
                </a:cxn>
                <a:cxn ang="0">
                  <a:pos x="72" y="129"/>
                </a:cxn>
                <a:cxn ang="0">
                  <a:pos x="80" y="126"/>
                </a:cxn>
                <a:cxn ang="0">
                  <a:pos x="89" y="123"/>
                </a:cxn>
                <a:cxn ang="0">
                  <a:pos x="97" y="118"/>
                </a:cxn>
                <a:cxn ang="0">
                  <a:pos x="109" y="130"/>
                </a:cxn>
                <a:cxn ang="0">
                  <a:pos x="99" y="137"/>
                </a:cxn>
                <a:cxn ang="0">
                  <a:pos x="88" y="142"/>
                </a:cxn>
                <a:cxn ang="0">
                  <a:pos x="75" y="146"/>
                </a:cxn>
                <a:cxn ang="0">
                  <a:pos x="62" y="147"/>
                </a:cxn>
                <a:cxn ang="0">
                  <a:pos x="48" y="146"/>
                </a:cxn>
                <a:cxn ang="0">
                  <a:pos x="36" y="141"/>
                </a:cxn>
                <a:cxn ang="0">
                  <a:pos x="25" y="136"/>
                </a:cxn>
                <a:cxn ang="0">
                  <a:pos x="17" y="127"/>
                </a:cxn>
                <a:cxn ang="0">
                  <a:pos x="9" y="116"/>
                </a:cxn>
                <a:cxn ang="0">
                  <a:pos x="4" y="103"/>
                </a:cxn>
                <a:cxn ang="0">
                  <a:pos x="1" y="89"/>
                </a:cxn>
                <a:cxn ang="0">
                  <a:pos x="0" y="72"/>
                </a:cxn>
                <a:cxn ang="0">
                  <a:pos x="1" y="56"/>
                </a:cxn>
                <a:cxn ang="0">
                  <a:pos x="4" y="42"/>
                </a:cxn>
                <a:cxn ang="0">
                  <a:pos x="9" y="31"/>
                </a:cxn>
                <a:cxn ang="0">
                  <a:pos x="17" y="20"/>
                </a:cxn>
                <a:cxn ang="0">
                  <a:pos x="26" y="11"/>
                </a:cxn>
                <a:cxn ang="0">
                  <a:pos x="36" y="5"/>
                </a:cxn>
                <a:cxn ang="0">
                  <a:pos x="46" y="1"/>
                </a:cxn>
                <a:cxn ang="0">
                  <a:pos x="59" y="0"/>
                </a:cxn>
                <a:cxn ang="0">
                  <a:pos x="70" y="1"/>
                </a:cxn>
                <a:cxn ang="0">
                  <a:pos x="80" y="4"/>
                </a:cxn>
                <a:cxn ang="0">
                  <a:pos x="89" y="8"/>
                </a:cxn>
                <a:cxn ang="0">
                  <a:pos x="97" y="16"/>
                </a:cxn>
                <a:cxn ang="0">
                  <a:pos x="105" y="25"/>
                </a:cxn>
                <a:cxn ang="0">
                  <a:pos x="109" y="37"/>
                </a:cxn>
                <a:cxn ang="0">
                  <a:pos x="112" y="53"/>
                </a:cxn>
                <a:cxn ang="0">
                  <a:pos x="113" y="74"/>
                </a:cxn>
                <a:cxn ang="0">
                  <a:pos x="25" y="77"/>
                </a:cxn>
              </a:cxnLst>
              <a:rect l="0" t="0" r="r" b="b"/>
              <a:pathLst>
                <a:path w="113" h="147">
                  <a:moveTo>
                    <a:pt x="89" y="60"/>
                  </a:moveTo>
                  <a:lnTo>
                    <a:pt x="89" y="50"/>
                  </a:lnTo>
                  <a:lnTo>
                    <a:pt x="88" y="41"/>
                  </a:lnTo>
                  <a:lnTo>
                    <a:pt x="86" y="35"/>
                  </a:lnTo>
                  <a:lnTo>
                    <a:pt x="82" y="30"/>
                  </a:lnTo>
                  <a:lnTo>
                    <a:pt x="80" y="26"/>
                  </a:lnTo>
                  <a:lnTo>
                    <a:pt x="78" y="24"/>
                  </a:lnTo>
                  <a:lnTo>
                    <a:pt x="75" y="22"/>
                  </a:lnTo>
                  <a:lnTo>
                    <a:pt x="72" y="20"/>
                  </a:lnTo>
                  <a:lnTo>
                    <a:pt x="65" y="18"/>
                  </a:lnTo>
                  <a:lnTo>
                    <a:pt x="57" y="17"/>
                  </a:lnTo>
                  <a:lnTo>
                    <a:pt x="54" y="17"/>
                  </a:lnTo>
                  <a:lnTo>
                    <a:pt x="51" y="18"/>
                  </a:lnTo>
                  <a:lnTo>
                    <a:pt x="47" y="19"/>
                  </a:lnTo>
                  <a:lnTo>
                    <a:pt x="44" y="20"/>
                  </a:lnTo>
                  <a:lnTo>
                    <a:pt x="41" y="21"/>
                  </a:lnTo>
                  <a:lnTo>
                    <a:pt x="39" y="23"/>
                  </a:lnTo>
                  <a:lnTo>
                    <a:pt x="36" y="25"/>
                  </a:lnTo>
                  <a:lnTo>
                    <a:pt x="34" y="27"/>
                  </a:lnTo>
                  <a:lnTo>
                    <a:pt x="33" y="31"/>
                  </a:lnTo>
                  <a:lnTo>
                    <a:pt x="30" y="34"/>
                  </a:lnTo>
                  <a:lnTo>
                    <a:pt x="28" y="41"/>
                  </a:lnTo>
                  <a:lnTo>
                    <a:pt x="26" y="50"/>
                  </a:lnTo>
                  <a:lnTo>
                    <a:pt x="25" y="55"/>
                  </a:lnTo>
                  <a:lnTo>
                    <a:pt x="25" y="60"/>
                  </a:lnTo>
                  <a:lnTo>
                    <a:pt x="89" y="60"/>
                  </a:lnTo>
                  <a:close/>
                  <a:moveTo>
                    <a:pt x="25" y="77"/>
                  </a:moveTo>
                  <a:lnTo>
                    <a:pt x="25" y="81"/>
                  </a:lnTo>
                  <a:lnTo>
                    <a:pt x="25" y="90"/>
                  </a:lnTo>
                  <a:lnTo>
                    <a:pt x="26" y="98"/>
                  </a:lnTo>
                  <a:lnTo>
                    <a:pt x="28" y="105"/>
                  </a:lnTo>
                  <a:lnTo>
                    <a:pt x="30" y="108"/>
                  </a:lnTo>
                  <a:lnTo>
                    <a:pt x="32" y="112"/>
                  </a:lnTo>
                  <a:lnTo>
                    <a:pt x="35" y="116"/>
                  </a:lnTo>
                  <a:lnTo>
                    <a:pt x="38" y="119"/>
                  </a:lnTo>
                  <a:lnTo>
                    <a:pt x="42" y="122"/>
                  </a:lnTo>
                  <a:lnTo>
                    <a:pt x="46" y="124"/>
                  </a:lnTo>
                  <a:lnTo>
                    <a:pt x="52" y="126"/>
                  </a:lnTo>
                  <a:lnTo>
                    <a:pt x="56" y="127"/>
                  </a:lnTo>
                  <a:lnTo>
                    <a:pt x="61" y="129"/>
                  </a:lnTo>
                  <a:lnTo>
                    <a:pt x="67" y="129"/>
                  </a:lnTo>
                  <a:lnTo>
                    <a:pt x="72" y="129"/>
                  </a:lnTo>
                  <a:lnTo>
                    <a:pt x="76" y="127"/>
                  </a:lnTo>
                  <a:lnTo>
                    <a:pt x="80" y="126"/>
                  </a:lnTo>
                  <a:lnTo>
                    <a:pt x="85" y="125"/>
                  </a:lnTo>
                  <a:lnTo>
                    <a:pt x="89" y="123"/>
                  </a:lnTo>
                  <a:lnTo>
                    <a:pt x="93" y="121"/>
                  </a:lnTo>
                  <a:lnTo>
                    <a:pt x="97" y="118"/>
                  </a:lnTo>
                  <a:lnTo>
                    <a:pt x="100" y="116"/>
                  </a:lnTo>
                  <a:lnTo>
                    <a:pt x="109" y="130"/>
                  </a:lnTo>
                  <a:lnTo>
                    <a:pt x="105" y="133"/>
                  </a:lnTo>
                  <a:lnTo>
                    <a:pt x="99" y="137"/>
                  </a:lnTo>
                  <a:lnTo>
                    <a:pt x="94" y="140"/>
                  </a:lnTo>
                  <a:lnTo>
                    <a:pt x="88" y="142"/>
                  </a:lnTo>
                  <a:lnTo>
                    <a:pt x="81" y="145"/>
                  </a:lnTo>
                  <a:lnTo>
                    <a:pt x="75" y="146"/>
                  </a:lnTo>
                  <a:lnTo>
                    <a:pt x="69" y="147"/>
                  </a:lnTo>
                  <a:lnTo>
                    <a:pt x="62" y="147"/>
                  </a:lnTo>
                  <a:lnTo>
                    <a:pt x="55" y="147"/>
                  </a:lnTo>
                  <a:lnTo>
                    <a:pt x="48" y="146"/>
                  </a:lnTo>
                  <a:lnTo>
                    <a:pt x="42" y="143"/>
                  </a:lnTo>
                  <a:lnTo>
                    <a:pt x="36" y="141"/>
                  </a:lnTo>
                  <a:lnTo>
                    <a:pt x="30" y="139"/>
                  </a:lnTo>
                  <a:lnTo>
                    <a:pt x="25" y="136"/>
                  </a:lnTo>
                  <a:lnTo>
                    <a:pt x="21" y="132"/>
                  </a:lnTo>
                  <a:lnTo>
                    <a:pt x="17" y="127"/>
                  </a:lnTo>
                  <a:lnTo>
                    <a:pt x="12" y="122"/>
                  </a:lnTo>
                  <a:lnTo>
                    <a:pt x="9" y="116"/>
                  </a:lnTo>
                  <a:lnTo>
                    <a:pt x="6" y="110"/>
                  </a:lnTo>
                  <a:lnTo>
                    <a:pt x="4" y="103"/>
                  </a:lnTo>
                  <a:lnTo>
                    <a:pt x="2" y="97"/>
                  </a:lnTo>
                  <a:lnTo>
                    <a:pt x="1" y="89"/>
                  </a:lnTo>
                  <a:lnTo>
                    <a:pt x="1" y="81"/>
                  </a:lnTo>
                  <a:lnTo>
                    <a:pt x="0" y="72"/>
                  </a:lnTo>
                  <a:lnTo>
                    <a:pt x="1" y="64"/>
                  </a:lnTo>
                  <a:lnTo>
                    <a:pt x="1" y="56"/>
                  </a:lnTo>
                  <a:lnTo>
                    <a:pt x="2" y="49"/>
                  </a:lnTo>
                  <a:lnTo>
                    <a:pt x="4" y="42"/>
                  </a:lnTo>
                  <a:lnTo>
                    <a:pt x="6" y="36"/>
                  </a:lnTo>
                  <a:lnTo>
                    <a:pt x="9" y="31"/>
                  </a:lnTo>
                  <a:lnTo>
                    <a:pt x="12" y="25"/>
                  </a:lnTo>
                  <a:lnTo>
                    <a:pt x="17" y="20"/>
                  </a:lnTo>
                  <a:lnTo>
                    <a:pt x="21" y="15"/>
                  </a:lnTo>
                  <a:lnTo>
                    <a:pt x="26" y="11"/>
                  </a:lnTo>
                  <a:lnTo>
                    <a:pt x="30" y="7"/>
                  </a:lnTo>
                  <a:lnTo>
                    <a:pt x="36" y="5"/>
                  </a:lnTo>
                  <a:lnTo>
                    <a:pt x="41" y="3"/>
                  </a:lnTo>
                  <a:lnTo>
                    <a:pt x="46" y="1"/>
                  </a:lnTo>
                  <a:lnTo>
                    <a:pt x="53" y="1"/>
                  </a:lnTo>
                  <a:lnTo>
                    <a:pt x="59" y="0"/>
                  </a:lnTo>
                  <a:lnTo>
                    <a:pt x="64" y="1"/>
                  </a:lnTo>
                  <a:lnTo>
                    <a:pt x="70" y="1"/>
                  </a:lnTo>
                  <a:lnTo>
                    <a:pt x="75" y="2"/>
                  </a:lnTo>
                  <a:lnTo>
                    <a:pt x="80" y="4"/>
                  </a:lnTo>
                  <a:lnTo>
                    <a:pt x="85" y="6"/>
                  </a:lnTo>
                  <a:lnTo>
                    <a:pt x="89" y="8"/>
                  </a:lnTo>
                  <a:lnTo>
                    <a:pt x="93" y="11"/>
                  </a:lnTo>
                  <a:lnTo>
                    <a:pt x="97" y="16"/>
                  </a:lnTo>
                  <a:lnTo>
                    <a:pt x="100" y="20"/>
                  </a:lnTo>
                  <a:lnTo>
                    <a:pt x="105" y="25"/>
                  </a:lnTo>
                  <a:lnTo>
                    <a:pt x="107" y="31"/>
                  </a:lnTo>
                  <a:lnTo>
                    <a:pt x="109" y="37"/>
                  </a:lnTo>
                  <a:lnTo>
                    <a:pt x="111" y="44"/>
                  </a:lnTo>
                  <a:lnTo>
                    <a:pt x="112" y="53"/>
                  </a:lnTo>
                  <a:lnTo>
                    <a:pt x="112" y="63"/>
                  </a:lnTo>
                  <a:lnTo>
                    <a:pt x="113" y="74"/>
                  </a:lnTo>
                  <a:lnTo>
                    <a:pt x="113" y="77"/>
                  </a:lnTo>
                  <a:lnTo>
                    <a:pt x="25" y="7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" name="Freeform 30"/>
            <p:cNvSpPr>
              <a:spLocks/>
            </p:cNvSpPr>
            <p:nvPr userDrawn="1"/>
          </p:nvSpPr>
          <p:spPr bwMode="auto">
            <a:xfrm>
              <a:off x="4560" y="3835"/>
              <a:ext cx="15" cy="28"/>
            </a:xfrm>
            <a:custGeom>
              <a:avLst/>
              <a:gdLst/>
              <a:ahLst/>
              <a:cxnLst>
                <a:cxn ang="0">
                  <a:pos x="64" y="24"/>
                </a:cxn>
                <a:cxn ang="0">
                  <a:pos x="61" y="24"/>
                </a:cxn>
                <a:cxn ang="0">
                  <a:pos x="58" y="23"/>
                </a:cxn>
                <a:cxn ang="0">
                  <a:pos x="52" y="24"/>
                </a:cxn>
                <a:cxn ang="0">
                  <a:pos x="45" y="26"/>
                </a:cxn>
                <a:cxn ang="0">
                  <a:pos x="40" y="30"/>
                </a:cxn>
                <a:cxn ang="0">
                  <a:pos x="35" y="34"/>
                </a:cxn>
                <a:cxn ang="0">
                  <a:pos x="30" y="38"/>
                </a:cxn>
                <a:cxn ang="0">
                  <a:pos x="28" y="42"/>
                </a:cxn>
                <a:cxn ang="0">
                  <a:pos x="27" y="49"/>
                </a:cxn>
                <a:cxn ang="0">
                  <a:pos x="26" y="56"/>
                </a:cxn>
                <a:cxn ang="0">
                  <a:pos x="26" y="143"/>
                </a:cxn>
                <a:cxn ang="0">
                  <a:pos x="4" y="143"/>
                </a:cxn>
                <a:cxn ang="0">
                  <a:pos x="4" y="36"/>
                </a:cxn>
                <a:cxn ang="0">
                  <a:pos x="4" y="22"/>
                </a:cxn>
                <a:cxn ang="0">
                  <a:pos x="3" y="17"/>
                </a:cxn>
                <a:cxn ang="0">
                  <a:pos x="2" y="14"/>
                </a:cxn>
                <a:cxn ang="0">
                  <a:pos x="0" y="6"/>
                </a:cxn>
                <a:cxn ang="0">
                  <a:pos x="22" y="0"/>
                </a:cxn>
                <a:cxn ang="0">
                  <a:pos x="23" y="3"/>
                </a:cxn>
                <a:cxn ang="0">
                  <a:pos x="25" y="11"/>
                </a:cxn>
                <a:cxn ang="0">
                  <a:pos x="26" y="17"/>
                </a:cxn>
                <a:cxn ang="0">
                  <a:pos x="26" y="23"/>
                </a:cxn>
                <a:cxn ang="0">
                  <a:pos x="30" y="18"/>
                </a:cxn>
                <a:cxn ang="0">
                  <a:pos x="35" y="14"/>
                </a:cxn>
                <a:cxn ang="0">
                  <a:pos x="39" y="9"/>
                </a:cxn>
                <a:cxn ang="0">
                  <a:pos x="44" y="6"/>
                </a:cxn>
                <a:cxn ang="0">
                  <a:pos x="49" y="3"/>
                </a:cxn>
                <a:cxn ang="0">
                  <a:pos x="55" y="1"/>
                </a:cxn>
                <a:cxn ang="0">
                  <a:pos x="60" y="0"/>
                </a:cxn>
                <a:cxn ang="0">
                  <a:pos x="65" y="0"/>
                </a:cxn>
                <a:cxn ang="0">
                  <a:pos x="71" y="0"/>
                </a:cxn>
                <a:cxn ang="0">
                  <a:pos x="73" y="1"/>
                </a:cxn>
                <a:cxn ang="0">
                  <a:pos x="64" y="24"/>
                </a:cxn>
              </a:cxnLst>
              <a:rect l="0" t="0" r="r" b="b"/>
              <a:pathLst>
                <a:path w="73" h="143">
                  <a:moveTo>
                    <a:pt x="64" y="24"/>
                  </a:moveTo>
                  <a:lnTo>
                    <a:pt x="61" y="24"/>
                  </a:lnTo>
                  <a:lnTo>
                    <a:pt x="58" y="23"/>
                  </a:lnTo>
                  <a:lnTo>
                    <a:pt x="52" y="24"/>
                  </a:lnTo>
                  <a:lnTo>
                    <a:pt x="45" y="26"/>
                  </a:lnTo>
                  <a:lnTo>
                    <a:pt x="40" y="30"/>
                  </a:lnTo>
                  <a:lnTo>
                    <a:pt x="35" y="34"/>
                  </a:lnTo>
                  <a:lnTo>
                    <a:pt x="30" y="38"/>
                  </a:lnTo>
                  <a:lnTo>
                    <a:pt x="28" y="42"/>
                  </a:lnTo>
                  <a:lnTo>
                    <a:pt x="27" y="49"/>
                  </a:lnTo>
                  <a:lnTo>
                    <a:pt x="26" y="56"/>
                  </a:lnTo>
                  <a:lnTo>
                    <a:pt x="26" y="143"/>
                  </a:lnTo>
                  <a:lnTo>
                    <a:pt x="4" y="143"/>
                  </a:lnTo>
                  <a:lnTo>
                    <a:pt x="4" y="36"/>
                  </a:lnTo>
                  <a:lnTo>
                    <a:pt x="4" y="22"/>
                  </a:lnTo>
                  <a:lnTo>
                    <a:pt x="3" y="17"/>
                  </a:lnTo>
                  <a:lnTo>
                    <a:pt x="2" y="14"/>
                  </a:lnTo>
                  <a:lnTo>
                    <a:pt x="0" y="6"/>
                  </a:lnTo>
                  <a:lnTo>
                    <a:pt x="22" y="0"/>
                  </a:lnTo>
                  <a:lnTo>
                    <a:pt x="23" y="3"/>
                  </a:lnTo>
                  <a:lnTo>
                    <a:pt x="25" y="11"/>
                  </a:lnTo>
                  <a:lnTo>
                    <a:pt x="26" y="17"/>
                  </a:lnTo>
                  <a:lnTo>
                    <a:pt x="26" y="23"/>
                  </a:lnTo>
                  <a:lnTo>
                    <a:pt x="30" y="18"/>
                  </a:lnTo>
                  <a:lnTo>
                    <a:pt x="35" y="14"/>
                  </a:lnTo>
                  <a:lnTo>
                    <a:pt x="39" y="9"/>
                  </a:lnTo>
                  <a:lnTo>
                    <a:pt x="44" y="6"/>
                  </a:lnTo>
                  <a:lnTo>
                    <a:pt x="49" y="3"/>
                  </a:lnTo>
                  <a:lnTo>
                    <a:pt x="55" y="1"/>
                  </a:lnTo>
                  <a:lnTo>
                    <a:pt x="60" y="0"/>
                  </a:lnTo>
                  <a:lnTo>
                    <a:pt x="65" y="0"/>
                  </a:lnTo>
                  <a:lnTo>
                    <a:pt x="71" y="0"/>
                  </a:lnTo>
                  <a:lnTo>
                    <a:pt x="73" y="1"/>
                  </a:lnTo>
                  <a:lnTo>
                    <a:pt x="64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" name="Freeform 31"/>
            <p:cNvSpPr>
              <a:spLocks/>
            </p:cNvSpPr>
            <p:nvPr userDrawn="1"/>
          </p:nvSpPr>
          <p:spPr bwMode="auto">
            <a:xfrm>
              <a:off x="4599" y="3834"/>
              <a:ext cx="21" cy="30"/>
            </a:xfrm>
            <a:custGeom>
              <a:avLst/>
              <a:gdLst/>
              <a:ahLst/>
              <a:cxnLst>
                <a:cxn ang="0">
                  <a:pos x="103" y="108"/>
                </a:cxn>
                <a:cxn ang="0">
                  <a:pos x="101" y="118"/>
                </a:cxn>
                <a:cxn ang="0">
                  <a:pos x="98" y="125"/>
                </a:cxn>
                <a:cxn ang="0">
                  <a:pos x="92" y="133"/>
                </a:cxn>
                <a:cxn ang="0">
                  <a:pos x="85" y="139"/>
                </a:cxn>
                <a:cxn ang="0">
                  <a:pos x="76" y="143"/>
                </a:cxn>
                <a:cxn ang="0">
                  <a:pos x="61" y="148"/>
                </a:cxn>
                <a:cxn ang="0">
                  <a:pos x="51" y="149"/>
                </a:cxn>
                <a:cxn ang="0">
                  <a:pos x="37" y="148"/>
                </a:cxn>
                <a:cxn ang="0">
                  <a:pos x="24" y="146"/>
                </a:cxn>
                <a:cxn ang="0">
                  <a:pos x="5" y="138"/>
                </a:cxn>
                <a:cxn ang="0">
                  <a:pos x="8" y="119"/>
                </a:cxn>
                <a:cxn ang="0">
                  <a:pos x="19" y="124"/>
                </a:cxn>
                <a:cxn ang="0">
                  <a:pos x="41" y="132"/>
                </a:cxn>
                <a:cxn ang="0">
                  <a:pos x="58" y="132"/>
                </a:cxn>
                <a:cxn ang="0">
                  <a:pos x="69" y="128"/>
                </a:cxn>
                <a:cxn ang="0">
                  <a:pos x="76" y="122"/>
                </a:cxn>
                <a:cxn ang="0">
                  <a:pos x="78" y="118"/>
                </a:cxn>
                <a:cxn ang="0">
                  <a:pos x="81" y="108"/>
                </a:cxn>
                <a:cxn ang="0">
                  <a:pos x="79" y="99"/>
                </a:cxn>
                <a:cxn ang="0">
                  <a:pos x="75" y="92"/>
                </a:cxn>
                <a:cxn ang="0">
                  <a:pos x="68" y="88"/>
                </a:cxn>
                <a:cxn ang="0">
                  <a:pos x="58" y="85"/>
                </a:cxn>
                <a:cxn ang="0">
                  <a:pos x="32" y="78"/>
                </a:cxn>
                <a:cxn ang="0">
                  <a:pos x="19" y="72"/>
                </a:cxn>
                <a:cxn ang="0">
                  <a:pos x="12" y="65"/>
                </a:cxn>
                <a:cxn ang="0">
                  <a:pos x="7" y="56"/>
                </a:cxn>
                <a:cxn ang="0">
                  <a:pos x="5" y="42"/>
                </a:cxn>
                <a:cxn ang="0">
                  <a:pos x="6" y="34"/>
                </a:cxn>
                <a:cxn ang="0">
                  <a:pos x="8" y="25"/>
                </a:cxn>
                <a:cxn ang="0">
                  <a:pos x="16" y="15"/>
                </a:cxn>
                <a:cxn ang="0">
                  <a:pos x="26" y="6"/>
                </a:cxn>
                <a:cxn ang="0">
                  <a:pos x="35" y="3"/>
                </a:cxn>
                <a:cxn ang="0">
                  <a:pos x="44" y="0"/>
                </a:cxn>
                <a:cxn ang="0">
                  <a:pos x="66" y="0"/>
                </a:cxn>
                <a:cxn ang="0">
                  <a:pos x="88" y="6"/>
                </a:cxn>
                <a:cxn ang="0">
                  <a:pos x="98" y="10"/>
                </a:cxn>
                <a:cxn ang="0">
                  <a:pos x="79" y="22"/>
                </a:cxn>
                <a:cxn ang="0">
                  <a:pos x="67" y="18"/>
                </a:cxn>
                <a:cxn ang="0">
                  <a:pos x="54" y="17"/>
                </a:cxn>
                <a:cxn ang="0">
                  <a:pos x="43" y="18"/>
                </a:cxn>
                <a:cxn ang="0">
                  <a:pos x="35" y="23"/>
                </a:cxn>
                <a:cxn ang="0">
                  <a:pos x="30" y="31"/>
                </a:cxn>
                <a:cxn ang="0">
                  <a:pos x="27" y="39"/>
                </a:cxn>
                <a:cxn ang="0">
                  <a:pos x="29" y="47"/>
                </a:cxn>
                <a:cxn ang="0">
                  <a:pos x="32" y="53"/>
                </a:cxn>
                <a:cxn ang="0">
                  <a:pos x="38" y="57"/>
                </a:cxn>
                <a:cxn ang="0">
                  <a:pos x="48" y="60"/>
                </a:cxn>
                <a:cxn ang="0">
                  <a:pos x="71" y="65"/>
                </a:cxn>
                <a:cxn ang="0">
                  <a:pos x="78" y="68"/>
                </a:cxn>
                <a:cxn ang="0">
                  <a:pos x="89" y="73"/>
                </a:cxn>
                <a:cxn ang="0">
                  <a:pos x="96" y="81"/>
                </a:cxn>
                <a:cxn ang="0">
                  <a:pos x="101" y="89"/>
                </a:cxn>
                <a:cxn ang="0">
                  <a:pos x="103" y="103"/>
                </a:cxn>
              </a:cxnLst>
              <a:rect l="0" t="0" r="r" b="b"/>
              <a:pathLst>
                <a:path w="103" h="149">
                  <a:moveTo>
                    <a:pt x="103" y="103"/>
                  </a:moveTo>
                  <a:lnTo>
                    <a:pt x="103" y="108"/>
                  </a:lnTo>
                  <a:lnTo>
                    <a:pt x="102" y="113"/>
                  </a:lnTo>
                  <a:lnTo>
                    <a:pt x="101" y="118"/>
                  </a:lnTo>
                  <a:lnTo>
                    <a:pt x="100" y="122"/>
                  </a:lnTo>
                  <a:lnTo>
                    <a:pt x="98" y="125"/>
                  </a:lnTo>
                  <a:lnTo>
                    <a:pt x="94" y="130"/>
                  </a:lnTo>
                  <a:lnTo>
                    <a:pt x="92" y="133"/>
                  </a:lnTo>
                  <a:lnTo>
                    <a:pt x="89" y="136"/>
                  </a:lnTo>
                  <a:lnTo>
                    <a:pt x="85" y="139"/>
                  </a:lnTo>
                  <a:lnTo>
                    <a:pt x="81" y="141"/>
                  </a:lnTo>
                  <a:lnTo>
                    <a:pt x="76" y="143"/>
                  </a:lnTo>
                  <a:lnTo>
                    <a:pt x="72" y="146"/>
                  </a:lnTo>
                  <a:lnTo>
                    <a:pt x="61" y="148"/>
                  </a:lnTo>
                  <a:lnTo>
                    <a:pt x="56" y="149"/>
                  </a:lnTo>
                  <a:lnTo>
                    <a:pt x="51" y="149"/>
                  </a:lnTo>
                  <a:lnTo>
                    <a:pt x="44" y="149"/>
                  </a:lnTo>
                  <a:lnTo>
                    <a:pt x="37" y="148"/>
                  </a:lnTo>
                  <a:lnTo>
                    <a:pt x="31" y="147"/>
                  </a:lnTo>
                  <a:lnTo>
                    <a:pt x="24" y="146"/>
                  </a:lnTo>
                  <a:lnTo>
                    <a:pt x="12" y="141"/>
                  </a:lnTo>
                  <a:lnTo>
                    <a:pt x="5" y="138"/>
                  </a:lnTo>
                  <a:lnTo>
                    <a:pt x="0" y="135"/>
                  </a:lnTo>
                  <a:lnTo>
                    <a:pt x="8" y="119"/>
                  </a:lnTo>
                  <a:lnTo>
                    <a:pt x="14" y="122"/>
                  </a:lnTo>
                  <a:lnTo>
                    <a:pt x="19" y="124"/>
                  </a:lnTo>
                  <a:lnTo>
                    <a:pt x="30" y="128"/>
                  </a:lnTo>
                  <a:lnTo>
                    <a:pt x="41" y="132"/>
                  </a:lnTo>
                  <a:lnTo>
                    <a:pt x="52" y="132"/>
                  </a:lnTo>
                  <a:lnTo>
                    <a:pt x="58" y="132"/>
                  </a:lnTo>
                  <a:lnTo>
                    <a:pt x="64" y="131"/>
                  </a:lnTo>
                  <a:lnTo>
                    <a:pt x="69" y="128"/>
                  </a:lnTo>
                  <a:lnTo>
                    <a:pt x="73" y="125"/>
                  </a:lnTo>
                  <a:lnTo>
                    <a:pt x="76" y="122"/>
                  </a:lnTo>
                  <a:lnTo>
                    <a:pt x="77" y="120"/>
                  </a:lnTo>
                  <a:lnTo>
                    <a:pt x="78" y="118"/>
                  </a:lnTo>
                  <a:lnTo>
                    <a:pt x="81" y="114"/>
                  </a:lnTo>
                  <a:lnTo>
                    <a:pt x="81" y="108"/>
                  </a:lnTo>
                  <a:lnTo>
                    <a:pt x="81" y="103"/>
                  </a:lnTo>
                  <a:lnTo>
                    <a:pt x="79" y="99"/>
                  </a:lnTo>
                  <a:lnTo>
                    <a:pt x="77" y="96"/>
                  </a:lnTo>
                  <a:lnTo>
                    <a:pt x="75" y="92"/>
                  </a:lnTo>
                  <a:lnTo>
                    <a:pt x="72" y="90"/>
                  </a:lnTo>
                  <a:lnTo>
                    <a:pt x="68" y="88"/>
                  </a:lnTo>
                  <a:lnTo>
                    <a:pt x="64" y="86"/>
                  </a:lnTo>
                  <a:lnTo>
                    <a:pt x="58" y="85"/>
                  </a:lnTo>
                  <a:lnTo>
                    <a:pt x="40" y="81"/>
                  </a:lnTo>
                  <a:lnTo>
                    <a:pt x="32" y="78"/>
                  </a:lnTo>
                  <a:lnTo>
                    <a:pt x="25" y="75"/>
                  </a:lnTo>
                  <a:lnTo>
                    <a:pt x="19" y="72"/>
                  </a:lnTo>
                  <a:lnTo>
                    <a:pt x="14" y="67"/>
                  </a:lnTo>
                  <a:lnTo>
                    <a:pt x="12" y="65"/>
                  </a:lnTo>
                  <a:lnTo>
                    <a:pt x="11" y="61"/>
                  </a:lnTo>
                  <a:lnTo>
                    <a:pt x="7" y="56"/>
                  </a:lnTo>
                  <a:lnTo>
                    <a:pt x="5" y="50"/>
                  </a:lnTo>
                  <a:lnTo>
                    <a:pt x="5" y="42"/>
                  </a:lnTo>
                  <a:lnTo>
                    <a:pt x="5" y="38"/>
                  </a:lnTo>
                  <a:lnTo>
                    <a:pt x="6" y="34"/>
                  </a:lnTo>
                  <a:lnTo>
                    <a:pt x="7" y="30"/>
                  </a:lnTo>
                  <a:lnTo>
                    <a:pt x="8" y="25"/>
                  </a:lnTo>
                  <a:lnTo>
                    <a:pt x="13" y="18"/>
                  </a:lnTo>
                  <a:lnTo>
                    <a:pt x="16" y="15"/>
                  </a:lnTo>
                  <a:lnTo>
                    <a:pt x="19" y="11"/>
                  </a:lnTo>
                  <a:lnTo>
                    <a:pt x="26" y="6"/>
                  </a:lnTo>
                  <a:lnTo>
                    <a:pt x="31" y="4"/>
                  </a:lnTo>
                  <a:lnTo>
                    <a:pt x="35" y="3"/>
                  </a:lnTo>
                  <a:lnTo>
                    <a:pt x="39" y="1"/>
                  </a:lnTo>
                  <a:lnTo>
                    <a:pt x="44" y="0"/>
                  </a:lnTo>
                  <a:lnTo>
                    <a:pt x="55" y="0"/>
                  </a:lnTo>
                  <a:lnTo>
                    <a:pt x="66" y="0"/>
                  </a:lnTo>
                  <a:lnTo>
                    <a:pt x="76" y="3"/>
                  </a:lnTo>
                  <a:lnTo>
                    <a:pt x="88" y="6"/>
                  </a:lnTo>
                  <a:lnTo>
                    <a:pt x="92" y="8"/>
                  </a:lnTo>
                  <a:lnTo>
                    <a:pt x="98" y="10"/>
                  </a:lnTo>
                  <a:lnTo>
                    <a:pt x="89" y="26"/>
                  </a:lnTo>
                  <a:lnTo>
                    <a:pt x="79" y="22"/>
                  </a:lnTo>
                  <a:lnTo>
                    <a:pt x="71" y="19"/>
                  </a:lnTo>
                  <a:lnTo>
                    <a:pt x="67" y="18"/>
                  </a:lnTo>
                  <a:lnTo>
                    <a:pt x="62" y="17"/>
                  </a:lnTo>
                  <a:lnTo>
                    <a:pt x="54" y="17"/>
                  </a:lnTo>
                  <a:lnTo>
                    <a:pt x="48" y="17"/>
                  </a:lnTo>
                  <a:lnTo>
                    <a:pt x="43" y="18"/>
                  </a:lnTo>
                  <a:lnTo>
                    <a:pt x="38" y="20"/>
                  </a:lnTo>
                  <a:lnTo>
                    <a:pt x="35" y="23"/>
                  </a:lnTo>
                  <a:lnTo>
                    <a:pt x="32" y="26"/>
                  </a:lnTo>
                  <a:lnTo>
                    <a:pt x="30" y="31"/>
                  </a:lnTo>
                  <a:lnTo>
                    <a:pt x="27" y="35"/>
                  </a:lnTo>
                  <a:lnTo>
                    <a:pt x="27" y="39"/>
                  </a:lnTo>
                  <a:lnTo>
                    <a:pt x="27" y="43"/>
                  </a:lnTo>
                  <a:lnTo>
                    <a:pt x="29" y="47"/>
                  </a:lnTo>
                  <a:lnTo>
                    <a:pt x="30" y="50"/>
                  </a:lnTo>
                  <a:lnTo>
                    <a:pt x="32" y="53"/>
                  </a:lnTo>
                  <a:lnTo>
                    <a:pt x="35" y="55"/>
                  </a:lnTo>
                  <a:lnTo>
                    <a:pt x="38" y="57"/>
                  </a:lnTo>
                  <a:lnTo>
                    <a:pt x="42" y="59"/>
                  </a:lnTo>
                  <a:lnTo>
                    <a:pt x="48" y="60"/>
                  </a:lnTo>
                  <a:lnTo>
                    <a:pt x="66" y="64"/>
                  </a:lnTo>
                  <a:lnTo>
                    <a:pt x="71" y="65"/>
                  </a:lnTo>
                  <a:lnTo>
                    <a:pt x="75" y="67"/>
                  </a:lnTo>
                  <a:lnTo>
                    <a:pt x="78" y="68"/>
                  </a:lnTo>
                  <a:lnTo>
                    <a:pt x="83" y="70"/>
                  </a:lnTo>
                  <a:lnTo>
                    <a:pt x="89" y="73"/>
                  </a:lnTo>
                  <a:lnTo>
                    <a:pt x="94" y="77"/>
                  </a:lnTo>
                  <a:lnTo>
                    <a:pt x="96" y="81"/>
                  </a:lnTo>
                  <a:lnTo>
                    <a:pt x="98" y="83"/>
                  </a:lnTo>
                  <a:lnTo>
                    <a:pt x="101" y="89"/>
                  </a:lnTo>
                  <a:lnTo>
                    <a:pt x="103" y="96"/>
                  </a:lnTo>
                  <a:lnTo>
                    <a:pt x="103" y="10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" name="Freeform 32"/>
            <p:cNvSpPr>
              <a:spLocks/>
            </p:cNvSpPr>
            <p:nvPr userDrawn="1"/>
          </p:nvSpPr>
          <p:spPr bwMode="auto">
            <a:xfrm>
              <a:off x="4629" y="3827"/>
              <a:ext cx="15" cy="37"/>
            </a:xfrm>
            <a:custGeom>
              <a:avLst/>
              <a:gdLst/>
              <a:ahLst/>
              <a:cxnLst>
                <a:cxn ang="0">
                  <a:pos x="68" y="57"/>
                </a:cxn>
                <a:cxn ang="0">
                  <a:pos x="40" y="57"/>
                </a:cxn>
                <a:cxn ang="0">
                  <a:pos x="40" y="147"/>
                </a:cxn>
                <a:cxn ang="0">
                  <a:pos x="40" y="153"/>
                </a:cxn>
                <a:cxn ang="0">
                  <a:pos x="40" y="155"/>
                </a:cxn>
                <a:cxn ang="0">
                  <a:pos x="41" y="157"/>
                </a:cxn>
                <a:cxn ang="0">
                  <a:pos x="42" y="161"/>
                </a:cxn>
                <a:cxn ang="0">
                  <a:pos x="43" y="163"/>
                </a:cxn>
                <a:cxn ang="0">
                  <a:pos x="45" y="166"/>
                </a:cxn>
                <a:cxn ang="0">
                  <a:pos x="48" y="168"/>
                </a:cxn>
                <a:cxn ang="0">
                  <a:pos x="52" y="168"/>
                </a:cxn>
                <a:cxn ang="0">
                  <a:pos x="58" y="169"/>
                </a:cxn>
                <a:cxn ang="0">
                  <a:pos x="62" y="168"/>
                </a:cxn>
                <a:cxn ang="0">
                  <a:pos x="65" y="168"/>
                </a:cxn>
                <a:cxn ang="0">
                  <a:pos x="68" y="167"/>
                </a:cxn>
                <a:cxn ang="0">
                  <a:pos x="72" y="166"/>
                </a:cxn>
                <a:cxn ang="0">
                  <a:pos x="74" y="179"/>
                </a:cxn>
                <a:cxn ang="0">
                  <a:pos x="68" y="182"/>
                </a:cxn>
                <a:cxn ang="0">
                  <a:pos x="63" y="184"/>
                </a:cxn>
                <a:cxn ang="0">
                  <a:pos x="57" y="185"/>
                </a:cxn>
                <a:cxn ang="0">
                  <a:pos x="49" y="185"/>
                </a:cxn>
                <a:cxn ang="0">
                  <a:pos x="44" y="185"/>
                </a:cxn>
                <a:cxn ang="0">
                  <a:pos x="40" y="185"/>
                </a:cxn>
                <a:cxn ang="0">
                  <a:pos x="35" y="183"/>
                </a:cxn>
                <a:cxn ang="0">
                  <a:pos x="31" y="182"/>
                </a:cxn>
                <a:cxn ang="0">
                  <a:pos x="28" y="179"/>
                </a:cxn>
                <a:cxn ang="0">
                  <a:pos x="26" y="177"/>
                </a:cxn>
                <a:cxn ang="0">
                  <a:pos x="23" y="174"/>
                </a:cxn>
                <a:cxn ang="0">
                  <a:pos x="22" y="171"/>
                </a:cxn>
                <a:cxn ang="0">
                  <a:pos x="20" y="168"/>
                </a:cxn>
                <a:cxn ang="0">
                  <a:pos x="20" y="163"/>
                </a:cxn>
                <a:cxn ang="0">
                  <a:pos x="18" y="158"/>
                </a:cxn>
                <a:cxn ang="0">
                  <a:pos x="18" y="154"/>
                </a:cxn>
                <a:cxn ang="0">
                  <a:pos x="18" y="57"/>
                </a:cxn>
                <a:cxn ang="0">
                  <a:pos x="0" y="57"/>
                </a:cxn>
                <a:cxn ang="0">
                  <a:pos x="0" y="40"/>
                </a:cxn>
                <a:cxn ang="0">
                  <a:pos x="18" y="40"/>
                </a:cxn>
                <a:cxn ang="0">
                  <a:pos x="18" y="29"/>
                </a:cxn>
                <a:cxn ang="0">
                  <a:pos x="20" y="18"/>
                </a:cxn>
                <a:cxn ang="0">
                  <a:pos x="21" y="9"/>
                </a:cxn>
                <a:cxn ang="0">
                  <a:pos x="21" y="5"/>
                </a:cxn>
                <a:cxn ang="0">
                  <a:pos x="43" y="0"/>
                </a:cxn>
                <a:cxn ang="0">
                  <a:pos x="43" y="4"/>
                </a:cxn>
                <a:cxn ang="0">
                  <a:pos x="42" y="13"/>
                </a:cxn>
                <a:cxn ang="0">
                  <a:pos x="41" y="26"/>
                </a:cxn>
                <a:cxn ang="0">
                  <a:pos x="40" y="40"/>
                </a:cxn>
                <a:cxn ang="0">
                  <a:pos x="75" y="40"/>
                </a:cxn>
                <a:cxn ang="0">
                  <a:pos x="68" y="57"/>
                </a:cxn>
              </a:cxnLst>
              <a:rect l="0" t="0" r="r" b="b"/>
              <a:pathLst>
                <a:path w="75" h="185">
                  <a:moveTo>
                    <a:pt x="68" y="57"/>
                  </a:moveTo>
                  <a:lnTo>
                    <a:pt x="40" y="57"/>
                  </a:lnTo>
                  <a:lnTo>
                    <a:pt x="40" y="147"/>
                  </a:lnTo>
                  <a:lnTo>
                    <a:pt x="40" y="153"/>
                  </a:lnTo>
                  <a:lnTo>
                    <a:pt x="40" y="155"/>
                  </a:lnTo>
                  <a:lnTo>
                    <a:pt x="41" y="157"/>
                  </a:lnTo>
                  <a:lnTo>
                    <a:pt x="42" y="161"/>
                  </a:lnTo>
                  <a:lnTo>
                    <a:pt x="43" y="163"/>
                  </a:lnTo>
                  <a:lnTo>
                    <a:pt x="45" y="166"/>
                  </a:lnTo>
                  <a:lnTo>
                    <a:pt x="48" y="168"/>
                  </a:lnTo>
                  <a:lnTo>
                    <a:pt x="52" y="168"/>
                  </a:lnTo>
                  <a:lnTo>
                    <a:pt x="58" y="169"/>
                  </a:lnTo>
                  <a:lnTo>
                    <a:pt x="62" y="168"/>
                  </a:lnTo>
                  <a:lnTo>
                    <a:pt x="65" y="168"/>
                  </a:lnTo>
                  <a:lnTo>
                    <a:pt x="68" y="167"/>
                  </a:lnTo>
                  <a:lnTo>
                    <a:pt x="72" y="166"/>
                  </a:lnTo>
                  <a:lnTo>
                    <a:pt x="74" y="179"/>
                  </a:lnTo>
                  <a:lnTo>
                    <a:pt x="68" y="182"/>
                  </a:lnTo>
                  <a:lnTo>
                    <a:pt x="63" y="184"/>
                  </a:lnTo>
                  <a:lnTo>
                    <a:pt x="57" y="185"/>
                  </a:lnTo>
                  <a:lnTo>
                    <a:pt x="49" y="185"/>
                  </a:lnTo>
                  <a:lnTo>
                    <a:pt x="44" y="185"/>
                  </a:lnTo>
                  <a:lnTo>
                    <a:pt x="40" y="185"/>
                  </a:lnTo>
                  <a:lnTo>
                    <a:pt x="35" y="183"/>
                  </a:lnTo>
                  <a:lnTo>
                    <a:pt x="31" y="182"/>
                  </a:lnTo>
                  <a:lnTo>
                    <a:pt x="28" y="179"/>
                  </a:lnTo>
                  <a:lnTo>
                    <a:pt x="26" y="177"/>
                  </a:lnTo>
                  <a:lnTo>
                    <a:pt x="23" y="174"/>
                  </a:lnTo>
                  <a:lnTo>
                    <a:pt x="22" y="171"/>
                  </a:lnTo>
                  <a:lnTo>
                    <a:pt x="20" y="168"/>
                  </a:lnTo>
                  <a:lnTo>
                    <a:pt x="20" y="163"/>
                  </a:lnTo>
                  <a:lnTo>
                    <a:pt x="18" y="158"/>
                  </a:lnTo>
                  <a:lnTo>
                    <a:pt x="18" y="154"/>
                  </a:lnTo>
                  <a:lnTo>
                    <a:pt x="18" y="57"/>
                  </a:lnTo>
                  <a:lnTo>
                    <a:pt x="0" y="57"/>
                  </a:lnTo>
                  <a:lnTo>
                    <a:pt x="0" y="40"/>
                  </a:lnTo>
                  <a:lnTo>
                    <a:pt x="18" y="40"/>
                  </a:lnTo>
                  <a:lnTo>
                    <a:pt x="18" y="29"/>
                  </a:lnTo>
                  <a:lnTo>
                    <a:pt x="20" y="18"/>
                  </a:lnTo>
                  <a:lnTo>
                    <a:pt x="21" y="9"/>
                  </a:lnTo>
                  <a:lnTo>
                    <a:pt x="21" y="5"/>
                  </a:lnTo>
                  <a:lnTo>
                    <a:pt x="43" y="0"/>
                  </a:lnTo>
                  <a:lnTo>
                    <a:pt x="43" y="4"/>
                  </a:lnTo>
                  <a:lnTo>
                    <a:pt x="42" y="13"/>
                  </a:lnTo>
                  <a:lnTo>
                    <a:pt x="41" y="26"/>
                  </a:lnTo>
                  <a:lnTo>
                    <a:pt x="40" y="40"/>
                  </a:lnTo>
                  <a:lnTo>
                    <a:pt x="75" y="40"/>
                  </a:lnTo>
                  <a:lnTo>
                    <a:pt x="68" y="5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2" name="Freeform 33"/>
            <p:cNvSpPr>
              <a:spLocks noEditPoints="1"/>
            </p:cNvSpPr>
            <p:nvPr userDrawn="1"/>
          </p:nvSpPr>
          <p:spPr bwMode="auto">
            <a:xfrm>
              <a:off x="4653" y="3835"/>
              <a:ext cx="24" cy="29"/>
            </a:xfrm>
            <a:custGeom>
              <a:avLst/>
              <a:gdLst/>
              <a:ahLst/>
              <a:cxnLst>
                <a:cxn ang="0">
                  <a:pos x="95" y="65"/>
                </a:cxn>
                <a:cxn ang="0">
                  <a:pos x="92" y="43"/>
                </a:cxn>
                <a:cxn ang="0">
                  <a:pos x="88" y="36"/>
                </a:cxn>
                <a:cxn ang="0">
                  <a:pos x="83" y="27"/>
                </a:cxn>
                <a:cxn ang="0">
                  <a:pos x="78" y="23"/>
                </a:cxn>
                <a:cxn ang="0">
                  <a:pos x="72" y="20"/>
                </a:cxn>
                <a:cxn ang="0">
                  <a:pos x="64" y="18"/>
                </a:cxn>
                <a:cxn ang="0">
                  <a:pos x="54" y="18"/>
                </a:cxn>
                <a:cxn ang="0">
                  <a:pos x="46" y="20"/>
                </a:cxn>
                <a:cxn ang="0">
                  <a:pos x="38" y="24"/>
                </a:cxn>
                <a:cxn ang="0">
                  <a:pos x="33" y="30"/>
                </a:cxn>
                <a:cxn ang="0">
                  <a:pos x="28" y="40"/>
                </a:cxn>
                <a:cxn ang="0">
                  <a:pos x="25" y="57"/>
                </a:cxn>
                <a:cxn ang="0">
                  <a:pos x="25" y="84"/>
                </a:cxn>
                <a:cxn ang="0">
                  <a:pos x="26" y="97"/>
                </a:cxn>
                <a:cxn ang="0">
                  <a:pos x="29" y="107"/>
                </a:cxn>
                <a:cxn ang="0">
                  <a:pos x="32" y="115"/>
                </a:cxn>
                <a:cxn ang="0">
                  <a:pos x="37" y="121"/>
                </a:cxn>
                <a:cxn ang="0">
                  <a:pos x="48" y="126"/>
                </a:cxn>
                <a:cxn ang="0">
                  <a:pos x="56" y="129"/>
                </a:cxn>
                <a:cxn ang="0">
                  <a:pos x="66" y="129"/>
                </a:cxn>
                <a:cxn ang="0">
                  <a:pos x="76" y="126"/>
                </a:cxn>
                <a:cxn ang="0">
                  <a:pos x="83" y="121"/>
                </a:cxn>
                <a:cxn ang="0">
                  <a:pos x="89" y="113"/>
                </a:cxn>
                <a:cxn ang="0">
                  <a:pos x="93" y="102"/>
                </a:cxn>
                <a:cxn ang="0">
                  <a:pos x="95" y="87"/>
                </a:cxn>
                <a:cxn ang="0">
                  <a:pos x="120" y="76"/>
                </a:cxn>
                <a:cxn ang="0">
                  <a:pos x="119" y="92"/>
                </a:cxn>
                <a:cxn ang="0">
                  <a:pos x="116" y="106"/>
                </a:cxn>
                <a:cxn ang="0">
                  <a:pos x="111" y="119"/>
                </a:cxn>
                <a:cxn ang="0">
                  <a:pos x="103" y="129"/>
                </a:cxn>
                <a:cxn ang="0">
                  <a:pos x="95" y="137"/>
                </a:cxn>
                <a:cxn ang="0">
                  <a:pos x="84" y="142"/>
                </a:cxn>
                <a:cxn ang="0">
                  <a:pos x="73" y="147"/>
                </a:cxn>
                <a:cxn ang="0">
                  <a:pos x="61" y="148"/>
                </a:cxn>
                <a:cxn ang="0">
                  <a:pos x="47" y="146"/>
                </a:cxn>
                <a:cxn ang="0">
                  <a:pos x="35" y="142"/>
                </a:cxn>
                <a:cxn ang="0">
                  <a:pos x="25" y="136"/>
                </a:cxn>
                <a:cxn ang="0">
                  <a:pos x="16" y="127"/>
                </a:cxn>
                <a:cxn ang="0">
                  <a:pos x="9" y="117"/>
                </a:cxn>
                <a:cxn ang="0">
                  <a:pos x="5" y="104"/>
                </a:cxn>
                <a:cxn ang="0">
                  <a:pos x="1" y="89"/>
                </a:cxn>
                <a:cxn ang="0">
                  <a:pos x="0" y="73"/>
                </a:cxn>
                <a:cxn ang="0">
                  <a:pos x="1" y="56"/>
                </a:cxn>
                <a:cxn ang="0">
                  <a:pos x="5" y="42"/>
                </a:cxn>
                <a:cxn ang="0">
                  <a:pos x="9" y="30"/>
                </a:cxn>
                <a:cxn ang="0">
                  <a:pos x="16" y="19"/>
                </a:cxn>
                <a:cxn ang="0">
                  <a:pos x="25" y="10"/>
                </a:cxn>
                <a:cxn ang="0">
                  <a:pos x="35" y="4"/>
                </a:cxn>
                <a:cxn ang="0">
                  <a:pos x="47" y="1"/>
                </a:cxn>
                <a:cxn ang="0">
                  <a:pos x="60" y="0"/>
                </a:cxn>
                <a:cxn ang="0">
                  <a:pos x="76" y="1"/>
                </a:cxn>
                <a:cxn ang="0">
                  <a:pos x="86" y="5"/>
                </a:cxn>
                <a:cxn ang="0">
                  <a:pos x="95" y="10"/>
                </a:cxn>
                <a:cxn ang="0">
                  <a:pos x="103" y="19"/>
                </a:cxn>
                <a:cxn ang="0">
                  <a:pos x="111" y="29"/>
                </a:cxn>
                <a:cxn ang="0">
                  <a:pos x="116" y="40"/>
                </a:cxn>
                <a:cxn ang="0">
                  <a:pos x="119" y="53"/>
                </a:cxn>
                <a:cxn ang="0">
                  <a:pos x="120" y="68"/>
                </a:cxn>
              </a:cxnLst>
              <a:rect l="0" t="0" r="r" b="b"/>
              <a:pathLst>
                <a:path w="120" h="148">
                  <a:moveTo>
                    <a:pt x="96" y="77"/>
                  </a:moveTo>
                  <a:lnTo>
                    <a:pt x="95" y="65"/>
                  </a:lnTo>
                  <a:lnTo>
                    <a:pt x="94" y="53"/>
                  </a:lnTo>
                  <a:lnTo>
                    <a:pt x="92" y="43"/>
                  </a:lnTo>
                  <a:lnTo>
                    <a:pt x="90" y="39"/>
                  </a:lnTo>
                  <a:lnTo>
                    <a:pt x="88" y="36"/>
                  </a:lnTo>
                  <a:lnTo>
                    <a:pt x="86" y="32"/>
                  </a:lnTo>
                  <a:lnTo>
                    <a:pt x="83" y="27"/>
                  </a:lnTo>
                  <a:lnTo>
                    <a:pt x="80" y="24"/>
                  </a:lnTo>
                  <a:lnTo>
                    <a:pt x="78" y="23"/>
                  </a:lnTo>
                  <a:lnTo>
                    <a:pt x="76" y="22"/>
                  </a:lnTo>
                  <a:lnTo>
                    <a:pt x="72" y="20"/>
                  </a:lnTo>
                  <a:lnTo>
                    <a:pt x="68" y="19"/>
                  </a:lnTo>
                  <a:lnTo>
                    <a:pt x="64" y="18"/>
                  </a:lnTo>
                  <a:lnTo>
                    <a:pt x="60" y="18"/>
                  </a:lnTo>
                  <a:lnTo>
                    <a:pt x="54" y="18"/>
                  </a:lnTo>
                  <a:lnTo>
                    <a:pt x="50" y="19"/>
                  </a:lnTo>
                  <a:lnTo>
                    <a:pt x="46" y="20"/>
                  </a:lnTo>
                  <a:lnTo>
                    <a:pt x="42" y="22"/>
                  </a:lnTo>
                  <a:lnTo>
                    <a:pt x="38" y="24"/>
                  </a:lnTo>
                  <a:lnTo>
                    <a:pt x="35" y="26"/>
                  </a:lnTo>
                  <a:lnTo>
                    <a:pt x="33" y="30"/>
                  </a:lnTo>
                  <a:lnTo>
                    <a:pt x="31" y="33"/>
                  </a:lnTo>
                  <a:lnTo>
                    <a:pt x="28" y="40"/>
                  </a:lnTo>
                  <a:lnTo>
                    <a:pt x="26" y="48"/>
                  </a:lnTo>
                  <a:lnTo>
                    <a:pt x="25" y="57"/>
                  </a:lnTo>
                  <a:lnTo>
                    <a:pt x="24" y="69"/>
                  </a:lnTo>
                  <a:lnTo>
                    <a:pt x="25" y="84"/>
                  </a:lnTo>
                  <a:lnTo>
                    <a:pt x="26" y="90"/>
                  </a:lnTo>
                  <a:lnTo>
                    <a:pt x="26" y="97"/>
                  </a:lnTo>
                  <a:lnTo>
                    <a:pt x="28" y="102"/>
                  </a:lnTo>
                  <a:lnTo>
                    <a:pt x="29" y="107"/>
                  </a:lnTo>
                  <a:lnTo>
                    <a:pt x="31" y="112"/>
                  </a:lnTo>
                  <a:lnTo>
                    <a:pt x="32" y="115"/>
                  </a:lnTo>
                  <a:lnTo>
                    <a:pt x="34" y="118"/>
                  </a:lnTo>
                  <a:lnTo>
                    <a:pt x="37" y="121"/>
                  </a:lnTo>
                  <a:lnTo>
                    <a:pt x="44" y="125"/>
                  </a:lnTo>
                  <a:lnTo>
                    <a:pt x="48" y="126"/>
                  </a:lnTo>
                  <a:lnTo>
                    <a:pt x="52" y="129"/>
                  </a:lnTo>
                  <a:lnTo>
                    <a:pt x="56" y="129"/>
                  </a:lnTo>
                  <a:lnTo>
                    <a:pt x="61" y="129"/>
                  </a:lnTo>
                  <a:lnTo>
                    <a:pt x="66" y="129"/>
                  </a:lnTo>
                  <a:lnTo>
                    <a:pt x="71" y="127"/>
                  </a:lnTo>
                  <a:lnTo>
                    <a:pt x="76" y="126"/>
                  </a:lnTo>
                  <a:lnTo>
                    <a:pt x="80" y="123"/>
                  </a:lnTo>
                  <a:lnTo>
                    <a:pt x="83" y="121"/>
                  </a:lnTo>
                  <a:lnTo>
                    <a:pt x="86" y="117"/>
                  </a:lnTo>
                  <a:lnTo>
                    <a:pt x="89" y="113"/>
                  </a:lnTo>
                  <a:lnTo>
                    <a:pt x="92" y="108"/>
                  </a:lnTo>
                  <a:lnTo>
                    <a:pt x="93" y="102"/>
                  </a:lnTo>
                  <a:lnTo>
                    <a:pt x="95" y="95"/>
                  </a:lnTo>
                  <a:lnTo>
                    <a:pt x="95" y="87"/>
                  </a:lnTo>
                  <a:lnTo>
                    <a:pt x="96" y="77"/>
                  </a:lnTo>
                  <a:close/>
                  <a:moveTo>
                    <a:pt x="120" y="76"/>
                  </a:moveTo>
                  <a:lnTo>
                    <a:pt x="120" y="85"/>
                  </a:lnTo>
                  <a:lnTo>
                    <a:pt x="119" y="92"/>
                  </a:lnTo>
                  <a:lnTo>
                    <a:pt x="118" y="100"/>
                  </a:lnTo>
                  <a:lnTo>
                    <a:pt x="116" y="106"/>
                  </a:lnTo>
                  <a:lnTo>
                    <a:pt x="114" y="114"/>
                  </a:lnTo>
                  <a:lnTo>
                    <a:pt x="111" y="119"/>
                  </a:lnTo>
                  <a:lnTo>
                    <a:pt x="107" y="124"/>
                  </a:lnTo>
                  <a:lnTo>
                    <a:pt x="103" y="129"/>
                  </a:lnTo>
                  <a:lnTo>
                    <a:pt x="99" y="133"/>
                  </a:lnTo>
                  <a:lnTo>
                    <a:pt x="95" y="137"/>
                  </a:lnTo>
                  <a:lnTo>
                    <a:pt x="89" y="140"/>
                  </a:lnTo>
                  <a:lnTo>
                    <a:pt x="84" y="142"/>
                  </a:lnTo>
                  <a:lnTo>
                    <a:pt x="79" y="145"/>
                  </a:lnTo>
                  <a:lnTo>
                    <a:pt x="73" y="147"/>
                  </a:lnTo>
                  <a:lnTo>
                    <a:pt x="67" y="147"/>
                  </a:lnTo>
                  <a:lnTo>
                    <a:pt x="61" y="148"/>
                  </a:lnTo>
                  <a:lnTo>
                    <a:pt x="53" y="147"/>
                  </a:lnTo>
                  <a:lnTo>
                    <a:pt x="47" y="146"/>
                  </a:lnTo>
                  <a:lnTo>
                    <a:pt x="41" y="145"/>
                  </a:lnTo>
                  <a:lnTo>
                    <a:pt x="35" y="142"/>
                  </a:lnTo>
                  <a:lnTo>
                    <a:pt x="29" y="139"/>
                  </a:lnTo>
                  <a:lnTo>
                    <a:pt x="25" y="136"/>
                  </a:lnTo>
                  <a:lnTo>
                    <a:pt x="20" y="132"/>
                  </a:lnTo>
                  <a:lnTo>
                    <a:pt x="16" y="127"/>
                  </a:lnTo>
                  <a:lnTo>
                    <a:pt x="12" y="122"/>
                  </a:lnTo>
                  <a:lnTo>
                    <a:pt x="9" y="117"/>
                  </a:lnTo>
                  <a:lnTo>
                    <a:pt x="7" y="110"/>
                  </a:lnTo>
                  <a:lnTo>
                    <a:pt x="5" y="104"/>
                  </a:lnTo>
                  <a:lnTo>
                    <a:pt x="2" y="97"/>
                  </a:lnTo>
                  <a:lnTo>
                    <a:pt x="1" y="89"/>
                  </a:lnTo>
                  <a:lnTo>
                    <a:pt x="0" y="82"/>
                  </a:lnTo>
                  <a:lnTo>
                    <a:pt x="0" y="73"/>
                  </a:lnTo>
                  <a:lnTo>
                    <a:pt x="0" y="65"/>
                  </a:lnTo>
                  <a:lnTo>
                    <a:pt x="1" y="56"/>
                  </a:lnTo>
                  <a:lnTo>
                    <a:pt x="2" y="49"/>
                  </a:lnTo>
                  <a:lnTo>
                    <a:pt x="5" y="42"/>
                  </a:lnTo>
                  <a:lnTo>
                    <a:pt x="7" y="36"/>
                  </a:lnTo>
                  <a:lnTo>
                    <a:pt x="9" y="30"/>
                  </a:lnTo>
                  <a:lnTo>
                    <a:pt x="12" y="24"/>
                  </a:lnTo>
                  <a:lnTo>
                    <a:pt x="16" y="19"/>
                  </a:lnTo>
                  <a:lnTo>
                    <a:pt x="20" y="15"/>
                  </a:lnTo>
                  <a:lnTo>
                    <a:pt x="25" y="10"/>
                  </a:lnTo>
                  <a:lnTo>
                    <a:pt x="30" y="7"/>
                  </a:lnTo>
                  <a:lnTo>
                    <a:pt x="35" y="4"/>
                  </a:lnTo>
                  <a:lnTo>
                    <a:pt x="41" y="2"/>
                  </a:lnTo>
                  <a:lnTo>
                    <a:pt x="47" y="1"/>
                  </a:lnTo>
                  <a:lnTo>
                    <a:pt x="53" y="0"/>
                  </a:lnTo>
                  <a:lnTo>
                    <a:pt x="60" y="0"/>
                  </a:lnTo>
                  <a:lnTo>
                    <a:pt x="68" y="0"/>
                  </a:lnTo>
                  <a:lnTo>
                    <a:pt x="76" y="1"/>
                  </a:lnTo>
                  <a:lnTo>
                    <a:pt x="83" y="3"/>
                  </a:lnTo>
                  <a:lnTo>
                    <a:pt x="86" y="5"/>
                  </a:lnTo>
                  <a:lnTo>
                    <a:pt x="88" y="6"/>
                  </a:lnTo>
                  <a:lnTo>
                    <a:pt x="95" y="10"/>
                  </a:lnTo>
                  <a:lnTo>
                    <a:pt x="99" y="15"/>
                  </a:lnTo>
                  <a:lnTo>
                    <a:pt x="103" y="19"/>
                  </a:lnTo>
                  <a:lnTo>
                    <a:pt x="107" y="24"/>
                  </a:lnTo>
                  <a:lnTo>
                    <a:pt x="111" y="29"/>
                  </a:lnTo>
                  <a:lnTo>
                    <a:pt x="113" y="34"/>
                  </a:lnTo>
                  <a:lnTo>
                    <a:pt x="116" y="40"/>
                  </a:lnTo>
                  <a:lnTo>
                    <a:pt x="117" y="47"/>
                  </a:lnTo>
                  <a:lnTo>
                    <a:pt x="119" y="53"/>
                  </a:lnTo>
                  <a:lnTo>
                    <a:pt x="120" y="60"/>
                  </a:lnTo>
                  <a:lnTo>
                    <a:pt x="120" y="68"/>
                  </a:lnTo>
                  <a:lnTo>
                    <a:pt x="120" y="7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3" name="Freeform 34"/>
            <p:cNvSpPr>
              <a:spLocks noEditPoints="1"/>
            </p:cNvSpPr>
            <p:nvPr userDrawn="1"/>
          </p:nvSpPr>
          <p:spPr bwMode="auto">
            <a:xfrm>
              <a:off x="4689" y="3835"/>
              <a:ext cx="24" cy="40"/>
            </a:xfrm>
            <a:custGeom>
              <a:avLst/>
              <a:gdLst/>
              <a:ahLst/>
              <a:cxnLst>
                <a:cxn ang="0">
                  <a:pos x="94" y="64"/>
                </a:cxn>
                <a:cxn ang="0">
                  <a:pos x="91" y="43"/>
                </a:cxn>
                <a:cxn ang="0">
                  <a:pos x="86" y="33"/>
                </a:cxn>
                <a:cxn ang="0">
                  <a:pos x="81" y="27"/>
                </a:cxn>
                <a:cxn ang="0">
                  <a:pos x="74" y="23"/>
                </a:cxn>
                <a:cxn ang="0">
                  <a:pos x="67" y="21"/>
                </a:cxn>
                <a:cxn ang="0">
                  <a:pos x="57" y="21"/>
                </a:cxn>
                <a:cxn ang="0">
                  <a:pos x="47" y="23"/>
                </a:cxn>
                <a:cxn ang="0">
                  <a:pos x="38" y="29"/>
                </a:cxn>
                <a:cxn ang="0">
                  <a:pos x="29" y="36"/>
                </a:cxn>
                <a:cxn ang="0">
                  <a:pos x="25" y="110"/>
                </a:cxn>
                <a:cxn ang="0">
                  <a:pos x="38" y="122"/>
                </a:cxn>
                <a:cxn ang="0">
                  <a:pos x="46" y="126"/>
                </a:cxn>
                <a:cxn ang="0">
                  <a:pos x="55" y="129"/>
                </a:cxn>
                <a:cxn ang="0">
                  <a:pos x="64" y="129"/>
                </a:cxn>
                <a:cxn ang="0">
                  <a:pos x="71" y="127"/>
                </a:cxn>
                <a:cxn ang="0">
                  <a:pos x="77" y="124"/>
                </a:cxn>
                <a:cxn ang="0">
                  <a:pos x="84" y="119"/>
                </a:cxn>
                <a:cxn ang="0">
                  <a:pos x="89" y="112"/>
                </a:cxn>
                <a:cxn ang="0">
                  <a:pos x="93" y="97"/>
                </a:cxn>
                <a:cxn ang="0">
                  <a:pos x="94" y="76"/>
                </a:cxn>
                <a:cxn ang="0">
                  <a:pos x="118" y="82"/>
                </a:cxn>
                <a:cxn ang="0">
                  <a:pos x="116" y="96"/>
                </a:cxn>
                <a:cxn ang="0">
                  <a:pos x="114" y="106"/>
                </a:cxn>
                <a:cxn ang="0">
                  <a:pos x="110" y="117"/>
                </a:cxn>
                <a:cxn ang="0">
                  <a:pos x="103" y="127"/>
                </a:cxn>
                <a:cxn ang="0">
                  <a:pos x="94" y="137"/>
                </a:cxn>
                <a:cxn ang="0">
                  <a:pos x="82" y="143"/>
                </a:cxn>
                <a:cxn ang="0">
                  <a:pos x="71" y="147"/>
                </a:cxn>
                <a:cxn ang="0">
                  <a:pos x="58" y="147"/>
                </a:cxn>
                <a:cxn ang="0">
                  <a:pos x="43" y="143"/>
                </a:cxn>
                <a:cxn ang="0">
                  <a:pos x="34" y="138"/>
                </a:cxn>
                <a:cxn ang="0">
                  <a:pos x="25" y="131"/>
                </a:cxn>
                <a:cxn ang="0">
                  <a:pos x="3" y="202"/>
                </a:cxn>
                <a:cxn ang="0">
                  <a:pos x="3" y="20"/>
                </a:cxn>
                <a:cxn ang="0">
                  <a:pos x="0" y="4"/>
                </a:cxn>
                <a:cxn ang="0">
                  <a:pos x="23" y="5"/>
                </a:cxn>
                <a:cxn ang="0">
                  <a:pos x="24" y="21"/>
                </a:cxn>
                <a:cxn ang="0">
                  <a:pos x="34" y="13"/>
                </a:cxn>
                <a:cxn ang="0">
                  <a:pos x="43" y="6"/>
                </a:cxn>
                <a:cxn ang="0">
                  <a:pos x="54" y="2"/>
                </a:cxn>
                <a:cxn ang="0">
                  <a:pos x="66" y="1"/>
                </a:cxn>
                <a:cxn ang="0">
                  <a:pos x="76" y="2"/>
                </a:cxn>
                <a:cxn ang="0">
                  <a:pos x="86" y="5"/>
                </a:cxn>
                <a:cxn ang="0">
                  <a:pos x="95" y="10"/>
                </a:cxn>
                <a:cxn ang="0">
                  <a:pos x="103" y="18"/>
                </a:cxn>
                <a:cxn ang="0">
                  <a:pos x="110" y="30"/>
                </a:cxn>
                <a:cxn ang="0">
                  <a:pos x="114" y="41"/>
                </a:cxn>
                <a:cxn ang="0">
                  <a:pos x="118" y="56"/>
                </a:cxn>
                <a:cxn ang="0">
                  <a:pos x="119" y="73"/>
                </a:cxn>
              </a:cxnLst>
              <a:rect l="0" t="0" r="r" b="b"/>
              <a:pathLst>
                <a:path w="119" h="202">
                  <a:moveTo>
                    <a:pt x="94" y="76"/>
                  </a:moveTo>
                  <a:lnTo>
                    <a:pt x="94" y="64"/>
                  </a:lnTo>
                  <a:lnTo>
                    <a:pt x="93" y="53"/>
                  </a:lnTo>
                  <a:lnTo>
                    <a:pt x="91" y="43"/>
                  </a:lnTo>
                  <a:lnTo>
                    <a:pt x="88" y="36"/>
                  </a:lnTo>
                  <a:lnTo>
                    <a:pt x="86" y="33"/>
                  </a:lnTo>
                  <a:lnTo>
                    <a:pt x="84" y="30"/>
                  </a:lnTo>
                  <a:lnTo>
                    <a:pt x="81" y="27"/>
                  </a:lnTo>
                  <a:lnTo>
                    <a:pt x="77" y="24"/>
                  </a:lnTo>
                  <a:lnTo>
                    <a:pt x="74" y="23"/>
                  </a:lnTo>
                  <a:lnTo>
                    <a:pt x="71" y="22"/>
                  </a:lnTo>
                  <a:lnTo>
                    <a:pt x="67" y="21"/>
                  </a:lnTo>
                  <a:lnTo>
                    <a:pt x="62" y="21"/>
                  </a:lnTo>
                  <a:lnTo>
                    <a:pt x="57" y="21"/>
                  </a:lnTo>
                  <a:lnTo>
                    <a:pt x="53" y="22"/>
                  </a:lnTo>
                  <a:lnTo>
                    <a:pt x="47" y="23"/>
                  </a:lnTo>
                  <a:lnTo>
                    <a:pt x="43" y="25"/>
                  </a:lnTo>
                  <a:lnTo>
                    <a:pt x="38" y="29"/>
                  </a:lnTo>
                  <a:lnTo>
                    <a:pt x="34" y="32"/>
                  </a:lnTo>
                  <a:lnTo>
                    <a:pt x="29" y="36"/>
                  </a:lnTo>
                  <a:lnTo>
                    <a:pt x="25" y="40"/>
                  </a:lnTo>
                  <a:lnTo>
                    <a:pt x="25" y="110"/>
                  </a:lnTo>
                  <a:lnTo>
                    <a:pt x="34" y="119"/>
                  </a:lnTo>
                  <a:lnTo>
                    <a:pt x="38" y="122"/>
                  </a:lnTo>
                  <a:lnTo>
                    <a:pt x="42" y="124"/>
                  </a:lnTo>
                  <a:lnTo>
                    <a:pt x="46" y="126"/>
                  </a:lnTo>
                  <a:lnTo>
                    <a:pt x="51" y="127"/>
                  </a:lnTo>
                  <a:lnTo>
                    <a:pt x="55" y="129"/>
                  </a:lnTo>
                  <a:lnTo>
                    <a:pt x="59" y="129"/>
                  </a:lnTo>
                  <a:lnTo>
                    <a:pt x="64" y="129"/>
                  </a:lnTo>
                  <a:lnTo>
                    <a:pt x="69" y="127"/>
                  </a:lnTo>
                  <a:lnTo>
                    <a:pt x="71" y="127"/>
                  </a:lnTo>
                  <a:lnTo>
                    <a:pt x="73" y="126"/>
                  </a:lnTo>
                  <a:lnTo>
                    <a:pt x="77" y="124"/>
                  </a:lnTo>
                  <a:lnTo>
                    <a:pt x="80" y="122"/>
                  </a:lnTo>
                  <a:lnTo>
                    <a:pt x="84" y="119"/>
                  </a:lnTo>
                  <a:lnTo>
                    <a:pt x="87" y="116"/>
                  </a:lnTo>
                  <a:lnTo>
                    <a:pt x="89" y="112"/>
                  </a:lnTo>
                  <a:lnTo>
                    <a:pt x="91" y="104"/>
                  </a:lnTo>
                  <a:lnTo>
                    <a:pt x="93" y="97"/>
                  </a:lnTo>
                  <a:lnTo>
                    <a:pt x="94" y="87"/>
                  </a:lnTo>
                  <a:lnTo>
                    <a:pt x="94" y="76"/>
                  </a:lnTo>
                  <a:close/>
                  <a:moveTo>
                    <a:pt x="119" y="73"/>
                  </a:moveTo>
                  <a:lnTo>
                    <a:pt x="118" y="82"/>
                  </a:lnTo>
                  <a:lnTo>
                    <a:pt x="118" y="89"/>
                  </a:lnTo>
                  <a:lnTo>
                    <a:pt x="116" y="96"/>
                  </a:lnTo>
                  <a:lnTo>
                    <a:pt x="115" y="101"/>
                  </a:lnTo>
                  <a:lnTo>
                    <a:pt x="114" y="106"/>
                  </a:lnTo>
                  <a:lnTo>
                    <a:pt x="112" y="112"/>
                  </a:lnTo>
                  <a:lnTo>
                    <a:pt x="110" y="117"/>
                  </a:lnTo>
                  <a:lnTo>
                    <a:pt x="107" y="122"/>
                  </a:lnTo>
                  <a:lnTo>
                    <a:pt x="103" y="127"/>
                  </a:lnTo>
                  <a:lnTo>
                    <a:pt x="98" y="133"/>
                  </a:lnTo>
                  <a:lnTo>
                    <a:pt x="94" y="137"/>
                  </a:lnTo>
                  <a:lnTo>
                    <a:pt x="89" y="140"/>
                  </a:lnTo>
                  <a:lnTo>
                    <a:pt x="82" y="143"/>
                  </a:lnTo>
                  <a:lnTo>
                    <a:pt x="77" y="146"/>
                  </a:lnTo>
                  <a:lnTo>
                    <a:pt x="71" y="147"/>
                  </a:lnTo>
                  <a:lnTo>
                    <a:pt x="63" y="148"/>
                  </a:lnTo>
                  <a:lnTo>
                    <a:pt x="58" y="147"/>
                  </a:lnTo>
                  <a:lnTo>
                    <a:pt x="53" y="147"/>
                  </a:lnTo>
                  <a:lnTo>
                    <a:pt x="43" y="143"/>
                  </a:lnTo>
                  <a:lnTo>
                    <a:pt x="38" y="140"/>
                  </a:lnTo>
                  <a:lnTo>
                    <a:pt x="34" y="138"/>
                  </a:lnTo>
                  <a:lnTo>
                    <a:pt x="29" y="135"/>
                  </a:lnTo>
                  <a:lnTo>
                    <a:pt x="25" y="131"/>
                  </a:lnTo>
                  <a:lnTo>
                    <a:pt x="25" y="198"/>
                  </a:lnTo>
                  <a:lnTo>
                    <a:pt x="3" y="202"/>
                  </a:lnTo>
                  <a:lnTo>
                    <a:pt x="3" y="34"/>
                  </a:lnTo>
                  <a:lnTo>
                    <a:pt x="3" y="20"/>
                  </a:lnTo>
                  <a:lnTo>
                    <a:pt x="2" y="11"/>
                  </a:lnTo>
                  <a:lnTo>
                    <a:pt x="0" y="4"/>
                  </a:lnTo>
                  <a:lnTo>
                    <a:pt x="23" y="0"/>
                  </a:lnTo>
                  <a:lnTo>
                    <a:pt x="23" y="5"/>
                  </a:lnTo>
                  <a:lnTo>
                    <a:pt x="24" y="11"/>
                  </a:lnTo>
                  <a:lnTo>
                    <a:pt x="24" y="21"/>
                  </a:lnTo>
                  <a:lnTo>
                    <a:pt x="28" y="17"/>
                  </a:lnTo>
                  <a:lnTo>
                    <a:pt x="34" y="13"/>
                  </a:lnTo>
                  <a:lnTo>
                    <a:pt x="38" y="9"/>
                  </a:lnTo>
                  <a:lnTo>
                    <a:pt x="43" y="6"/>
                  </a:lnTo>
                  <a:lnTo>
                    <a:pt x="49" y="4"/>
                  </a:lnTo>
                  <a:lnTo>
                    <a:pt x="54" y="2"/>
                  </a:lnTo>
                  <a:lnTo>
                    <a:pt x="59" y="1"/>
                  </a:lnTo>
                  <a:lnTo>
                    <a:pt x="66" y="1"/>
                  </a:lnTo>
                  <a:lnTo>
                    <a:pt x="71" y="1"/>
                  </a:lnTo>
                  <a:lnTo>
                    <a:pt x="76" y="2"/>
                  </a:lnTo>
                  <a:lnTo>
                    <a:pt x="81" y="3"/>
                  </a:lnTo>
                  <a:lnTo>
                    <a:pt x="86" y="5"/>
                  </a:lnTo>
                  <a:lnTo>
                    <a:pt x="91" y="8"/>
                  </a:lnTo>
                  <a:lnTo>
                    <a:pt x="95" y="10"/>
                  </a:lnTo>
                  <a:lnTo>
                    <a:pt x="99" y="15"/>
                  </a:lnTo>
                  <a:lnTo>
                    <a:pt x="103" y="18"/>
                  </a:lnTo>
                  <a:lnTo>
                    <a:pt x="107" y="23"/>
                  </a:lnTo>
                  <a:lnTo>
                    <a:pt x="110" y="30"/>
                  </a:lnTo>
                  <a:lnTo>
                    <a:pt x="112" y="35"/>
                  </a:lnTo>
                  <a:lnTo>
                    <a:pt x="114" y="41"/>
                  </a:lnTo>
                  <a:lnTo>
                    <a:pt x="116" y="49"/>
                  </a:lnTo>
                  <a:lnTo>
                    <a:pt x="118" y="56"/>
                  </a:lnTo>
                  <a:lnTo>
                    <a:pt x="118" y="65"/>
                  </a:lnTo>
                  <a:lnTo>
                    <a:pt x="119" y="7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4" name="Freeform 35"/>
            <p:cNvSpPr>
              <a:spLocks/>
            </p:cNvSpPr>
            <p:nvPr userDrawn="1"/>
          </p:nvSpPr>
          <p:spPr bwMode="auto">
            <a:xfrm>
              <a:off x="4747" y="3827"/>
              <a:ext cx="15" cy="37"/>
            </a:xfrm>
            <a:custGeom>
              <a:avLst/>
              <a:gdLst/>
              <a:ahLst/>
              <a:cxnLst>
                <a:cxn ang="0">
                  <a:pos x="68" y="57"/>
                </a:cxn>
                <a:cxn ang="0">
                  <a:pos x="40" y="57"/>
                </a:cxn>
                <a:cxn ang="0">
                  <a:pos x="40" y="147"/>
                </a:cxn>
                <a:cxn ang="0">
                  <a:pos x="40" y="153"/>
                </a:cxn>
                <a:cxn ang="0">
                  <a:pos x="40" y="155"/>
                </a:cxn>
                <a:cxn ang="0">
                  <a:pos x="41" y="157"/>
                </a:cxn>
                <a:cxn ang="0">
                  <a:pos x="42" y="161"/>
                </a:cxn>
                <a:cxn ang="0">
                  <a:pos x="43" y="163"/>
                </a:cxn>
                <a:cxn ang="0">
                  <a:pos x="46" y="166"/>
                </a:cxn>
                <a:cxn ang="0">
                  <a:pos x="48" y="168"/>
                </a:cxn>
                <a:cxn ang="0">
                  <a:pos x="52" y="168"/>
                </a:cxn>
                <a:cxn ang="0">
                  <a:pos x="58" y="169"/>
                </a:cxn>
                <a:cxn ang="0">
                  <a:pos x="62" y="168"/>
                </a:cxn>
                <a:cxn ang="0">
                  <a:pos x="65" y="168"/>
                </a:cxn>
                <a:cxn ang="0">
                  <a:pos x="68" y="167"/>
                </a:cxn>
                <a:cxn ang="0">
                  <a:pos x="71" y="166"/>
                </a:cxn>
                <a:cxn ang="0">
                  <a:pos x="75" y="179"/>
                </a:cxn>
                <a:cxn ang="0">
                  <a:pos x="68" y="182"/>
                </a:cxn>
                <a:cxn ang="0">
                  <a:pos x="63" y="184"/>
                </a:cxn>
                <a:cxn ang="0">
                  <a:pos x="56" y="185"/>
                </a:cxn>
                <a:cxn ang="0">
                  <a:pos x="49" y="185"/>
                </a:cxn>
                <a:cxn ang="0">
                  <a:pos x="44" y="185"/>
                </a:cxn>
                <a:cxn ang="0">
                  <a:pos x="40" y="185"/>
                </a:cxn>
                <a:cxn ang="0">
                  <a:pos x="35" y="183"/>
                </a:cxn>
                <a:cxn ang="0">
                  <a:pos x="31" y="182"/>
                </a:cxn>
                <a:cxn ang="0">
                  <a:pos x="28" y="179"/>
                </a:cxn>
                <a:cxn ang="0">
                  <a:pos x="26" y="177"/>
                </a:cxn>
                <a:cxn ang="0">
                  <a:pos x="23" y="174"/>
                </a:cxn>
                <a:cxn ang="0">
                  <a:pos x="21" y="171"/>
                </a:cxn>
                <a:cxn ang="0">
                  <a:pos x="20" y="168"/>
                </a:cxn>
                <a:cxn ang="0">
                  <a:pos x="19" y="163"/>
                </a:cxn>
                <a:cxn ang="0">
                  <a:pos x="18" y="158"/>
                </a:cxn>
                <a:cxn ang="0">
                  <a:pos x="18" y="154"/>
                </a:cxn>
                <a:cxn ang="0">
                  <a:pos x="18" y="57"/>
                </a:cxn>
                <a:cxn ang="0">
                  <a:pos x="0" y="57"/>
                </a:cxn>
                <a:cxn ang="0">
                  <a:pos x="0" y="40"/>
                </a:cxn>
                <a:cxn ang="0">
                  <a:pos x="18" y="40"/>
                </a:cxn>
                <a:cxn ang="0">
                  <a:pos x="18" y="29"/>
                </a:cxn>
                <a:cxn ang="0">
                  <a:pos x="19" y="18"/>
                </a:cxn>
                <a:cxn ang="0">
                  <a:pos x="20" y="9"/>
                </a:cxn>
                <a:cxn ang="0">
                  <a:pos x="20" y="5"/>
                </a:cxn>
                <a:cxn ang="0">
                  <a:pos x="43" y="0"/>
                </a:cxn>
                <a:cxn ang="0">
                  <a:pos x="43" y="4"/>
                </a:cxn>
                <a:cxn ang="0">
                  <a:pos x="42" y="13"/>
                </a:cxn>
                <a:cxn ang="0">
                  <a:pos x="41" y="26"/>
                </a:cxn>
                <a:cxn ang="0">
                  <a:pos x="41" y="40"/>
                </a:cxn>
                <a:cxn ang="0">
                  <a:pos x="76" y="40"/>
                </a:cxn>
                <a:cxn ang="0">
                  <a:pos x="68" y="57"/>
                </a:cxn>
              </a:cxnLst>
              <a:rect l="0" t="0" r="r" b="b"/>
              <a:pathLst>
                <a:path w="76" h="185">
                  <a:moveTo>
                    <a:pt x="68" y="57"/>
                  </a:moveTo>
                  <a:lnTo>
                    <a:pt x="40" y="57"/>
                  </a:lnTo>
                  <a:lnTo>
                    <a:pt x="40" y="147"/>
                  </a:lnTo>
                  <a:lnTo>
                    <a:pt x="40" y="153"/>
                  </a:lnTo>
                  <a:lnTo>
                    <a:pt x="40" y="155"/>
                  </a:lnTo>
                  <a:lnTo>
                    <a:pt x="41" y="157"/>
                  </a:lnTo>
                  <a:lnTo>
                    <a:pt x="42" y="161"/>
                  </a:lnTo>
                  <a:lnTo>
                    <a:pt x="43" y="163"/>
                  </a:lnTo>
                  <a:lnTo>
                    <a:pt x="46" y="166"/>
                  </a:lnTo>
                  <a:lnTo>
                    <a:pt x="48" y="168"/>
                  </a:lnTo>
                  <a:lnTo>
                    <a:pt x="52" y="168"/>
                  </a:lnTo>
                  <a:lnTo>
                    <a:pt x="58" y="169"/>
                  </a:lnTo>
                  <a:lnTo>
                    <a:pt x="62" y="168"/>
                  </a:lnTo>
                  <a:lnTo>
                    <a:pt x="65" y="168"/>
                  </a:lnTo>
                  <a:lnTo>
                    <a:pt x="68" y="167"/>
                  </a:lnTo>
                  <a:lnTo>
                    <a:pt x="71" y="166"/>
                  </a:lnTo>
                  <a:lnTo>
                    <a:pt x="75" y="179"/>
                  </a:lnTo>
                  <a:lnTo>
                    <a:pt x="68" y="182"/>
                  </a:lnTo>
                  <a:lnTo>
                    <a:pt x="63" y="184"/>
                  </a:lnTo>
                  <a:lnTo>
                    <a:pt x="56" y="185"/>
                  </a:lnTo>
                  <a:lnTo>
                    <a:pt x="49" y="185"/>
                  </a:lnTo>
                  <a:lnTo>
                    <a:pt x="44" y="185"/>
                  </a:lnTo>
                  <a:lnTo>
                    <a:pt x="40" y="185"/>
                  </a:lnTo>
                  <a:lnTo>
                    <a:pt x="35" y="183"/>
                  </a:lnTo>
                  <a:lnTo>
                    <a:pt x="31" y="182"/>
                  </a:lnTo>
                  <a:lnTo>
                    <a:pt x="28" y="179"/>
                  </a:lnTo>
                  <a:lnTo>
                    <a:pt x="26" y="177"/>
                  </a:lnTo>
                  <a:lnTo>
                    <a:pt x="23" y="174"/>
                  </a:lnTo>
                  <a:lnTo>
                    <a:pt x="21" y="171"/>
                  </a:lnTo>
                  <a:lnTo>
                    <a:pt x="20" y="168"/>
                  </a:lnTo>
                  <a:lnTo>
                    <a:pt x="19" y="163"/>
                  </a:lnTo>
                  <a:lnTo>
                    <a:pt x="18" y="158"/>
                  </a:lnTo>
                  <a:lnTo>
                    <a:pt x="18" y="154"/>
                  </a:lnTo>
                  <a:lnTo>
                    <a:pt x="18" y="57"/>
                  </a:lnTo>
                  <a:lnTo>
                    <a:pt x="0" y="57"/>
                  </a:lnTo>
                  <a:lnTo>
                    <a:pt x="0" y="40"/>
                  </a:lnTo>
                  <a:lnTo>
                    <a:pt x="18" y="40"/>
                  </a:lnTo>
                  <a:lnTo>
                    <a:pt x="18" y="29"/>
                  </a:lnTo>
                  <a:lnTo>
                    <a:pt x="19" y="18"/>
                  </a:lnTo>
                  <a:lnTo>
                    <a:pt x="20" y="9"/>
                  </a:lnTo>
                  <a:lnTo>
                    <a:pt x="20" y="5"/>
                  </a:lnTo>
                  <a:lnTo>
                    <a:pt x="43" y="0"/>
                  </a:lnTo>
                  <a:lnTo>
                    <a:pt x="43" y="4"/>
                  </a:lnTo>
                  <a:lnTo>
                    <a:pt x="42" y="13"/>
                  </a:lnTo>
                  <a:lnTo>
                    <a:pt x="41" y="26"/>
                  </a:lnTo>
                  <a:lnTo>
                    <a:pt x="41" y="40"/>
                  </a:lnTo>
                  <a:lnTo>
                    <a:pt x="76" y="40"/>
                  </a:lnTo>
                  <a:lnTo>
                    <a:pt x="68" y="5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5" name="Freeform 36"/>
            <p:cNvSpPr>
              <a:spLocks/>
            </p:cNvSpPr>
            <p:nvPr userDrawn="1"/>
          </p:nvSpPr>
          <p:spPr bwMode="auto">
            <a:xfrm>
              <a:off x="4773" y="3822"/>
              <a:ext cx="21" cy="41"/>
            </a:xfrm>
            <a:custGeom>
              <a:avLst/>
              <a:gdLst/>
              <a:ahLst/>
              <a:cxnLst>
                <a:cxn ang="0">
                  <a:pos x="88" y="205"/>
                </a:cxn>
                <a:cxn ang="0">
                  <a:pos x="88" y="109"/>
                </a:cxn>
                <a:cxn ang="0">
                  <a:pos x="87" y="102"/>
                </a:cxn>
                <a:cxn ang="0">
                  <a:pos x="87" y="96"/>
                </a:cxn>
                <a:cxn ang="0">
                  <a:pos x="86" y="94"/>
                </a:cxn>
                <a:cxn ang="0">
                  <a:pos x="85" y="92"/>
                </a:cxn>
                <a:cxn ang="0">
                  <a:pos x="82" y="88"/>
                </a:cxn>
                <a:cxn ang="0">
                  <a:pos x="79" y="86"/>
                </a:cxn>
                <a:cxn ang="0">
                  <a:pos x="75" y="84"/>
                </a:cxn>
                <a:cxn ang="0">
                  <a:pos x="71" y="83"/>
                </a:cxn>
                <a:cxn ang="0">
                  <a:pos x="65" y="83"/>
                </a:cxn>
                <a:cxn ang="0">
                  <a:pos x="61" y="83"/>
                </a:cxn>
                <a:cxn ang="0">
                  <a:pos x="56" y="84"/>
                </a:cxn>
                <a:cxn ang="0">
                  <a:pos x="51" y="86"/>
                </a:cxn>
                <a:cxn ang="0">
                  <a:pos x="45" y="88"/>
                </a:cxn>
                <a:cxn ang="0">
                  <a:pos x="40" y="93"/>
                </a:cxn>
                <a:cxn ang="0">
                  <a:pos x="35" y="96"/>
                </a:cxn>
                <a:cxn ang="0">
                  <a:pos x="30" y="101"/>
                </a:cxn>
                <a:cxn ang="0">
                  <a:pos x="25" y="106"/>
                </a:cxn>
                <a:cxn ang="0">
                  <a:pos x="25" y="205"/>
                </a:cxn>
                <a:cxn ang="0">
                  <a:pos x="3" y="205"/>
                </a:cxn>
                <a:cxn ang="0">
                  <a:pos x="3" y="33"/>
                </a:cxn>
                <a:cxn ang="0">
                  <a:pos x="3" y="21"/>
                </a:cxn>
                <a:cxn ang="0">
                  <a:pos x="2" y="12"/>
                </a:cxn>
                <a:cxn ang="0">
                  <a:pos x="0" y="4"/>
                </a:cxn>
                <a:cxn ang="0">
                  <a:pos x="22" y="0"/>
                </a:cxn>
                <a:cxn ang="0">
                  <a:pos x="24" y="9"/>
                </a:cxn>
                <a:cxn ang="0">
                  <a:pos x="25" y="19"/>
                </a:cxn>
                <a:cxn ang="0">
                  <a:pos x="25" y="33"/>
                </a:cxn>
                <a:cxn ang="0">
                  <a:pos x="25" y="66"/>
                </a:cxn>
                <a:cxn ang="0">
                  <a:pos x="25" y="79"/>
                </a:cxn>
                <a:cxn ang="0">
                  <a:pos x="25" y="85"/>
                </a:cxn>
                <a:cxn ang="0">
                  <a:pos x="29" y="81"/>
                </a:cxn>
                <a:cxn ang="0">
                  <a:pos x="35" y="77"/>
                </a:cxn>
                <a:cxn ang="0">
                  <a:pos x="40" y="73"/>
                </a:cxn>
                <a:cxn ang="0">
                  <a:pos x="45" y="69"/>
                </a:cxn>
                <a:cxn ang="0">
                  <a:pos x="52" y="67"/>
                </a:cxn>
                <a:cxn ang="0">
                  <a:pos x="58" y="65"/>
                </a:cxn>
                <a:cxn ang="0">
                  <a:pos x="64" y="63"/>
                </a:cxn>
                <a:cxn ang="0">
                  <a:pos x="71" y="63"/>
                </a:cxn>
                <a:cxn ang="0">
                  <a:pos x="77" y="63"/>
                </a:cxn>
                <a:cxn ang="0">
                  <a:pos x="82" y="65"/>
                </a:cxn>
                <a:cxn ang="0">
                  <a:pos x="88" y="66"/>
                </a:cxn>
                <a:cxn ang="0">
                  <a:pos x="93" y="69"/>
                </a:cxn>
                <a:cxn ang="0">
                  <a:pos x="97" y="72"/>
                </a:cxn>
                <a:cxn ang="0">
                  <a:pos x="102" y="77"/>
                </a:cxn>
                <a:cxn ang="0">
                  <a:pos x="104" y="80"/>
                </a:cxn>
                <a:cxn ang="0">
                  <a:pos x="106" y="85"/>
                </a:cxn>
                <a:cxn ang="0">
                  <a:pos x="107" y="89"/>
                </a:cxn>
                <a:cxn ang="0">
                  <a:pos x="108" y="94"/>
                </a:cxn>
                <a:cxn ang="0">
                  <a:pos x="108" y="105"/>
                </a:cxn>
                <a:cxn ang="0">
                  <a:pos x="108" y="205"/>
                </a:cxn>
                <a:cxn ang="0">
                  <a:pos x="88" y="205"/>
                </a:cxn>
              </a:cxnLst>
              <a:rect l="0" t="0" r="r" b="b"/>
              <a:pathLst>
                <a:path w="108" h="205">
                  <a:moveTo>
                    <a:pt x="88" y="205"/>
                  </a:moveTo>
                  <a:lnTo>
                    <a:pt x="88" y="109"/>
                  </a:lnTo>
                  <a:lnTo>
                    <a:pt x="87" y="102"/>
                  </a:lnTo>
                  <a:lnTo>
                    <a:pt x="87" y="96"/>
                  </a:lnTo>
                  <a:lnTo>
                    <a:pt x="86" y="94"/>
                  </a:lnTo>
                  <a:lnTo>
                    <a:pt x="85" y="92"/>
                  </a:lnTo>
                  <a:lnTo>
                    <a:pt x="82" y="88"/>
                  </a:lnTo>
                  <a:lnTo>
                    <a:pt x="79" y="86"/>
                  </a:lnTo>
                  <a:lnTo>
                    <a:pt x="75" y="84"/>
                  </a:lnTo>
                  <a:lnTo>
                    <a:pt x="71" y="83"/>
                  </a:lnTo>
                  <a:lnTo>
                    <a:pt x="65" y="83"/>
                  </a:lnTo>
                  <a:lnTo>
                    <a:pt x="61" y="83"/>
                  </a:lnTo>
                  <a:lnTo>
                    <a:pt x="56" y="84"/>
                  </a:lnTo>
                  <a:lnTo>
                    <a:pt x="51" y="86"/>
                  </a:lnTo>
                  <a:lnTo>
                    <a:pt x="45" y="88"/>
                  </a:lnTo>
                  <a:lnTo>
                    <a:pt x="40" y="93"/>
                  </a:lnTo>
                  <a:lnTo>
                    <a:pt x="35" y="96"/>
                  </a:lnTo>
                  <a:lnTo>
                    <a:pt x="30" y="101"/>
                  </a:lnTo>
                  <a:lnTo>
                    <a:pt x="25" y="106"/>
                  </a:lnTo>
                  <a:lnTo>
                    <a:pt x="25" y="205"/>
                  </a:lnTo>
                  <a:lnTo>
                    <a:pt x="3" y="205"/>
                  </a:lnTo>
                  <a:lnTo>
                    <a:pt x="3" y="33"/>
                  </a:lnTo>
                  <a:lnTo>
                    <a:pt x="3" y="21"/>
                  </a:lnTo>
                  <a:lnTo>
                    <a:pt x="2" y="12"/>
                  </a:lnTo>
                  <a:lnTo>
                    <a:pt x="0" y="4"/>
                  </a:lnTo>
                  <a:lnTo>
                    <a:pt x="22" y="0"/>
                  </a:lnTo>
                  <a:lnTo>
                    <a:pt x="24" y="9"/>
                  </a:lnTo>
                  <a:lnTo>
                    <a:pt x="25" y="19"/>
                  </a:lnTo>
                  <a:lnTo>
                    <a:pt x="25" y="33"/>
                  </a:lnTo>
                  <a:lnTo>
                    <a:pt x="25" y="66"/>
                  </a:lnTo>
                  <a:lnTo>
                    <a:pt x="25" y="79"/>
                  </a:lnTo>
                  <a:lnTo>
                    <a:pt x="25" y="85"/>
                  </a:lnTo>
                  <a:lnTo>
                    <a:pt x="29" y="81"/>
                  </a:lnTo>
                  <a:lnTo>
                    <a:pt x="35" y="77"/>
                  </a:lnTo>
                  <a:lnTo>
                    <a:pt x="40" y="73"/>
                  </a:lnTo>
                  <a:lnTo>
                    <a:pt x="45" y="69"/>
                  </a:lnTo>
                  <a:lnTo>
                    <a:pt x="52" y="67"/>
                  </a:lnTo>
                  <a:lnTo>
                    <a:pt x="58" y="65"/>
                  </a:lnTo>
                  <a:lnTo>
                    <a:pt x="64" y="63"/>
                  </a:lnTo>
                  <a:lnTo>
                    <a:pt x="71" y="63"/>
                  </a:lnTo>
                  <a:lnTo>
                    <a:pt x="77" y="63"/>
                  </a:lnTo>
                  <a:lnTo>
                    <a:pt x="82" y="65"/>
                  </a:lnTo>
                  <a:lnTo>
                    <a:pt x="88" y="66"/>
                  </a:lnTo>
                  <a:lnTo>
                    <a:pt x="93" y="69"/>
                  </a:lnTo>
                  <a:lnTo>
                    <a:pt x="97" y="72"/>
                  </a:lnTo>
                  <a:lnTo>
                    <a:pt x="102" y="77"/>
                  </a:lnTo>
                  <a:lnTo>
                    <a:pt x="104" y="80"/>
                  </a:lnTo>
                  <a:lnTo>
                    <a:pt x="106" y="85"/>
                  </a:lnTo>
                  <a:lnTo>
                    <a:pt x="107" y="89"/>
                  </a:lnTo>
                  <a:lnTo>
                    <a:pt x="108" y="94"/>
                  </a:lnTo>
                  <a:lnTo>
                    <a:pt x="108" y="105"/>
                  </a:lnTo>
                  <a:lnTo>
                    <a:pt x="108" y="205"/>
                  </a:lnTo>
                  <a:lnTo>
                    <a:pt x="88" y="20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" name="Freeform 37"/>
            <p:cNvSpPr>
              <a:spLocks noEditPoints="1"/>
            </p:cNvSpPr>
            <p:nvPr userDrawn="1"/>
          </p:nvSpPr>
          <p:spPr bwMode="auto">
            <a:xfrm>
              <a:off x="4808" y="3823"/>
              <a:ext cx="7" cy="40"/>
            </a:xfrm>
            <a:custGeom>
              <a:avLst/>
              <a:gdLst/>
              <a:ahLst/>
              <a:cxnLst>
                <a:cxn ang="0">
                  <a:pos x="5" y="200"/>
                </a:cxn>
                <a:cxn ang="0">
                  <a:pos x="5" y="61"/>
                </a:cxn>
                <a:cxn ang="0">
                  <a:pos x="28" y="58"/>
                </a:cxn>
                <a:cxn ang="0">
                  <a:pos x="28" y="200"/>
                </a:cxn>
                <a:cxn ang="0">
                  <a:pos x="5" y="200"/>
                </a:cxn>
                <a:cxn ang="0">
                  <a:pos x="34" y="17"/>
                </a:cxn>
                <a:cxn ang="0">
                  <a:pos x="34" y="21"/>
                </a:cxn>
                <a:cxn ang="0">
                  <a:pos x="33" y="24"/>
                </a:cxn>
                <a:cxn ang="0">
                  <a:pos x="31" y="27"/>
                </a:cxn>
                <a:cxn ang="0">
                  <a:pos x="29" y="30"/>
                </a:cxn>
                <a:cxn ang="0">
                  <a:pos x="27" y="32"/>
                </a:cxn>
                <a:cxn ang="0">
                  <a:pos x="23" y="33"/>
                </a:cxn>
                <a:cxn ang="0">
                  <a:pos x="20" y="34"/>
                </a:cxn>
                <a:cxn ang="0">
                  <a:pos x="17" y="34"/>
                </a:cxn>
                <a:cxn ang="0">
                  <a:pos x="14" y="34"/>
                </a:cxn>
                <a:cxn ang="0">
                  <a:pos x="11" y="33"/>
                </a:cxn>
                <a:cxn ang="0">
                  <a:pos x="7" y="32"/>
                </a:cxn>
                <a:cxn ang="0">
                  <a:pos x="5" y="30"/>
                </a:cxn>
                <a:cxn ang="0">
                  <a:pos x="3" y="27"/>
                </a:cxn>
                <a:cxn ang="0">
                  <a:pos x="1" y="24"/>
                </a:cxn>
                <a:cxn ang="0">
                  <a:pos x="0" y="22"/>
                </a:cxn>
                <a:cxn ang="0">
                  <a:pos x="0" y="17"/>
                </a:cxn>
                <a:cxn ang="0">
                  <a:pos x="0" y="14"/>
                </a:cxn>
                <a:cxn ang="0">
                  <a:pos x="1" y="11"/>
                </a:cxn>
                <a:cxn ang="0">
                  <a:pos x="2" y="10"/>
                </a:cxn>
                <a:cxn ang="0">
                  <a:pos x="3" y="8"/>
                </a:cxn>
                <a:cxn ang="0">
                  <a:pos x="5" y="6"/>
                </a:cxn>
                <a:cxn ang="0">
                  <a:pos x="7" y="4"/>
                </a:cxn>
                <a:cxn ang="0">
                  <a:pos x="11" y="1"/>
                </a:cxn>
                <a:cxn ang="0">
                  <a:pos x="14" y="0"/>
                </a:cxn>
                <a:cxn ang="0">
                  <a:pos x="17" y="0"/>
                </a:cxn>
                <a:cxn ang="0">
                  <a:pos x="20" y="0"/>
                </a:cxn>
                <a:cxn ang="0">
                  <a:pos x="23" y="1"/>
                </a:cxn>
                <a:cxn ang="0">
                  <a:pos x="27" y="4"/>
                </a:cxn>
                <a:cxn ang="0">
                  <a:pos x="29" y="6"/>
                </a:cxn>
                <a:cxn ang="0">
                  <a:pos x="31" y="8"/>
                </a:cxn>
                <a:cxn ang="0">
                  <a:pos x="33" y="11"/>
                </a:cxn>
                <a:cxn ang="0">
                  <a:pos x="34" y="14"/>
                </a:cxn>
                <a:cxn ang="0">
                  <a:pos x="34" y="17"/>
                </a:cxn>
              </a:cxnLst>
              <a:rect l="0" t="0" r="r" b="b"/>
              <a:pathLst>
                <a:path w="34" h="200">
                  <a:moveTo>
                    <a:pt x="5" y="200"/>
                  </a:moveTo>
                  <a:lnTo>
                    <a:pt x="5" y="61"/>
                  </a:lnTo>
                  <a:lnTo>
                    <a:pt x="28" y="58"/>
                  </a:lnTo>
                  <a:lnTo>
                    <a:pt x="28" y="200"/>
                  </a:lnTo>
                  <a:lnTo>
                    <a:pt x="5" y="200"/>
                  </a:lnTo>
                  <a:close/>
                  <a:moveTo>
                    <a:pt x="34" y="17"/>
                  </a:moveTo>
                  <a:lnTo>
                    <a:pt x="34" y="21"/>
                  </a:lnTo>
                  <a:lnTo>
                    <a:pt x="33" y="24"/>
                  </a:lnTo>
                  <a:lnTo>
                    <a:pt x="31" y="27"/>
                  </a:lnTo>
                  <a:lnTo>
                    <a:pt x="29" y="30"/>
                  </a:lnTo>
                  <a:lnTo>
                    <a:pt x="27" y="32"/>
                  </a:lnTo>
                  <a:lnTo>
                    <a:pt x="23" y="33"/>
                  </a:lnTo>
                  <a:lnTo>
                    <a:pt x="20" y="34"/>
                  </a:lnTo>
                  <a:lnTo>
                    <a:pt x="17" y="34"/>
                  </a:lnTo>
                  <a:lnTo>
                    <a:pt x="14" y="34"/>
                  </a:lnTo>
                  <a:lnTo>
                    <a:pt x="11" y="33"/>
                  </a:lnTo>
                  <a:lnTo>
                    <a:pt x="7" y="32"/>
                  </a:lnTo>
                  <a:lnTo>
                    <a:pt x="5" y="30"/>
                  </a:lnTo>
                  <a:lnTo>
                    <a:pt x="3" y="27"/>
                  </a:lnTo>
                  <a:lnTo>
                    <a:pt x="1" y="24"/>
                  </a:lnTo>
                  <a:lnTo>
                    <a:pt x="0" y="22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1" y="11"/>
                  </a:lnTo>
                  <a:lnTo>
                    <a:pt x="2" y="10"/>
                  </a:lnTo>
                  <a:lnTo>
                    <a:pt x="3" y="8"/>
                  </a:lnTo>
                  <a:lnTo>
                    <a:pt x="5" y="6"/>
                  </a:lnTo>
                  <a:lnTo>
                    <a:pt x="7" y="4"/>
                  </a:lnTo>
                  <a:lnTo>
                    <a:pt x="11" y="1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20" y="0"/>
                  </a:lnTo>
                  <a:lnTo>
                    <a:pt x="23" y="1"/>
                  </a:lnTo>
                  <a:lnTo>
                    <a:pt x="27" y="4"/>
                  </a:lnTo>
                  <a:lnTo>
                    <a:pt x="29" y="6"/>
                  </a:lnTo>
                  <a:lnTo>
                    <a:pt x="31" y="8"/>
                  </a:lnTo>
                  <a:lnTo>
                    <a:pt x="33" y="11"/>
                  </a:lnTo>
                  <a:lnTo>
                    <a:pt x="34" y="14"/>
                  </a:lnTo>
                  <a:lnTo>
                    <a:pt x="34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7" name="Freeform 38"/>
            <p:cNvSpPr>
              <a:spLocks/>
            </p:cNvSpPr>
            <p:nvPr userDrawn="1"/>
          </p:nvSpPr>
          <p:spPr bwMode="auto">
            <a:xfrm>
              <a:off x="4828" y="3835"/>
              <a:ext cx="22" cy="28"/>
            </a:xfrm>
            <a:custGeom>
              <a:avLst/>
              <a:gdLst/>
              <a:ahLst/>
              <a:cxnLst>
                <a:cxn ang="0">
                  <a:pos x="85" y="142"/>
                </a:cxn>
                <a:cxn ang="0">
                  <a:pos x="85" y="49"/>
                </a:cxn>
                <a:cxn ang="0">
                  <a:pos x="85" y="39"/>
                </a:cxn>
                <a:cxn ang="0">
                  <a:pos x="83" y="33"/>
                </a:cxn>
                <a:cxn ang="0">
                  <a:pos x="83" y="31"/>
                </a:cxn>
                <a:cxn ang="0">
                  <a:pos x="82" y="29"/>
                </a:cxn>
                <a:cxn ang="0">
                  <a:pos x="81" y="26"/>
                </a:cxn>
                <a:cxn ang="0">
                  <a:pos x="80" y="25"/>
                </a:cxn>
                <a:cxn ang="0">
                  <a:pos x="77" y="22"/>
                </a:cxn>
                <a:cxn ang="0">
                  <a:pos x="74" y="21"/>
                </a:cxn>
                <a:cxn ang="0">
                  <a:pos x="70" y="20"/>
                </a:cxn>
                <a:cxn ang="0">
                  <a:pos x="64" y="19"/>
                </a:cxn>
                <a:cxn ang="0">
                  <a:pos x="60" y="20"/>
                </a:cxn>
                <a:cxn ang="0">
                  <a:pos x="55" y="21"/>
                </a:cxn>
                <a:cxn ang="0">
                  <a:pos x="50" y="22"/>
                </a:cxn>
                <a:cxn ang="0">
                  <a:pos x="45" y="25"/>
                </a:cxn>
                <a:cxn ang="0">
                  <a:pos x="40" y="28"/>
                </a:cxn>
                <a:cxn ang="0">
                  <a:pos x="35" y="32"/>
                </a:cxn>
                <a:cxn ang="0">
                  <a:pos x="29" y="35"/>
                </a:cxn>
                <a:cxn ang="0">
                  <a:pos x="26" y="39"/>
                </a:cxn>
                <a:cxn ang="0">
                  <a:pos x="26" y="142"/>
                </a:cxn>
                <a:cxn ang="0">
                  <a:pos x="5" y="142"/>
                </a:cxn>
                <a:cxn ang="0">
                  <a:pos x="5" y="35"/>
                </a:cxn>
                <a:cxn ang="0">
                  <a:pos x="5" y="28"/>
                </a:cxn>
                <a:cxn ang="0">
                  <a:pos x="4" y="21"/>
                </a:cxn>
                <a:cxn ang="0">
                  <a:pos x="4" y="17"/>
                </a:cxn>
                <a:cxn ang="0">
                  <a:pos x="2" y="13"/>
                </a:cxn>
                <a:cxn ang="0">
                  <a:pos x="0" y="5"/>
                </a:cxn>
                <a:cxn ang="0">
                  <a:pos x="21" y="0"/>
                </a:cxn>
                <a:cxn ang="0">
                  <a:pos x="22" y="2"/>
                </a:cxn>
                <a:cxn ang="0">
                  <a:pos x="25" y="10"/>
                </a:cxn>
                <a:cxn ang="0">
                  <a:pos x="25" y="16"/>
                </a:cxn>
                <a:cxn ang="0">
                  <a:pos x="26" y="21"/>
                </a:cxn>
                <a:cxn ang="0">
                  <a:pos x="32" y="16"/>
                </a:cxn>
                <a:cxn ang="0">
                  <a:pos x="37" y="12"/>
                </a:cxn>
                <a:cxn ang="0">
                  <a:pos x="42" y="8"/>
                </a:cxn>
                <a:cxn ang="0">
                  <a:pos x="47" y="5"/>
                </a:cxn>
                <a:cxn ang="0">
                  <a:pos x="53" y="3"/>
                </a:cxn>
                <a:cxn ang="0">
                  <a:pos x="59" y="1"/>
                </a:cxn>
                <a:cxn ang="0">
                  <a:pos x="64" y="0"/>
                </a:cxn>
                <a:cxn ang="0">
                  <a:pos x="70" y="0"/>
                </a:cxn>
                <a:cxn ang="0">
                  <a:pos x="75" y="0"/>
                </a:cxn>
                <a:cxn ang="0">
                  <a:pos x="80" y="1"/>
                </a:cxn>
                <a:cxn ang="0">
                  <a:pos x="86" y="3"/>
                </a:cxn>
                <a:cxn ang="0">
                  <a:pos x="91" y="5"/>
                </a:cxn>
                <a:cxn ang="0">
                  <a:pos x="95" y="8"/>
                </a:cxn>
                <a:cxn ang="0">
                  <a:pos x="98" y="12"/>
                </a:cxn>
                <a:cxn ang="0">
                  <a:pos x="102" y="16"/>
                </a:cxn>
                <a:cxn ang="0">
                  <a:pos x="104" y="20"/>
                </a:cxn>
                <a:cxn ang="0">
                  <a:pos x="107" y="28"/>
                </a:cxn>
                <a:cxn ang="0">
                  <a:pos x="107" y="32"/>
                </a:cxn>
                <a:cxn ang="0">
                  <a:pos x="108" y="36"/>
                </a:cxn>
                <a:cxn ang="0">
                  <a:pos x="108" y="142"/>
                </a:cxn>
                <a:cxn ang="0">
                  <a:pos x="85" y="142"/>
                </a:cxn>
              </a:cxnLst>
              <a:rect l="0" t="0" r="r" b="b"/>
              <a:pathLst>
                <a:path w="108" h="142">
                  <a:moveTo>
                    <a:pt x="85" y="142"/>
                  </a:moveTo>
                  <a:lnTo>
                    <a:pt x="85" y="49"/>
                  </a:lnTo>
                  <a:lnTo>
                    <a:pt x="85" y="39"/>
                  </a:lnTo>
                  <a:lnTo>
                    <a:pt x="83" y="33"/>
                  </a:lnTo>
                  <a:lnTo>
                    <a:pt x="83" y="31"/>
                  </a:lnTo>
                  <a:lnTo>
                    <a:pt x="82" y="29"/>
                  </a:lnTo>
                  <a:lnTo>
                    <a:pt x="81" y="26"/>
                  </a:lnTo>
                  <a:lnTo>
                    <a:pt x="80" y="25"/>
                  </a:lnTo>
                  <a:lnTo>
                    <a:pt x="77" y="22"/>
                  </a:lnTo>
                  <a:lnTo>
                    <a:pt x="74" y="21"/>
                  </a:lnTo>
                  <a:lnTo>
                    <a:pt x="70" y="20"/>
                  </a:lnTo>
                  <a:lnTo>
                    <a:pt x="64" y="19"/>
                  </a:lnTo>
                  <a:lnTo>
                    <a:pt x="60" y="20"/>
                  </a:lnTo>
                  <a:lnTo>
                    <a:pt x="55" y="21"/>
                  </a:lnTo>
                  <a:lnTo>
                    <a:pt x="50" y="22"/>
                  </a:lnTo>
                  <a:lnTo>
                    <a:pt x="45" y="25"/>
                  </a:lnTo>
                  <a:lnTo>
                    <a:pt x="40" y="28"/>
                  </a:lnTo>
                  <a:lnTo>
                    <a:pt x="35" y="32"/>
                  </a:lnTo>
                  <a:lnTo>
                    <a:pt x="29" y="35"/>
                  </a:lnTo>
                  <a:lnTo>
                    <a:pt x="26" y="39"/>
                  </a:lnTo>
                  <a:lnTo>
                    <a:pt x="26" y="142"/>
                  </a:lnTo>
                  <a:lnTo>
                    <a:pt x="5" y="142"/>
                  </a:lnTo>
                  <a:lnTo>
                    <a:pt x="5" y="35"/>
                  </a:lnTo>
                  <a:lnTo>
                    <a:pt x="5" y="28"/>
                  </a:lnTo>
                  <a:lnTo>
                    <a:pt x="4" y="21"/>
                  </a:lnTo>
                  <a:lnTo>
                    <a:pt x="4" y="17"/>
                  </a:lnTo>
                  <a:lnTo>
                    <a:pt x="2" y="13"/>
                  </a:lnTo>
                  <a:lnTo>
                    <a:pt x="0" y="5"/>
                  </a:lnTo>
                  <a:lnTo>
                    <a:pt x="21" y="0"/>
                  </a:lnTo>
                  <a:lnTo>
                    <a:pt x="22" y="2"/>
                  </a:lnTo>
                  <a:lnTo>
                    <a:pt x="25" y="10"/>
                  </a:lnTo>
                  <a:lnTo>
                    <a:pt x="25" y="16"/>
                  </a:lnTo>
                  <a:lnTo>
                    <a:pt x="26" y="21"/>
                  </a:lnTo>
                  <a:lnTo>
                    <a:pt x="32" y="16"/>
                  </a:lnTo>
                  <a:lnTo>
                    <a:pt x="37" y="12"/>
                  </a:lnTo>
                  <a:lnTo>
                    <a:pt x="42" y="8"/>
                  </a:lnTo>
                  <a:lnTo>
                    <a:pt x="47" y="5"/>
                  </a:lnTo>
                  <a:lnTo>
                    <a:pt x="53" y="3"/>
                  </a:lnTo>
                  <a:lnTo>
                    <a:pt x="59" y="1"/>
                  </a:lnTo>
                  <a:lnTo>
                    <a:pt x="64" y="0"/>
                  </a:lnTo>
                  <a:lnTo>
                    <a:pt x="70" y="0"/>
                  </a:lnTo>
                  <a:lnTo>
                    <a:pt x="75" y="0"/>
                  </a:lnTo>
                  <a:lnTo>
                    <a:pt x="80" y="1"/>
                  </a:lnTo>
                  <a:lnTo>
                    <a:pt x="86" y="3"/>
                  </a:lnTo>
                  <a:lnTo>
                    <a:pt x="91" y="5"/>
                  </a:lnTo>
                  <a:lnTo>
                    <a:pt x="95" y="8"/>
                  </a:lnTo>
                  <a:lnTo>
                    <a:pt x="98" y="12"/>
                  </a:lnTo>
                  <a:lnTo>
                    <a:pt x="102" y="16"/>
                  </a:lnTo>
                  <a:lnTo>
                    <a:pt x="104" y="20"/>
                  </a:lnTo>
                  <a:lnTo>
                    <a:pt x="107" y="28"/>
                  </a:lnTo>
                  <a:lnTo>
                    <a:pt x="107" y="32"/>
                  </a:lnTo>
                  <a:lnTo>
                    <a:pt x="108" y="36"/>
                  </a:lnTo>
                  <a:lnTo>
                    <a:pt x="108" y="142"/>
                  </a:lnTo>
                  <a:lnTo>
                    <a:pt x="85" y="14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8" name="Freeform 39"/>
            <p:cNvSpPr>
              <a:spLocks noEditPoints="1"/>
            </p:cNvSpPr>
            <p:nvPr userDrawn="1"/>
          </p:nvSpPr>
          <p:spPr bwMode="auto">
            <a:xfrm>
              <a:off x="4863" y="3822"/>
              <a:ext cx="24" cy="41"/>
            </a:xfrm>
            <a:custGeom>
              <a:avLst/>
              <a:gdLst/>
              <a:ahLst/>
              <a:cxnLst>
                <a:cxn ang="0">
                  <a:pos x="4" y="205"/>
                </a:cxn>
                <a:cxn ang="0">
                  <a:pos x="4" y="33"/>
                </a:cxn>
                <a:cxn ang="0">
                  <a:pos x="3" y="20"/>
                </a:cxn>
                <a:cxn ang="0">
                  <a:pos x="2" y="12"/>
                </a:cxn>
                <a:cxn ang="0">
                  <a:pos x="0" y="4"/>
                </a:cxn>
                <a:cxn ang="0">
                  <a:pos x="22" y="0"/>
                </a:cxn>
                <a:cxn ang="0">
                  <a:pos x="24" y="9"/>
                </a:cxn>
                <a:cxn ang="0">
                  <a:pos x="25" y="19"/>
                </a:cxn>
                <a:cxn ang="0">
                  <a:pos x="26" y="33"/>
                </a:cxn>
                <a:cxn ang="0">
                  <a:pos x="26" y="205"/>
                </a:cxn>
                <a:cxn ang="0">
                  <a:pos x="4" y="205"/>
                </a:cxn>
                <a:cxn ang="0">
                  <a:pos x="91" y="205"/>
                </a:cxn>
                <a:cxn ang="0">
                  <a:pos x="27" y="127"/>
                </a:cxn>
                <a:cxn ang="0">
                  <a:pos x="80" y="66"/>
                </a:cxn>
                <a:cxn ang="0">
                  <a:pos x="108" y="66"/>
                </a:cxn>
                <a:cxn ang="0">
                  <a:pos x="53" y="127"/>
                </a:cxn>
                <a:cxn ang="0">
                  <a:pos x="121" y="205"/>
                </a:cxn>
                <a:cxn ang="0">
                  <a:pos x="91" y="205"/>
                </a:cxn>
              </a:cxnLst>
              <a:rect l="0" t="0" r="r" b="b"/>
              <a:pathLst>
                <a:path w="121" h="205">
                  <a:moveTo>
                    <a:pt x="4" y="205"/>
                  </a:moveTo>
                  <a:lnTo>
                    <a:pt x="4" y="33"/>
                  </a:lnTo>
                  <a:lnTo>
                    <a:pt x="3" y="20"/>
                  </a:lnTo>
                  <a:lnTo>
                    <a:pt x="2" y="12"/>
                  </a:lnTo>
                  <a:lnTo>
                    <a:pt x="0" y="4"/>
                  </a:lnTo>
                  <a:lnTo>
                    <a:pt x="22" y="0"/>
                  </a:lnTo>
                  <a:lnTo>
                    <a:pt x="24" y="9"/>
                  </a:lnTo>
                  <a:lnTo>
                    <a:pt x="25" y="19"/>
                  </a:lnTo>
                  <a:lnTo>
                    <a:pt x="26" y="33"/>
                  </a:lnTo>
                  <a:lnTo>
                    <a:pt x="26" y="205"/>
                  </a:lnTo>
                  <a:lnTo>
                    <a:pt x="4" y="205"/>
                  </a:lnTo>
                  <a:close/>
                  <a:moveTo>
                    <a:pt x="91" y="205"/>
                  </a:moveTo>
                  <a:lnTo>
                    <a:pt x="27" y="127"/>
                  </a:lnTo>
                  <a:lnTo>
                    <a:pt x="80" y="66"/>
                  </a:lnTo>
                  <a:lnTo>
                    <a:pt x="108" y="66"/>
                  </a:lnTo>
                  <a:lnTo>
                    <a:pt x="53" y="127"/>
                  </a:lnTo>
                  <a:lnTo>
                    <a:pt x="121" y="205"/>
                  </a:lnTo>
                  <a:lnTo>
                    <a:pt x="91" y="20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9" name="Freeform 40"/>
            <p:cNvSpPr>
              <a:spLocks noEditPoints="1"/>
            </p:cNvSpPr>
            <p:nvPr userDrawn="1"/>
          </p:nvSpPr>
          <p:spPr bwMode="auto">
            <a:xfrm>
              <a:off x="4894" y="3823"/>
              <a:ext cx="7" cy="40"/>
            </a:xfrm>
            <a:custGeom>
              <a:avLst/>
              <a:gdLst/>
              <a:ahLst/>
              <a:cxnLst>
                <a:cxn ang="0">
                  <a:pos x="5" y="200"/>
                </a:cxn>
                <a:cxn ang="0">
                  <a:pos x="5" y="61"/>
                </a:cxn>
                <a:cxn ang="0">
                  <a:pos x="27" y="58"/>
                </a:cxn>
                <a:cxn ang="0">
                  <a:pos x="27" y="200"/>
                </a:cxn>
                <a:cxn ang="0">
                  <a:pos x="5" y="200"/>
                </a:cxn>
                <a:cxn ang="0">
                  <a:pos x="34" y="17"/>
                </a:cxn>
                <a:cxn ang="0">
                  <a:pos x="33" y="21"/>
                </a:cxn>
                <a:cxn ang="0">
                  <a:pos x="32" y="24"/>
                </a:cxn>
                <a:cxn ang="0">
                  <a:pos x="30" y="27"/>
                </a:cxn>
                <a:cxn ang="0">
                  <a:pos x="28" y="30"/>
                </a:cxn>
                <a:cxn ang="0">
                  <a:pos x="26" y="32"/>
                </a:cxn>
                <a:cxn ang="0">
                  <a:pos x="23" y="33"/>
                </a:cxn>
                <a:cxn ang="0">
                  <a:pos x="20" y="34"/>
                </a:cxn>
                <a:cxn ang="0">
                  <a:pos x="17" y="34"/>
                </a:cxn>
                <a:cxn ang="0">
                  <a:pos x="12" y="34"/>
                </a:cxn>
                <a:cxn ang="0">
                  <a:pos x="9" y="33"/>
                </a:cxn>
                <a:cxn ang="0">
                  <a:pos x="7" y="32"/>
                </a:cxn>
                <a:cxn ang="0">
                  <a:pos x="4" y="30"/>
                </a:cxn>
                <a:cxn ang="0">
                  <a:pos x="2" y="27"/>
                </a:cxn>
                <a:cxn ang="0">
                  <a:pos x="1" y="24"/>
                </a:cxn>
                <a:cxn ang="0">
                  <a:pos x="0" y="22"/>
                </a:cxn>
                <a:cxn ang="0">
                  <a:pos x="0" y="17"/>
                </a:cxn>
                <a:cxn ang="0">
                  <a:pos x="0" y="14"/>
                </a:cxn>
                <a:cxn ang="0">
                  <a:pos x="1" y="11"/>
                </a:cxn>
                <a:cxn ang="0">
                  <a:pos x="1" y="10"/>
                </a:cxn>
                <a:cxn ang="0">
                  <a:pos x="2" y="8"/>
                </a:cxn>
                <a:cxn ang="0">
                  <a:pos x="4" y="6"/>
                </a:cxn>
                <a:cxn ang="0">
                  <a:pos x="7" y="4"/>
                </a:cxn>
                <a:cxn ang="0">
                  <a:pos x="9" y="1"/>
                </a:cxn>
                <a:cxn ang="0">
                  <a:pos x="12" y="0"/>
                </a:cxn>
                <a:cxn ang="0">
                  <a:pos x="17" y="0"/>
                </a:cxn>
                <a:cxn ang="0">
                  <a:pos x="20" y="0"/>
                </a:cxn>
                <a:cxn ang="0">
                  <a:pos x="23" y="1"/>
                </a:cxn>
                <a:cxn ang="0">
                  <a:pos x="26" y="4"/>
                </a:cxn>
                <a:cxn ang="0">
                  <a:pos x="28" y="6"/>
                </a:cxn>
                <a:cxn ang="0">
                  <a:pos x="30" y="8"/>
                </a:cxn>
                <a:cxn ang="0">
                  <a:pos x="32" y="11"/>
                </a:cxn>
                <a:cxn ang="0">
                  <a:pos x="33" y="14"/>
                </a:cxn>
                <a:cxn ang="0">
                  <a:pos x="34" y="17"/>
                </a:cxn>
              </a:cxnLst>
              <a:rect l="0" t="0" r="r" b="b"/>
              <a:pathLst>
                <a:path w="34" h="200">
                  <a:moveTo>
                    <a:pt x="5" y="200"/>
                  </a:moveTo>
                  <a:lnTo>
                    <a:pt x="5" y="61"/>
                  </a:lnTo>
                  <a:lnTo>
                    <a:pt x="27" y="58"/>
                  </a:lnTo>
                  <a:lnTo>
                    <a:pt x="27" y="200"/>
                  </a:lnTo>
                  <a:lnTo>
                    <a:pt x="5" y="200"/>
                  </a:lnTo>
                  <a:close/>
                  <a:moveTo>
                    <a:pt x="34" y="17"/>
                  </a:moveTo>
                  <a:lnTo>
                    <a:pt x="33" y="21"/>
                  </a:lnTo>
                  <a:lnTo>
                    <a:pt x="32" y="24"/>
                  </a:lnTo>
                  <a:lnTo>
                    <a:pt x="30" y="27"/>
                  </a:lnTo>
                  <a:lnTo>
                    <a:pt x="28" y="30"/>
                  </a:lnTo>
                  <a:lnTo>
                    <a:pt x="26" y="32"/>
                  </a:lnTo>
                  <a:lnTo>
                    <a:pt x="23" y="33"/>
                  </a:lnTo>
                  <a:lnTo>
                    <a:pt x="20" y="34"/>
                  </a:lnTo>
                  <a:lnTo>
                    <a:pt x="17" y="34"/>
                  </a:lnTo>
                  <a:lnTo>
                    <a:pt x="12" y="34"/>
                  </a:lnTo>
                  <a:lnTo>
                    <a:pt x="9" y="33"/>
                  </a:lnTo>
                  <a:lnTo>
                    <a:pt x="7" y="32"/>
                  </a:lnTo>
                  <a:lnTo>
                    <a:pt x="4" y="30"/>
                  </a:lnTo>
                  <a:lnTo>
                    <a:pt x="2" y="27"/>
                  </a:lnTo>
                  <a:lnTo>
                    <a:pt x="1" y="24"/>
                  </a:lnTo>
                  <a:lnTo>
                    <a:pt x="0" y="22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1" y="11"/>
                  </a:lnTo>
                  <a:lnTo>
                    <a:pt x="1" y="10"/>
                  </a:lnTo>
                  <a:lnTo>
                    <a:pt x="2" y="8"/>
                  </a:lnTo>
                  <a:lnTo>
                    <a:pt x="4" y="6"/>
                  </a:lnTo>
                  <a:lnTo>
                    <a:pt x="7" y="4"/>
                  </a:lnTo>
                  <a:lnTo>
                    <a:pt x="9" y="1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20" y="0"/>
                  </a:lnTo>
                  <a:lnTo>
                    <a:pt x="23" y="1"/>
                  </a:lnTo>
                  <a:lnTo>
                    <a:pt x="26" y="4"/>
                  </a:lnTo>
                  <a:lnTo>
                    <a:pt x="28" y="6"/>
                  </a:lnTo>
                  <a:lnTo>
                    <a:pt x="30" y="8"/>
                  </a:lnTo>
                  <a:lnTo>
                    <a:pt x="32" y="11"/>
                  </a:lnTo>
                  <a:lnTo>
                    <a:pt x="33" y="14"/>
                  </a:lnTo>
                  <a:lnTo>
                    <a:pt x="34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" name="Freeform 41"/>
            <p:cNvSpPr>
              <a:spLocks/>
            </p:cNvSpPr>
            <p:nvPr userDrawn="1"/>
          </p:nvSpPr>
          <p:spPr bwMode="auto">
            <a:xfrm>
              <a:off x="4913" y="3835"/>
              <a:ext cx="21" cy="28"/>
            </a:xfrm>
            <a:custGeom>
              <a:avLst/>
              <a:gdLst/>
              <a:ahLst/>
              <a:cxnLst>
                <a:cxn ang="0">
                  <a:pos x="86" y="142"/>
                </a:cxn>
                <a:cxn ang="0">
                  <a:pos x="86" y="49"/>
                </a:cxn>
                <a:cxn ang="0">
                  <a:pos x="85" y="39"/>
                </a:cxn>
                <a:cxn ang="0">
                  <a:pos x="85" y="33"/>
                </a:cxn>
                <a:cxn ang="0">
                  <a:pos x="84" y="31"/>
                </a:cxn>
                <a:cxn ang="0">
                  <a:pos x="83" y="29"/>
                </a:cxn>
                <a:cxn ang="0">
                  <a:pos x="82" y="26"/>
                </a:cxn>
                <a:cxn ang="0">
                  <a:pos x="81" y="25"/>
                </a:cxn>
                <a:cxn ang="0">
                  <a:pos x="77" y="22"/>
                </a:cxn>
                <a:cxn ang="0">
                  <a:pos x="74" y="21"/>
                </a:cxn>
                <a:cxn ang="0">
                  <a:pos x="70" y="20"/>
                </a:cxn>
                <a:cxn ang="0">
                  <a:pos x="65" y="19"/>
                </a:cxn>
                <a:cxn ang="0">
                  <a:pos x="60" y="20"/>
                </a:cxn>
                <a:cxn ang="0">
                  <a:pos x="56" y="21"/>
                </a:cxn>
                <a:cxn ang="0">
                  <a:pos x="51" y="22"/>
                </a:cxn>
                <a:cxn ang="0">
                  <a:pos x="46" y="25"/>
                </a:cxn>
                <a:cxn ang="0">
                  <a:pos x="40" y="28"/>
                </a:cxn>
                <a:cxn ang="0">
                  <a:pos x="35" y="32"/>
                </a:cxn>
                <a:cxn ang="0">
                  <a:pos x="31" y="35"/>
                </a:cxn>
                <a:cxn ang="0">
                  <a:pos x="27" y="39"/>
                </a:cxn>
                <a:cxn ang="0">
                  <a:pos x="27" y="142"/>
                </a:cxn>
                <a:cxn ang="0">
                  <a:pos x="5" y="142"/>
                </a:cxn>
                <a:cxn ang="0">
                  <a:pos x="5" y="35"/>
                </a:cxn>
                <a:cxn ang="0">
                  <a:pos x="5" y="28"/>
                </a:cxn>
                <a:cxn ang="0">
                  <a:pos x="5" y="21"/>
                </a:cxn>
                <a:cxn ang="0">
                  <a:pos x="4" y="17"/>
                </a:cxn>
                <a:cxn ang="0">
                  <a:pos x="3" y="13"/>
                </a:cxn>
                <a:cxn ang="0">
                  <a:pos x="0" y="5"/>
                </a:cxn>
                <a:cxn ang="0">
                  <a:pos x="21" y="0"/>
                </a:cxn>
                <a:cxn ang="0">
                  <a:pos x="23" y="2"/>
                </a:cxn>
                <a:cxn ang="0">
                  <a:pos x="25" y="10"/>
                </a:cxn>
                <a:cxn ang="0">
                  <a:pos x="27" y="16"/>
                </a:cxn>
                <a:cxn ang="0">
                  <a:pos x="27" y="21"/>
                </a:cxn>
                <a:cxn ang="0">
                  <a:pos x="32" y="16"/>
                </a:cxn>
                <a:cxn ang="0">
                  <a:pos x="37" y="12"/>
                </a:cxn>
                <a:cxn ang="0">
                  <a:pos x="42" y="8"/>
                </a:cxn>
                <a:cxn ang="0">
                  <a:pos x="49" y="5"/>
                </a:cxn>
                <a:cxn ang="0">
                  <a:pos x="54" y="3"/>
                </a:cxn>
                <a:cxn ang="0">
                  <a:pos x="59" y="1"/>
                </a:cxn>
                <a:cxn ang="0">
                  <a:pos x="65" y="0"/>
                </a:cxn>
                <a:cxn ang="0">
                  <a:pos x="70" y="0"/>
                </a:cxn>
                <a:cxn ang="0">
                  <a:pos x="76" y="0"/>
                </a:cxn>
                <a:cxn ang="0">
                  <a:pos x="82" y="1"/>
                </a:cxn>
                <a:cxn ang="0">
                  <a:pos x="87" y="3"/>
                </a:cxn>
                <a:cxn ang="0">
                  <a:pos x="91" y="5"/>
                </a:cxn>
                <a:cxn ang="0">
                  <a:pos x="95" y="8"/>
                </a:cxn>
                <a:cxn ang="0">
                  <a:pos x="100" y="12"/>
                </a:cxn>
                <a:cxn ang="0">
                  <a:pos x="102" y="16"/>
                </a:cxn>
                <a:cxn ang="0">
                  <a:pos x="105" y="20"/>
                </a:cxn>
                <a:cxn ang="0">
                  <a:pos x="107" y="28"/>
                </a:cxn>
                <a:cxn ang="0">
                  <a:pos x="108" y="32"/>
                </a:cxn>
                <a:cxn ang="0">
                  <a:pos x="108" y="36"/>
                </a:cxn>
                <a:cxn ang="0">
                  <a:pos x="108" y="142"/>
                </a:cxn>
                <a:cxn ang="0">
                  <a:pos x="86" y="142"/>
                </a:cxn>
              </a:cxnLst>
              <a:rect l="0" t="0" r="r" b="b"/>
              <a:pathLst>
                <a:path w="108" h="142">
                  <a:moveTo>
                    <a:pt x="86" y="142"/>
                  </a:moveTo>
                  <a:lnTo>
                    <a:pt x="86" y="49"/>
                  </a:lnTo>
                  <a:lnTo>
                    <a:pt x="85" y="39"/>
                  </a:lnTo>
                  <a:lnTo>
                    <a:pt x="85" y="33"/>
                  </a:lnTo>
                  <a:lnTo>
                    <a:pt x="84" y="31"/>
                  </a:lnTo>
                  <a:lnTo>
                    <a:pt x="83" y="29"/>
                  </a:lnTo>
                  <a:lnTo>
                    <a:pt x="82" y="26"/>
                  </a:lnTo>
                  <a:lnTo>
                    <a:pt x="81" y="25"/>
                  </a:lnTo>
                  <a:lnTo>
                    <a:pt x="77" y="22"/>
                  </a:lnTo>
                  <a:lnTo>
                    <a:pt x="74" y="21"/>
                  </a:lnTo>
                  <a:lnTo>
                    <a:pt x="70" y="20"/>
                  </a:lnTo>
                  <a:lnTo>
                    <a:pt x="65" y="19"/>
                  </a:lnTo>
                  <a:lnTo>
                    <a:pt x="60" y="20"/>
                  </a:lnTo>
                  <a:lnTo>
                    <a:pt x="56" y="21"/>
                  </a:lnTo>
                  <a:lnTo>
                    <a:pt x="51" y="22"/>
                  </a:lnTo>
                  <a:lnTo>
                    <a:pt x="46" y="25"/>
                  </a:lnTo>
                  <a:lnTo>
                    <a:pt x="40" y="28"/>
                  </a:lnTo>
                  <a:lnTo>
                    <a:pt x="35" y="32"/>
                  </a:lnTo>
                  <a:lnTo>
                    <a:pt x="31" y="35"/>
                  </a:lnTo>
                  <a:lnTo>
                    <a:pt x="27" y="39"/>
                  </a:lnTo>
                  <a:lnTo>
                    <a:pt x="27" y="142"/>
                  </a:lnTo>
                  <a:lnTo>
                    <a:pt x="5" y="142"/>
                  </a:lnTo>
                  <a:lnTo>
                    <a:pt x="5" y="35"/>
                  </a:lnTo>
                  <a:lnTo>
                    <a:pt x="5" y="28"/>
                  </a:lnTo>
                  <a:lnTo>
                    <a:pt x="5" y="21"/>
                  </a:lnTo>
                  <a:lnTo>
                    <a:pt x="4" y="17"/>
                  </a:lnTo>
                  <a:lnTo>
                    <a:pt x="3" y="13"/>
                  </a:lnTo>
                  <a:lnTo>
                    <a:pt x="0" y="5"/>
                  </a:lnTo>
                  <a:lnTo>
                    <a:pt x="21" y="0"/>
                  </a:lnTo>
                  <a:lnTo>
                    <a:pt x="23" y="2"/>
                  </a:lnTo>
                  <a:lnTo>
                    <a:pt x="25" y="10"/>
                  </a:lnTo>
                  <a:lnTo>
                    <a:pt x="27" y="16"/>
                  </a:lnTo>
                  <a:lnTo>
                    <a:pt x="27" y="21"/>
                  </a:lnTo>
                  <a:lnTo>
                    <a:pt x="32" y="16"/>
                  </a:lnTo>
                  <a:lnTo>
                    <a:pt x="37" y="12"/>
                  </a:lnTo>
                  <a:lnTo>
                    <a:pt x="42" y="8"/>
                  </a:lnTo>
                  <a:lnTo>
                    <a:pt x="49" y="5"/>
                  </a:lnTo>
                  <a:lnTo>
                    <a:pt x="54" y="3"/>
                  </a:lnTo>
                  <a:lnTo>
                    <a:pt x="59" y="1"/>
                  </a:lnTo>
                  <a:lnTo>
                    <a:pt x="65" y="0"/>
                  </a:lnTo>
                  <a:lnTo>
                    <a:pt x="70" y="0"/>
                  </a:lnTo>
                  <a:lnTo>
                    <a:pt x="76" y="0"/>
                  </a:lnTo>
                  <a:lnTo>
                    <a:pt x="82" y="1"/>
                  </a:lnTo>
                  <a:lnTo>
                    <a:pt x="87" y="3"/>
                  </a:lnTo>
                  <a:lnTo>
                    <a:pt x="91" y="5"/>
                  </a:lnTo>
                  <a:lnTo>
                    <a:pt x="95" y="8"/>
                  </a:lnTo>
                  <a:lnTo>
                    <a:pt x="100" y="12"/>
                  </a:lnTo>
                  <a:lnTo>
                    <a:pt x="102" y="16"/>
                  </a:lnTo>
                  <a:lnTo>
                    <a:pt x="105" y="20"/>
                  </a:lnTo>
                  <a:lnTo>
                    <a:pt x="107" y="28"/>
                  </a:lnTo>
                  <a:lnTo>
                    <a:pt x="108" y="32"/>
                  </a:lnTo>
                  <a:lnTo>
                    <a:pt x="108" y="36"/>
                  </a:lnTo>
                  <a:lnTo>
                    <a:pt x="108" y="142"/>
                  </a:lnTo>
                  <a:lnTo>
                    <a:pt x="86" y="14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" name="Freeform 42"/>
            <p:cNvSpPr>
              <a:spLocks noEditPoints="1"/>
            </p:cNvSpPr>
            <p:nvPr userDrawn="1"/>
          </p:nvSpPr>
          <p:spPr bwMode="auto">
            <a:xfrm>
              <a:off x="4945" y="3835"/>
              <a:ext cx="27" cy="39"/>
            </a:xfrm>
            <a:custGeom>
              <a:avLst/>
              <a:gdLst/>
              <a:ahLst/>
              <a:cxnLst>
                <a:cxn ang="0">
                  <a:pos x="78" y="29"/>
                </a:cxn>
                <a:cxn ang="0">
                  <a:pos x="67" y="20"/>
                </a:cxn>
                <a:cxn ang="0">
                  <a:pos x="44" y="20"/>
                </a:cxn>
                <a:cxn ang="0">
                  <a:pos x="33" y="30"/>
                </a:cxn>
                <a:cxn ang="0">
                  <a:pos x="30" y="53"/>
                </a:cxn>
                <a:cxn ang="0">
                  <a:pos x="40" y="71"/>
                </a:cxn>
                <a:cxn ang="0">
                  <a:pos x="62" y="74"/>
                </a:cxn>
                <a:cxn ang="0">
                  <a:pos x="75" y="68"/>
                </a:cxn>
                <a:cxn ang="0">
                  <a:pos x="81" y="47"/>
                </a:cxn>
                <a:cxn ang="0">
                  <a:pos x="113" y="23"/>
                </a:cxn>
                <a:cxn ang="0">
                  <a:pos x="101" y="28"/>
                </a:cxn>
                <a:cxn ang="0">
                  <a:pos x="106" y="46"/>
                </a:cxn>
                <a:cxn ang="0">
                  <a:pos x="100" y="68"/>
                </a:cxn>
                <a:cxn ang="0">
                  <a:pos x="85" y="84"/>
                </a:cxn>
                <a:cxn ang="0">
                  <a:pos x="60" y="90"/>
                </a:cxn>
                <a:cxn ang="0">
                  <a:pos x="35" y="103"/>
                </a:cxn>
                <a:cxn ang="0">
                  <a:pos x="34" y="109"/>
                </a:cxn>
                <a:cxn ang="0">
                  <a:pos x="45" y="113"/>
                </a:cxn>
                <a:cxn ang="0">
                  <a:pos x="95" y="117"/>
                </a:cxn>
                <a:cxn ang="0">
                  <a:pos x="111" y="131"/>
                </a:cxn>
                <a:cxn ang="0">
                  <a:pos x="117" y="147"/>
                </a:cxn>
                <a:cxn ang="0">
                  <a:pos x="115" y="166"/>
                </a:cxn>
                <a:cxn ang="0">
                  <a:pos x="105" y="182"/>
                </a:cxn>
                <a:cxn ang="0">
                  <a:pos x="84" y="192"/>
                </a:cxn>
                <a:cxn ang="0">
                  <a:pos x="53" y="195"/>
                </a:cxn>
                <a:cxn ang="0">
                  <a:pos x="23" y="189"/>
                </a:cxn>
                <a:cxn ang="0">
                  <a:pos x="8" y="180"/>
                </a:cxn>
                <a:cxn ang="0">
                  <a:pos x="0" y="163"/>
                </a:cxn>
                <a:cxn ang="0">
                  <a:pos x="4" y="145"/>
                </a:cxn>
                <a:cxn ang="0">
                  <a:pos x="23" y="152"/>
                </a:cxn>
                <a:cxn ang="0">
                  <a:pos x="25" y="165"/>
                </a:cxn>
                <a:cxn ang="0">
                  <a:pos x="43" y="177"/>
                </a:cxn>
                <a:cxn ang="0">
                  <a:pos x="74" y="177"/>
                </a:cxn>
                <a:cxn ang="0">
                  <a:pos x="90" y="167"/>
                </a:cxn>
                <a:cxn ang="0">
                  <a:pos x="93" y="153"/>
                </a:cxn>
                <a:cxn ang="0">
                  <a:pos x="88" y="139"/>
                </a:cxn>
                <a:cxn ang="0">
                  <a:pos x="75" y="133"/>
                </a:cxn>
                <a:cxn ang="0">
                  <a:pos x="47" y="132"/>
                </a:cxn>
                <a:cxn ang="0">
                  <a:pos x="26" y="131"/>
                </a:cxn>
                <a:cxn ang="0">
                  <a:pos x="14" y="123"/>
                </a:cxn>
                <a:cxn ang="0">
                  <a:pos x="11" y="107"/>
                </a:cxn>
                <a:cxn ang="0">
                  <a:pos x="19" y="95"/>
                </a:cxn>
                <a:cxn ang="0">
                  <a:pos x="29" y="85"/>
                </a:cxn>
                <a:cxn ang="0">
                  <a:pos x="9" y="67"/>
                </a:cxn>
                <a:cxn ang="0">
                  <a:pos x="5" y="42"/>
                </a:cxn>
                <a:cxn ang="0">
                  <a:pos x="10" y="24"/>
                </a:cxn>
                <a:cxn ang="0">
                  <a:pos x="22" y="10"/>
                </a:cxn>
                <a:cxn ang="0">
                  <a:pos x="45" y="1"/>
                </a:cxn>
                <a:cxn ang="0">
                  <a:pos x="78" y="4"/>
                </a:cxn>
                <a:cxn ang="0">
                  <a:pos x="103" y="7"/>
                </a:cxn>
                <a:cxn ang="0">
                  <a:pos x="131" y="15"/>
                </a:cxn>
              </a:cxnLst>
              <a:rect l="0" t="0" r="r" b="b"/>
              <a:pathLst>
                <a:path w="131" h="195">
                  <a:moveTo>
                    <a:pt x="81" y="47"/>
                  </a:moveTo>
                  <a:lnTo>
                    <a:pt x="81" y="39"/>
                  </a:lnTo>
                  <a:lnTo>
                    <a:pt x="79" y="34"/>
                  </a:lnTo>
                  <a:lnTo>
                    <a:pt x="78" y="29"/>
                  </a:lnTo>
                  <a:lnTo>
                    <a:pt x="75" y="25"/>
                  </a:lnTo>
                  <a:lnTo>
                    <a:pt x="71" y="22"/>
                  </a:lnTo>
                  <a:lnTo>
                    <a:pt x="69" y="21"/>
                  </a:lnTo>
                  <a:lnTo>
                    <a:pt x="67" y="20"/>
                  </a:lnTo>
                  <a:lnTo>
                    <a:pt x="62" y="19"/>
                  </a:lnTo>
                  <a:lnTo>
                    <a:pt x="56" y="18"/>
                  </a:lnTo>
                  <a:lnTo>
                    <a:pt x="49" y="19"/>
                  </a:lnTo>
                  <a:lnTo>
                    <a:pt x="44" y="20"/>
                  </a:lnTo>
                  <a:lnTo>
                    <a:pt x="40" y="22"/>
                  </a:lnTo>
                  <a:lnTo>
                    <a:pt x="38" y="23"/>
                  </a:lnTo>
                  <a:lnTo>
                    <a:pt x="35" y="25"/>
                  </a:lnTo>
                  <a:lnTo>
                    <a:pt x="33" y="30"/>
                  </a:lnTo>
                  <a:lnTo>
                    <a:pt x="31" y="34"/>
                  </a:lnTo>
                  <a:lnTo>
                    <a:pt x="30" y="40"/>
                  </a:lnTo>
                  <a:lnTo>
                    <a:pt x="29" y="47"/>
                  </a:lnTo>
                  <a:lnTo>
                    <a:pt x="30" y="53"/>
                  </a:lnTo>
                  <a:lnTo>
                    <a:pt x="31" y="58"/>
                  </a:lnTo>
                  <a:lnTo>
                    <a:pt x="33" y="64"/>
                  </a:lnTo>
                  <a:lnTo>
                    <a:pt x="36" y="68"/>
                  </a:lnTo>
                  <a:lnTo>
                    <a:pt x="40" y="71"/>
                  </a:lnTo>
                  <a:lnTo>
                    <a:pt x="44" y="73"/>
                  </a:lnTo>
                  <a:lnTo>
                    <a:pt x="49" y="74"/>
                  </a:lnTo>
                  <a:lnTo>
                    <a:pt x="56" y="74"/>
                  </a:lnTo>
                  <a:lnTo>
                    <a:pt x="62" y="74"/>
                  </a:lnTo>
                  <a:lnTo>
                    <a:pt x="67" y="73"/>
                  </a:lnTo>
                  <a:lnTo>
                    <a:pt x="71" y="71"/>
                  </a:lnTo>
                  <a:lnTo>
                    <a:pt x="73" y="69"/>
                  </a:lnTo>
                  <a:lnTo>
                    <a:pt x="75" y="68"/>
                  </a:lnTo>
                  <a:lnTo>
                    <a:pt x="78" y="64"/>
                  </a:lnTo>
                  <a:lnTo>
                    <a:pt x="79" y="58"/>
                  </a:lnTo>
                  <a:lnTo>
                    <a:pt x="80" y="53"/>
                  </a:lnTo>
                  <a:lnTo>
                    <a:pt x="81" y="47"/>
                  </a:lnTo>
                  <a:close/>
                  <a:moveTo>
                    <a:pt x="131" y="15"/>
                  </a:moveTo>
                  <a:lnTo>
                    <a:pt x="125" y="19"/>
                  </a:lnTo>
                  <a:lnTo>
                    <a:pt x="119" y="22"/>
                  </a:lnTo>
                  <a:lnTo>
                    <a:pt x="113" y="23"/>
                  </a:lnTo>
                  <a:lnTo>
                    <a:pt x="108" y="23"/>
                  </a:lnTo>
                  <a:lnTo>
                    <a:pt x="102" y="23"/>
                  </a:lnTo>
                  <a:lnTo>
                    <a:pt x="98" y="22"/>
                  </a:lnTo>
                  <a:lnTo>
                    <a:pt x="101" y="28"/>
                  </a:lnTo>
                  <a:lnTo>
                    <a:pt x="104" y="33"/>
                  </a:lnTo>
                  <a:lnTo>
                    <a:pt x="105" y="36"/>
                  </a:lnTo>
                  <a:lnTo>
                    <a:pt x="105" y="39"/>
                  </a:lnTo>
                  <a:lnTo>
                    <a:pt x="106" y="46"/>
                  </a:lnTo>
                  <a:lnTo>
                    <a:pt x="105" y="52"/>
                  </a:lnTo>
                  <a:lnTo>
                    <a:pt x="104" y="57"/>
                  </a:lnTo>
                  <a:lnTo>
                    <a:pt x="103" y="63"/>
                  </a:lnTo>
                  <a:lnTo>
                    <a:pt x="100" y="68"/>
                  </a:lnTo>
                  <a:lnTo>
                    <a:pt x="98" y="72"/>
                  </a:lnTo>
                  <a:lnTo>
                    <a:pt x="94" y="78"/>
                  </a:lnTo>
                  <a:lnTo>
                    <a:pt x="90" y="81"/>
                  </a:lnTo>
                  <a:lnTo>
                    <a:pt x="85" y="84"/>
                  </a:lnTo>
                  <a:lnTo>
                    <a:pt x="80" y="87"/>
                  </a:lnTo>
                  <a:lnTo>
                    <a:pt x="74" y="89"/>
                  </a:lnTo>
                  <a:lnTo>
                    <a:pt x="66" y="90"/>
                  </a:lnTo>
                  <a:lnTo>
                    <a:pt x="60" y="90"/>
                  </a:lnTo>
                  <a:lnTo>
                    <a:pt x="47" y="96"/>
                  </a:lnTo>
                  <a:lnTo>
                    <a:pt x="40" y="99"/>
                  </a:lnTo>
                  <a:lnTo>
                    <a:pt x="38" y="101"/>
                  </a:lnTo>
                  <a:lnTo>
                    <a:pt x="35" y="103"/>
                  </a:lnTo>
                  <a:lnTo>
                    <a:pt x="34" y="105"/>
                  </a:lnTo>
                  <a:lnTo>
                    <a:pt x="34" y="106"/>
                  </a:lnTo>
                  <a:lnTo>
                    <a:pt x="34" y="108"/>
                  </a:lnTo>
                  <a:lnTo>
                    <a:pt x="34" y="109"/>
                  </a:lnTo>
                  <a:lnTo>
                    <a:pt x="35" y="111"/>
                  </a:lnTo>
                  <a:lnTo>
                    <a:pt x="36" y="112"/>
                  </a:lnTo>
                  <a:lnTo>
                    <a:pt x="41" y="113"/>
                  </a:lnTo>
                  <a:lnTo>
                    <a:pt x="45" y="113"/>
                  </a:lnTo>
                  <a:lnTo>
                    <a:pt x="68" y="113"/>
                  </a:lnTo>
                  <a:lnTo>
                    <a:pt x="79" y="114"/>
                  </a:lnTo>
                  <a:lnTo>
                    <a:pt x="87" y="115"/>
                  </a:lnTo>
                  <a:lnTo>
                    <a:pt x="95" y="117"/>
                  </a:lnTo>
                  <a:lnTo>
                    <a:pt x="101" y="121"/>
                  </a:lnTo>
                  <a:lnTo>
                    <a:pt x="105" y="124"/>
                  </a:lnTo>
                  <a:lnTo>
                    <a:pt x="109" y="128"/>
                  </a:lnTo>
                  <a:lnTo>
                    <a:pt x="111" y="131"/>
                  </a:lnTo>
                  <a:lnTo>
                    <a:pt x="113" y="134"/>
                  </a:lnTo>
                  <a:lnTo>
                    <a:pt x="115" y="138"/>
                  </a:lnTo>
                  <a:lnTo>
                    <a:pt x="116" y="142"/>
                  </a:lnTo>
                  <a:lnTo>
                    <a:pt x="117" y="147"/>
                  </a:lnTo>
                  <a:lnTo>
                    <a:pt x="117" y="151"/>
                  </a:lnTo>
                  <a:lnTo>
                    <a:pt x="117" y="156"/>
                  </a:lnTo>
                  <a:lnTo>
                    <a:pt x="116" y="162"/>
                  </a:lnTo>
                  <a:lnTo>
                    <a:pt x="115" y="166"/>
                  </a:lnTo>
                  <a:lnTo>
                    <a:pt x="113" y="170"/>
                  </a:lnTo>
                  <a:lnTo>
                    <a:pt x="111" y="174"/>
                  </a:lnTo>
                  <a:lnTo>
                    <a:pt x="109" y="179"/>
                  </a:lnTo>
                  <a:lnTo>
                    <a:pt x="105" y="182"/>
                  </a:lnTo>
                  <a:lnTo>
                    <a:pt x="102" y="184"/>
                  </a:lnTo>
                  <a:lnTo>
                    <a:pt x="98" y="187"/>
                  </a:lnTo>
                  <a:lnTo>
                    <a:pt x="94" y="189"/>
                  </a:lnTo>
                  <a:lnTo>
                    <a:pt x="84" y="192"/>
                  </a:lnTo>
                  <a:lnTo>
                    <a:pt x="74" y="195"/>
                  </a:lnTo>
                  <a:lnTo>
                    <a:pt x="67" y="195"/>
                  </a:lnTo>
                  <a:lnTo>
                    <a:pt x="61" y="195"/>
                  </a:lnTo>
                  <a:lnTo>
                    <a:pt x="53" y="195"/>
                  </a:lnTo>
                  <a:lnTo>
                    <a:pt x="46" y="195"/>
                  </a:lnTo>
                  <a:lnTo>
                    <a:pt x="39" y="194"/>
                  </a:lnTo>
                  <a:lnTo>
                    <a:pt x="33" y="192"/>
                  </a:lnTo>
                  <a:lnTo>
                    <a:pt x="23" y="189"/>
                  </a:lnTo>
                  <a:lnTo>
                    <a:pt x="18" y="187"/>
                  </a:lnTo>
                  <a:lnTo>
                    <a:pt x="14" y="184"/>
                  </a:lnTo>
                  <a:lnTo>
                    <a:pt x="11" y="182"/>
                  </a:lnTo>
                  <a:lnTo>
                    <a:pt x="8" y="180"/>
                  </a:lnTo>
                  <a:lnTo>
                    <a:pt x="6" y="177"/>
                  </a:lnTo>
                  <a:lnTo>
                    <a:pt x="4" y="173"/>
                  </a:lnTo>
                  <a:lnTo>
                    <a:pt x="1" y="167"/>
                  </a:lnTo>
                  <a:lnTo>
                    <a:pt x="0" y="163"/>
                  </a:lnTo>
                  <a:lnTo>
                    <a:pt x="0" y="159"/>
                  </a:lnTo>
                  <a:lnTo>
                    <a:pt x="0" y="155"/>
                  </a:lnTo>
                  <a:lnTo>
                    <a:pt x="1" y="152"/>
                  </a:lnTo>
                  <a:lnTo>
                    <a:pt x="4" y="145"/>
                  </a:lnTo>
                  <a:lnTo>
                    <a:pt x="27" y="142"/>
                  </a:lnTo>
                  <a:lnTo>
                    <a:pt x="25" y="145"/>
                  </a:lnTo>
                  <a:lnTo>
                    <a:pt x="24" y="148"/>
                  </a:lnTo>
                  <a:lnTo>
                    <a:pt x="23" y="152"/>
                  </a:lnTo>
                  <a:lnTo>
                    <a:pt x="23" y="155"/>
                  </a:lnTo>
                  <a:lnTo>
                    <a:pt x="24" y="161"/>
                  </a:lnTo>
                  <a:lnTo>
                    <a:pt x="24" y="163"/>
                  </a:lnTo>
                  <a:lnTo>
                    <a:pt x="25" y="165"/>
                  </a:lnTo>
                  <a:lnTo>
                    <a:pt x="27" y="169"/>
                  </a:lnTo>
                  <a:lnTo>
                    <a:pt x="31" y="171"/>
                  </a:lnTo>
                  <a:lnTo>
                    <a:pt x="36" y="174"/>
                  </a:lnTo>
                  <a:lnTo>
                    <a:pt x="43" y="177"/>
                  </a:lnTo>
                  <a:lnTo>
                    <a:pt x="51" y="178"/>
                  </a:lnTo>
                  <a:lnTo>
                    <a:pt x="59" y="178"/>
                  </a:lnTo>
                  <a:lnTo>
                    <a:pt x="67" y="178"/>
                  </a:lnTo>
                  <a:lnTo>
                    <a:pt x="74" y="177"/>
                  </a:lnTo>
                  <a:lnTo>
                    <a:pt x="79" y="174"/>
                  </a:lnTo>
                  <a:lnTo>
                    <a:pt x="84" y="172"/>
                  </a:lnTo>
                  <a:lnTo>
                    <a:pt x="88" y="169"/>
                  </a:lnTo>
                  <a:lnTo>
                    <a:pt x="90" y="167"/>
                  </a:lnTo>
                  <a:lnTo>
                    <a:pt x="91" y="165"/>
                  </a:lnTo>
                  <a:lnTo>
                    <a:pt x="92" y="163"/>
                  </a:lnTo>
                  <a:lnTo>
                    <a:pt x="93" y="159"/>
                  </a:lnTo>
                  <a:lnTo>
                    <a:pt x="93" y="153"/>
                  </a:lnTo>
                  <a:lnTo>
                    <a:pt x="93" y="148"/>
                  </a:lnTo>
                  <a:lnTo>
                    <a:pt x="92" y="144"/>
                  </a:lnTo>
                  <a:lnTo>
                    <a:pt x="91" y="141"/>
                  </a:lnTo>
                  <a:lnTo>
                    <a:pt x="88" y="139"/>
                  </a:lnTo>
                  <a:lnTo>
                    <a:pt x="85" y="136"/>
                  </a:lnTo>
                  <a:lnTo>
                    <a:pt x="83" y="135"/>
                  </a:lnTo>
                  <a:lnTo>
                    <a:pt x="81" y="134"/>
                  </a:lnTo>
                  <a:lnTo>
                    <a:pt x="75" y="133"/>
                  </a:lnTo>
                  <a:lnTo>
                    <a:pt x="67" y="132"/>
                  </a:lnTo>
                  <a:lnTo>
                    <a:pt x="58" y="132"/>
                  </a:lnTo>
                  <a:lnTo>
                    <a:pt x="52" y="132"/>
                  </a:lnTo>
                  <a:lnTo>
                    <a:pt x="47" y="132"/>
                  </a:lnTo>
                  <a:lnTo>
                    <a:pt x="41" y="132"/>
                  </a:lnTo>
                  <a:lnTo>
                    <a:pt x="36" y="132"/>
                  </a:lnTo>
                  <a:lnTo>
                    <a:pt x="31" y="132"/>
                  </a:lnTo>
                  <a:lnTo>
                    <a:pt x="26" y="131"/>
                  </a:lnTo>
                  <a:lnTo>
                    <a:pt x="21" y="129"/>
                  </a:lnTo>
                  <a:lnTo>
                    <a:pt x="18" y="128"/>
                  </a:lnTo>
                  <a:lnTo>
                    <a:pt x="17" y="126"/>
                  </a:lnTo>
                  <a:lnTo>
                    <a:pt x="14" y="123"/>
                  </a:lnTo>
                  <a:lnTo>
                    <a:pt x="12" y="120"/>
                  </a:lnTo>
                  <a:lnTo>
                    <a:pt x="11" y="116"/>
                  </a:lnTo>
                  <a:lnTo>
                    <a:pt x="10" y="112"/>
                  </a:lnTo>
                  <a:lnTo>
                    <a:pt x="11" y="107"/>
                  </a:lnTo>
                  <a:lnTo>
                    <a:pt x="12" y="104"/>
                  </a:lnTo>
                  <a:lnTo>
                    <a:pt x="13" y="101"/>
                  </a:lnTo>
                  <a:lnTo>
                    <a:pt x="15" y="98"/>
                  </a:lnTo>
                  <a:lnTo>
                    <a:pt x="19" y="95"/>
                  </a:lnTo>
                  <a:lnTo>
                    <a:pt x="24" y="92"/>
                  </a:lnTo>
                  <a:lnTo>
                    <a:pt x="29" y="90"/>
                  </a:lnTo>
                  <a:lnTo>
                    <a:pt x="35" y="87"/>
                  </a:lnTo>
                  <a:lnTo>
                    <a:pt x="29" y="85"/>
                  </a:lnTo>
                  <a:lnTo>
                    <a:pt x="23" y="82"/>
                  </a:lnTo>
                  <a:lnTo>
                    <a:pt x="17" y="78"/>
                  </a:lnTo>
                  <a:lnTo>
                    <a:pt x="13" y="72"/>
                  </a:lnTo>
                  <a:lnTo>
                    <a:pt x="9" y="67"/>
                  </a:lnTo>
                  <a:lnTo>
                    <a:pt x="7" y="61"/>
                  </a:lnTo>
                  <a:lnTo>
                    <a:pt x="5" y="54"/>
                  </a:lnTo>
                  <a:lnTo>
                    <a:pt x="5" y="47"/>
                  </a:lnTo>
                  <a:lnTo>
                    <a:pt x="5" y="42"/>
                  </a:lnTo>
                  <a:lnTo>
                    <a:pt x="5" y="37"/>
                  </a:lnTo>
                  <a:lnTo>
                    <a:pt x="7" y="33"/>
                  </a:lnTo>
                  <a:lnTo>
                    <a:pt x="8" y="29"/>
                  </a:lnTo>
                  <a:lnTo>
                    <a:pt x="10" y="24"/>
                  </a:lnTo>
                  <a:lnTo>
                    <a:pt x="12" y="20"/>
                  </a:lnTo>
                  <a:lnTo>
                    <a:pt x="15" y="16"/>
                  </a:lnTo>
                  <a:lnTo>
                    <a:pt x="18" y="13"/>
                  </a:lnTo>
                  <a:lnTo>
                    <a:pt x="22" y="10"/>
                  </a:lnTo>
                  <a:lnTo>
                    <a:pt x="26" y="7"/>
                  </a:lnTo>
                  <a:lnTo>
                    <a:pt x="30" y="5"/>
                  </a:lnTo>
                  <a:lnTo>
                    <a:pt x="34" y="3"/>
                  </a:lnTo>
                  <a:lnTo>
                    <a:pt x="45" y="1"/>
                  </a:lnTo>
                  <a:lnTo>
                    <a:pt x="56" y="0"/>
                  </a:lnTo>
                  <a:lnTo>
                    <a:pt x="63" y="0"/>
                  </a:lnTo>
                  <a:lnTo>
                    <a:pt x="68" y="1"/>
                  </a:lnTo>
                  <a:lnTo>
                    <a:pt x="78" y="4"/>
                  </a:lnTo>
                  <a:lnTo>
                    <a:pt x="87" y="6"/>
                  </a:lnTo>
                  <a:lnTo>
                    <a:pt x="92" y="7"/>
                  </a:lnTo>
                  <a:lnTo>
                    <a:pt x="98" y="7"/>
                  </a:lnTo>
                  <a:lnTo>
                    <a:pt x="103" y="7"/>
                  </a:lnTo>
                  <a:lnTo>
                    <a:pt x="108" y="6"/>
                  </a:lnTo>
                  <a:lnTo>
                    <a:pt x="113" y="4"/>
                  </a:lnTo>
                  <a:lnTo>
                    <a:pt x="117" y="2"/>
                  </a:lnTo>
                  <a:lnTo>
                    <a:pt x="131" y="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" name="Freeform 43"/>
            <p:cNvSpPr>
              <a:spLocks/>
            </p:cNvSpPr>
            <p:nvPr userDrawn="1"/>
          </p:nvSpPr>
          <p:spPr bwMode="auto">
            <a:xfrm>
              <a:off x="4513" y="3551"/>
              <a:ext cx="30" cy="29"/>
            </a:xfrm>
            <a:custGeom>
              <a:avLst/>
              <a:gdLst/>
              <a:ahLst/>
              <a:cxnLst>
                <a:cxn ang="0">
                  <a:pos x="15" y="119"/>
                </a:cxn>
                <a:cxn ang="0">
                  <a:pos x="8" y="107"/>
                </a:cxn>
                <a:cxn ang="0">
                  <a:pos x="2" y="94"/>
                </a:cxn>
                <a:cxn ang="0">
                  <a:pos x="0" y="80"/>
                </a:cxn>
                <a:cxn ang="0">
                  <a:pos x="1" y="58"/>
                </a:cxn>
                <a:cxn ang="0">
                  <a:pos x="5" y="45"/>
                </a:cxn>
                <a:cxn ang="0">
                  <a:pos x="15" y="26"/>
                </a:cxn>
                <a:cxn ang="0">
                  <a:pos x="26" y="15"/>
                </a:cxn>
                <a:cxn ang="0">
                  <a:pos x="45" y="4"/>
                </a:cxn>
                <a:cxn ang="0">
                  <a:pos x="58" y="1"/>
                </a:cxn>
                <a:cxn ang="0">
                  <a:pos x="80" y="0"/>
                </a:cxn>
                <a:cxn ang="0">
                  <a:pos x="94" y="2"/>
                </a:cxn>
                <a:cxn ang="0">
                  <a:pos x="106" y="8"/>
                </a:cxn>
                <a:cxn ang="0">
                  <a:pos x="119" y="15"/>
                </a:cxn>
                <a:cxn ang="0">
                  <a:pos x="130" y="26"/>
                </a:cxn>
                <a:cxn ang="0">
                  <a:pos x="137" y="38"/>
                </a:cxn>
                <a:cxn ang="0">
                  <a:pos x="142" y="51"/>
                </a:cxn>
                <a:cxn ang="0">
                  <a:pos x="146" y="65"/>
                </a:cxn>
                <a:cxn ang="0">
                  <a:pos x="146" y="80"/>
                </a:cxn>
                <a:cxn ang="0">
                  <a:pos x="145" y="85"/>
                </a:cxn>
                <a:cxn ang="0">
                  <a:pos x="142" y="94"/>
                </a:cxn>
                <a:cxn ang="0">
                  <a:pos x="137" y="107"/>
                </a:cxn>
                <a:cxn ang="0">
                  <a:pos x="136" y="108"/>
                </a:cxn>
                <a:cxn ang="0">
                  <a:pos x="134" y="113"/>
                </a:cxn>
                <a:cxn ang="0">
                  <a:pos x="124" y="125"/>
                </a:cxn>
                <a:cxn ang="0">
                  <a:pos x="113" y="134"/>
                </a:cxn>
                <a:cxn ang="0">
                  <a:pos x="107" y="136"/>
                </a:cxn>
                <a:cxn ang="0">
                  <a:pos x="106" y="137"/>
                </a:cxn>
                <a:cxn ang="0">
                  <a:pos x="94" y="143"/>
                </a:cxn>
                <a:cxn ang="0">
                  <a:pos x="85" y="145"/>
                </a:cxn>
                <a:cxn ang="0">
                  <a:pos x="80" y="146"/>
                </a:cxn>
                <a:cxn ang="0">
                  <a:pos x="65" y="146"/>
                </a:cxn>
                <a:cxn ang="0">
                  <a:pos x="51" y="143"/>
                </a:cxn>
                <a:cxn ang="0">
                  <a:pos x="38" y="137"/>
                </a:cxn>
                <a:cxn ang="0">
                  <a:pos x="26" y="130"/>
                </a:cxn>
              </a:cxnLst>
              <a:rect l="0" t="0" r="r" b="b"/>
              <a:pathLst>
                <a:path w="147" h="146">
                  <a:moveTo>
                    <a:pt x="21" y="125"/>
                  </a:moveTo>
                  <a:lnTo>
                    <a:pt x="15" y="119"/>
                  </a:lnTo>
                  <a:lnTo>
                    <a:pt x="11" y="113"/>
                  </a:lnTo>
                  <a:lnTo>
                    <a:pt x="8" y="107"/>
                  </a:lnTo>
                  <a:lnTo>
                    <a:pt x="5" y="100"/>
                  </a:lnTo>
                  <a:lnTo>
                    <a:pt x="2" y="94"/>
                  </a:lnTo>
                  <a:lnTo>
                    <a:pt x="1" y="87"/>
                  </a:lnTo>
                  <a:lnTo>
                    <a:pt x="0" y="80"/>
                  </a:lnTo>
                  <a:lnTo>
                    <a:pt x="0" y="72"/>
                  </a:lnTo>
                  <a:lnTo>
                    <a:pt x="1" y="58"/>
                  </a:lnTo>
                  <a:lnTo>
                    <a:pt x="2" y="51"/>
                  </a:lnTo>
                  <a:lnTo>
                    <a:pt x="5" y="45"/>
                  </a:lnTo>
                  <a:lnTo>
                    <a:pt x="11" y="32"/>
                  </a:lnTo>
                  <a:lnTo>
                    <a:pt x="15" y="26"/>
                  </a:lnTo>
                  <a:lnTo>
                    <a:pt x="21" y="21"/>
                  </a:lnTo>
                  <a:lnTo>
                    <a:pt x="26" y="15"/>
                  </a:lnTo>
                  <a:lnTo>
                    <a:pt x="32" y="11"/>
                  </a:lnTo>
                  <a:lnTo>
                    <a:pt x="45" y="4"/>
                  </a:lnTo>
                  <a:lnTo>
                    <a:pt x="51" y="2"/>
                  </a:lnTo>
                  <a:lnTo>
                    <a:pt x="58" y="1"/>
                  </a:lnTo>
                  <a:lnTo>
                    <a:pt x="72" y="0"/>
                  </a:lnTo>
                  <a:lnTo>
                    <a:pt x="80" y="0"/>
                  </a:lnTo>
                  <a:lnTo>
                    <a:pt x="87" y="1"/>
                  </a:lnTo>
                  <a:lnTo>
                    <a:pt x="94" y="2"/>
                  </a:lnTo>
                  <a:lnTo>
                    <a:pt x="100" y="4"/>
                  </a:lnTo>
                  <a:lnTo>
                    <a:pt x="106" y="8"/>
                  </a:lnTo>
                  <a:lnTo>
                    <a:pt x="113" y="11"/>
                  </a:lnTo>
                  <a:lnTo>
                    <a:pt x="119" y="15"/>
                  </a:lnTo>
                  <a:lnTo>
                    <a:pt x="124" y="21"/>
                  </a:lnTo>
                  <a:lnTo>
                    <a:pt x="130" y="26"/>
                  </a:lnTo>
                  <a:lnTo>
                    <a:pt x="134" y="32"/>
                  </a:lnTo>
                  <a:lnTo>
                    <a:pt x="137" y="38"/>
                  </a:lnTo>
                  <a:lnTo>
                    <a:pt x="140" y="45"/>
                  </a:lnTo>
                  <a:lnTo>
                    <a:pt x="142" y="51"/>
                  </a:lnTo>
                  <a:lnTo>
                    <a:pt x="145" y="58"/>
                  </a:lnTo>
                  <a:lnTo>
                    <a:pt x="146" y="65"/>
                  </a:lnTo>
                  <a:lnTo>
                    <a:pt x="147" y="72"/>
                  </a:lnTo>
                  <a:lnTo>
                    <a:pt x="146" y="80"/>
                  </a:lnTo>
                  <a:lnTo>
                    <a:pt x="145" y="83"/>
                  </a:lnTo>
                  <a:lnTo>
                    <a:pt x="145" y="85"/>
                  </a:lnTo>
                  <a:lnTo>
                    <a:pt x="145" y="87"/>
                  </a:lnTo>
                  <a:lnTo>
                    <a:pt x="142" y="94"/>
                  </a:lnTo>
                  <a:lnTo>
                    <a:pt x="140" y="100"/>
                  </a:lnTo>
                  <a:lnTo>
                    <a:pt x="137" y="107"/>
                  </a:lnTo>
                  <a:lnTo>
                    <a:pt x="136" y="107"/>
                  </a:lnTo>
                  <a:lnTo>
                    <a:pt x="136" y="108"/>
                  </a:lnTo>
                  <a:lnTo>
                    <a:pt x="135" y="110"/>
                  </a:lnTo>
                  <a:lnTo>
                    <a:pt x="134" y="113"/>
                  </a:lnTo>
                  <a:lnTo>
                    <a:pt x="130" y="119"/>
                  </a:lnTo>
                  <a:lnTo>
                    <a:pt x="124" y="125"/>
                  </a:lnTo>
                  <a:lnTo>
                    <a:pt x="119" y="130"/>
                  </a:lnTo>
                  <a:lnTo>
                    <a:pt x="113" y="134"/>
                  </a:lnTo>
                  <a:lnTo>
                    <a:pt x="110" y="135"/>
                  </a:lnTo>
                  <a:lnTo>
                    <a:pt x="107" y="136"/>
                  </a:lnTo>
                  <a:lnTo>
                    <a:pt x="106" y="136"/>
                  </a:lnTo>
                  <a:lnTo>
                    <a:pt x="106" y="137"/>
                  </a:lnTo>
                  <a:lnTo>
                    <a:pt x="100" y="141"/>
                  </a:lnTo>
                  <a:lnTo>
                    <a:pt x="94" y="143"/>
                  </a:lnTo>
                  <a:lnTo>
                    <a:pt x="87" y="145"/>
                  </a:lnTo>
                  <a:lnTo>
                    <a:pt x="85" y="145"/>
                  </a:lnTo>
                  <a:lnTo>
                    <a:pt x="83" y="145"/>
                  </a:lnTo>
                  <a:lnTo>
                    <a:pt x="80" y="146"/>
                  </a:lnTo>
                  <a:lnTo>
                    <a:pt x="72" y="146"/>
                  </a:lnTo>
                  <a:lnTo>
                    <a:pt x="65" y="146"/>
                  </a:lnTo>
                  <a:lnTo>
                    <a:pt x="58" y="145"/>
                  </a:lnTo>
                  <a:lnTo>
                    <a:pt x="51" y="143"/>
                  </a:lnTo>
                  <a:lnTo>
                    <a:pt x="45" y="141"/>
                  </a:lnTo>
                  <a:lnTo>
                    <a:pt x="38" y="137"/>
                  </a:lnTo>
                  <a:lnTo>
                    <a:pt x="32" y="134"/>
                  </a:lnTo>
                  <a:lnTo>
                    <a:pt x="26" y="130"/>
                  </a:lnTo>
                  <a:lnTo>
                    <a:pt x="21" y="125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3" name="Freeform 44"/>
            <p:cNvSpPr>
              <a:spLocks/>
            </p:cNvSpPr>
            <p:nvPr userDrawn="1"/>
          </p:nvSpPr>
          <p:spPr bwMode="auto">
            <a:xfrm>
              <a:off x="4542" y="3531"/>
              <a:ext cx="172" cy="34"/>
            </a:xfrm>
            <a:custGeom>
              <a:avLst/>
              <a:gdLst/>
              <a:ahLst/>
              <a:cxnLst>
                <a:cxn ang="0">
                  <a:pos x="266" y="36"/>
                </a:cxn>
                <a:cxn ang="0">
                  <a:pos x="336" y="24"/>
                </a:cxn>
                <a:cxn ang="0">
                  <a:pos x="406" y="15"/>
                </a:cxn>
                <a:cxn ang="0">
                  <a:pos x="442" y="11"/>
                </a:cxn>
                <a:cxn ang="0">
                  <a:pos x="478" y="7"/>
                </a:cxn>
                <a:cxn ang="0">
                  <a:pos x="515" y="5"/>
                </a:cxn>
                <a:cxn ang="0">
                  <a:pos x="552" y="3"/>
                </a:cxn>
                <a:cxn ang="0">
                  <a:pos x="589" y="1"/>
                </a:cxn>
                <a:cxn ang="0">
                  <a:pos x="626" y="0"/>
                </a:cxn>
                <a:cxn ang="0">
                  <a:pos x="704" y="0"/>
                </a:cxn>
                <a:cxn ang="0">
                  <a:pos x="781" y="1"/>
                </a:cxn>
                <a:cxn ang="0">
                  <a:pos x="821" y="2"/>
                </a:cxn>
                <a:cxn ang="0">
                  <a:pos x="861" y="5"/>
                </a:cxn>
                <a:cxn ang="0">
                  <a:pos x="789" y="5"/>
                </a:cxn>
                <a:cxn ang="0">
                  <a:pos x="753" y="6"/>
                </a:cxn>
                <a:cxn ang="0">
                  <a:pos x="718" y="8"/>
                </a:cxn>
                <a:cxn ang="0">
                  <a:pos x="681" y="11"/>
                </a:cxn>
                <a:cxn ang="0">
                  <a:pos x="644" y="14"/>
                </a:cxn>
                <a:cxn ang="0">
                  <a:pos x="572" y="23"/>
                </a:cxn>
                <a:cxn ang="0">
                  <a:pos x="536" y="28"/>
                </a:cxn>
                <a:cxn ang="0">
                  <a:pos x="499" y="34"/>
                </a:cxn>
                <a:cxn ang="0">
                  <a:pos x="427" y="48"/>
                </a:cxn>
                <a:cxn ang="0">
                  <a:pos x="390" y="56"/>
                </a:cxn>
                <a:cxn ang="0">
                  <a:pos x="353" y="65"/>
                </a:cxn>
                <a:cxn ang="0">
                  <a:pos x="317" y="73"/>
                </a:cxn>
                <a:cxn ang="0">
                  <a:pos x="281" y="84"/>
                </a:cxn>
                <a:cxn ang="0">
                  <a:pos x="249" y="94"/>
                </a:cxn>
                <a:cxn ang="0">
                  <a:pos x="234" y="98"/>
                </a:cxn>
                <a:cxn ang="0">
                  <a:pos x="220" y="103"/>
                </a:cxn>
                <a:cxn ang="0">
                  <a:pos x="194" y="112"/>
                </a:cxn>
                <a:cxn ang="0">
                  <a:pos x="169" y="120"/>
                </a:cxn>
                <a:cxn ang="0">
                  <a:pos x="73" y="154"/>
                </a:cxn>
                <a:cxn ang="0">
                  <a:pos x="30" y="172"/>
                </a:cxn>
                <a:cxn ang="0">
                  <a:pos x="29" y="162"/>
                </a:cxn>
                <a:cxn ang="0">
                  <a:pos x="27" y="152"/>
                </a:cxn>
                <a:cxn ang="0">
                  <a:pos x="24" y="144"/>
                </a:cxn>
                <a:cxn ang="0">
                  <a:pos x="22" y="135"/>
                </a:cxn>
                <a:cxn ang="0">
                  <a:pos x="17" y="127"/>
                </a:cxn>
                <a:cxn ang="0">
                  <a:pos x="12" y="119"/>
                </a:cxn>
                <a:cxn ang="0">
                  <a:pos x="7" y="112"/>
                </a:cxn>
                <a:cxn ang="0">
                  <a:pos x="0" y="105"/>
                </a:cxn>
                <a:cxn ang="0">
                  <a:pos x="53" y="88"/>
                </a:cxn>
                <a:cxn ang="0">
                  <a:pos x="99" y="74"/>
                </a:cxn>
                <a:cxn ang="0">
                  <a:pos x="145" y="62"/>
                </a:cxn>
                <a:cxn ang="0">
                  <a:pos x="175" y="54"/>
                </a:cxn>
                <a:cxn ang="0">
                  <a:pos x="206" y="48"/>
                </a:cxn>
                <a:cxn ang="0">
                  <a:pos x="236" y="41"/>
                </a:cxn>
                <a:cxn ang="0">
                  <a:pos x="266" y="36"/>
                </a:cxn>
              </a:cxnLst>
              <a:rect l="0" t="0" r="r" b="b"/>
              <a:pathLst>
                <a:path w="861" h="172">
                  <a:moveTo>
                    <a:pt x="266" y="36"/>
                  </a:moveTo>
                  <a:lnTo>
                    <a:pt x="336" y="24"/>
                  </a:lnTo>
                  <a:lnTo>
                    <a:pt x="406" y="15"/>
                  </a:lnTo>
                  <a:lnTo>
                    <a:pt x="442" y="11"/>
                  </a:lnTo>
                  <a:lnTo>
                    <a:pt x="478" y="7"/>
                  </a:lnTo>
                  <a:lnTo>
                    <a:pt x="515" y="5"/>
                  </a:lnTo>
                  <a:lnTo>
                    <a:pt x="552" y="3"/>
                  </a:lnTo>
                  <a:lnTo>
                    <a:pt x="589" y="1"/>
                  </a:lnTo>
                  <a:lnTo>
                    <a:pt x="626" y="0"/>
                  </a:lnTo>
                  <a:lnTo>
                    <a:pt x="704" y="0"/>
                  </a:lnTo>
                  <a:lnTo>
                    <a:pt x="781" y="1"/>
                  </a:lnTo>
                  <a:lnTo>
                    <a:pt x="821" y="2"/>
                  </a:lnTo>
                  <a:lnTo>
                    <a:pt x="861" y="5"/>
                  </a:lnTo>
                  <a:lnTo>
                    <a:pt x="789" y="5"/>
                  </a:lnTo>
                  <a:lnTo>
                    <a:pt x="753" y="6"/>
                  </a:lnTo>
                  <a:lnTo>
                    <a:pt x="718" y="8"/>
                  </a:lnTo>
                  <a:lnTo>
                    <a:pt x="681" y="11"/>
                  </a:lnTo>
                  <a:lnTo>
                    <a:pt x="644" y="14"/>
                  </a:lnTo>
                  <a:lnTo>
                    <a:pt x="572" y="23"/>
                  </a:lnTo>
                  <a:lnTo>
                    <a:pt x="536" y="28"/>
                  </a:lnTo>
                  <a:lnTo>
                    <a:pt x="499" y="34"/>
                  </a:lnTo>
                  <a:lnTo>
                    <a:pt x="427" y="48"/>
                  </a:lnTo>
                  <a:lnTo>
                    <a:pt x="390" y="56"/>
                  </a:lnTo>
                  <a:lnTo>
                    <a:pt x="353" y="65"/>
                  </a:lnTo>
                  <a:lnTo>
                    <a:pt x="317" y="73"/>
                  </a:lnTo>
                  <a:lnTo>
                    <a:pt x="281" y="84"/>
                  </a:lnTo>
                  <a:lnTo>
                    <a:pt x="249" y="94"/>
                  </a:lnTo>
                  <a:lnTo>
                    <a:pt x="234" y="98"/>
                  </a:lnTo>
                  <a:lnTo>
                    <a:pt x="220" y="103"/>
                  </a:lnTo>
                  <a:lnTo>
                    <a:pt x="194" y="112"/>
                  </a:lnTo>
                  <a:lnTo>
                    <a:pt x="169" y="120"/>
                  </a:lnTo>
                  <a:lnTo>
                    <a:pt x="73" y="154"/>
                  </a:lnTo>
                  <a:lnTo>
                    <a:pt x="30" y="172"/>
                  </a:lnTo>
                  <a:lnTo>
                    <a:pt x="29" y="162"/>
                  </a:lnTo>
                  <a:lnTo>
                    <a:pt x="27" y="152"/>
                  </a:lnTo>
                  <a:lnTo>
                    <a:pt x="24" y="144"/>
                  </a:lnTo>
                  <a:lnTo>
                    <a:pt x="22" y="135"/>
                  </a:lnTo>
                  <a:lnTo>
                    <a:pt x="17" y="127"/>
                  </a:lnTo>
                  <a:lnTo>
                    <a:pt x="12" y="119"/>
                  </a:lnTo>
                  <a:lnTo>
                    <a:pt x="7" y="112"/>
                  </a:lnTo>
                  <a:lnTo>
                    <a:pt x="0" y="105"/>
                  </a:lnTo>
                  <a:lnTo>
                    <a:pt x="53" y="88"/>
                  </a:lnTo>
                  <a:lnTo>
                    <a:pt x="99" y="74"/>
                  </a:lnTo>
                  <a:lnTo>
                    <a:pt x="145" y="62"/>
                  </a:lnTo>
                  <a:lnTo>
                    <a:pt x="175" y="54"/>
                  </a:lnTo>
                  <a:lnTo>
                    <a:pt x="206" y="48"/>
                  </a:lnTo>
                  <a:lnTo>
                    <a:pt x="236" y="41"/>
                  </a:lnTo>
                  <a:lnTo>
                    <a:pt x="266" y="3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4" name="Freeform 45"/>
            <p:cNvSpPr>
              <a:spLocks/>
            </p:cNvSpPr>
            <p:nvPr userDrawn="1"/>
          </p:nvSpPr>
          <p:spPr bwMode="auto">
            <a:xfrm>
              <a:off x="4448" y="3566"/>
              <a:ext cx="498" cy="183"/>
            </a:xfrm>
            <a:custGeom>
              <a:avLst/>
              <a:gdLst/>
              <a:ahLst/>
              <a:cxnLst>
                <a:cxn ang="0">
                  <a:pos x="2470" y="581"/>
                </a:cxn>
                <a:cxn ang="0">
                  <a:pos x="2431" y="613"/>
                </a:cxn>
                <a:cxn ang="0">
                  <a:pos x="2401" y="634"/>
                </a:cxn>
                <a:cxn ang="0">
                  <a:pos x="2363" y="660"/>
                </a:cxn>
                <a:cxn ang="0">
                  <a:pos x="2309" y="691"/>
                </a:cxn>
                <a:cxn ang="0">
                  <a:pos x="2280" y="706"/>
                </a:cxn>
                <a:cxn ang="0">
                  <a:pos x="2205" y="743"/>
                </a:cxn>
                <a:cxn ang="0">
                  <a:pos x="2165" y="760"/>
                </a:cxn>
                <a:cxn ang="0">
                  <a:pos x="2089" y="788"/>
                </a:cxn>
                <a:cxn ang="0">
                  <a:pos x="2054" y="801"/>
                </a:cxn>
                <a:cxn ang="0">
                  <a:pos x="2016" y="813"/>
                </a:cxn>
                <a:cxn ang="0">
                  <a:pos x="1957" y="831"/>
                </a:cxn>
                <a:cxn ang="0">
                  <a:pos x="1832" y="861"/>
                </a:cxn>
                <a:cxn ang="0">
                  <a:pos x="1658" y="892"/>
                </a:cxn>
                <a:cxn ang="0">
                  <a:pos x="1522" y="905"/>
                </a:cxn>
                <a:cxn ang="0">
                  <a:pos x="1380" y="914"/>
                </a:cxn>
                <a:cxn ang="0">
                  <a:pos x="1296" y="915"/>
                </a:cxn>
                <a:cxn ang="0">
                  <a:pos x="1121" y="911"/>
                </a:cxn>
                <a:cxn ang="0">
                  <a:pos x="987" y="902"/>
                </a:cxn>
                <a:cxn ang="0">
                  <a:pos x="861" y="888"/>
                </a:cxn>
                <a:cxn ang="0">
                  <a:pos x="683" y="857"/>
                </a:cxn>
                <a:cxn ang="0">
                  <a:pos x="571" y="830"/>
                </a:cxn>
                <a:cxn ang="0">
                  <a:pos x="441" y="788"/>
                </a:cxn>
                <a:cxn ang="0">
                  <a:pos x="325" y="740"/>
                </a:cxn>
                <a:cxn ang="0">
                  <a:pos x="247" y="699"/>
                </a:cxn>
                <a:cxn ang="0">
                  <a:pos x="149" y="632"/>
                </a:cxn>
                <a:cxn ang="0">
                  <a:pos x="84" y="571"/>
                </a:cxn>
                <a:cxn ang="0">
                  <a:pos x="38" y="506"/>
                </a:cxn>
                <a:cxn ang="0">
                  <a:pos x="7" y="425"/>
                </a:cxn>
                <a:cxn ang="0">
                  <a:pos x="1" y="346"/>
                </a:cxn>
                <a:cxn ang="0">
                  <a:pos x="31" y="245"/>
                </a:cxn>
                <a:cxn ang="0">
                  <a:pos x="100" y="149"/>
                </a:cxn>
                <a:cxn ang="0">
                  <a:pos x="203" y="59"/>
                </a:cxn>
                <a:cxn ang="0">
                  <a:pos x="304" y="11"/>
                </a:cxn>
                <a:cxn ang="0">
                  <a:pos x="319" y="53"/>
                </a:cxn>
                <a:cxn ang="0">
                  <a:pos x="338" y="73"/>
                </a:cxn>
                <a:cxn ang="0">
                  <a:pos x="268" y="129"/>
                </a:cxn>
                <a:cxn ang="0">
                  <a:pos x="196" y="201"/>
                </a:cxn>
                <a:cxn ang="0">
                  <a:pos x="152" y="272"/>
                </a:cxn>
                <a:cxn ang="0">
                  <a:pos x="138" y="344"/>
                </a:cxn>
                <a:cxn ang="0">
                  <a:pos x="151" y="414"/>
                </a:cxn>
                <a:cxn ang="0">
                  <a:pos x="170" y="462"/>
                </a:cxn>
                <a:cxn ang="0">
                  <a:pos x="208" y="519"/>
                </a:cxn>
                <a:cxn ang="0">
                  <a:pos x="262" y="574"/>
                </a:cxn>
                <a:cxn ang="0">
                  <a:pos x="314" y="616"/>
                </a:cxn>
                <a:cxn ang="0">
                  <a:pos x="408" y="671"/>
                </a:cxn>
                <a:cxn ang="0">
                  <a:pos x="482" y="705"/>
                </a:cxn>
                <a:cxn ang="0">
                  <a:pos x="610" y="751"/>
                </a:cxn>
                <a:cxn ang="0">
                  <a:pos x="754" y="788"/>
                </a:cxn>
                <a:cxn ang="0">
                  <a:pos x="936" y="819"/>
                </a:cxn>
                <a:cxn ang="0">
                  <a:pos x="1078" y="834"/>
                </a:cxn>
                <a:cxn ang="0">
                  <a:pos x="1229" y="840"/>
                </a:cxn>
                <a:cxn ang="0">
                  <a:pos x="1421" y="842"/>
                </a:cxn>
                <a:cxn ang="0">
                  <a:pos x="1583" y="833"/>
                </a:cxn>
                <a:cxn ang="0">
                  <a:pos x="1695" y="823"/>
                </a:cxn>
                <a:cxn ang="0">
                  <a:pos x="1802" y="810"/>
                </a:cxn>
                <a:cxn ang="0">
                  <a:pos x="1906" y="793"/>
                </a:cxn>
                <a:cxn ang="0">
                  <a:pos x="2026" y="767"/>
                </a:cxn>
                <a:cxn ang="0">
                  <a:pos x="2138" y="736"/>
                </a:cxn>
                <a:cxn ang="0">
                  <a:pos x="2254" y="695"/>
                </a:cxn>
                <a:cxn ang="0">
                  <a:pos x="2341" y="655"/>
                </a:cxn>
                <a:cxn ang="0">
                  <a:pos x="2428" y="604"/>
                </a:cxn>
                <a:cxn ang="0">
                  <a:pos x="2489" y="557"/>
                </a:cxn>
              </a:cxnLst>
              <a:rect l="0" t="0" r="r" b="b"/>
              <a:pathLst>
                <a:path w="2493" h="915">
                  <a:moveTo>
                    <a:pt x="2489" y="557"/>
                  </a:moveTo>
                  <a:lnTo>
                    <a:pt x="2493" y="563"/>
                  </a:lnTo>
                  <a:lnTo>
                    <a:pt x="2481" y="572"/>
                  </a:lnTo>
                  <a:lnTo>
                    <a:pt x="2470" y="581"/>
                  </a:lnTo>
                  <a:lnTo>
                    <a:pt x="2460" y="590"/>
                  </a:lnTo>
                  <a:lnTo>
                    <a:pt x="2449" y="600"/>
                  </a:lnTo>
                  <a:lnTo>
                    <a:pt x="2436" y="608"/>
                  </a:lnTo>
                  <a:lnTo>
                    <a:pt x="2431" y="613"/>
                  </a:lnTo>
                  <a:lnTo>
                    <a:pt x="2428" y="615"/>
                  </a:lnTo>
                  <a:lnTo>
                    <a:pt x="2426" y="617"/>
                  </a:lnTo>
                  <a:lnTo>
                    <a:pt x="2413" y="625"/>
                  </a:lnTo>
                  <a:lnTo>
                    <a:pt x="2401" y="634"/>
                  </a:lnTo>
                  <a:lnTo>
                    <a:pt x="2389" y="642"/>
                  </a:lnTo>
                  <a:lnTo>
                    <a:pt x="2376" y="651"/>
                  </a:lnTo>
                  <a:lnTo>
                    <a:pt x="2369" y="655"/>
                  </a:lnTo>
                  <a:lnTo>
                    <a:pt x="2363" y="660"/>
                  </a:lnTo>
                  <a:lnTo>
                    <a:pt x="2350" y="668"/>
                  </a:lnTo>
                  <a:lnTo>
                    <a:pt x="2337" y="675"/>
                  </a:lnTo>
                  <a:lnTo>
                    <a:pt x="2323" y="683"/>
                  </a:lnTo>
                  <a:lnTo>
                    <a:pt x="2309" y="691"/>
                  </a:lnTo>
                  <a:lnTo>
                    <a:pt x="2295" y="699"/>
                  </a:lnTo>
                  <a:lnTo>
                    <a:pt x="2288" y="702"/>
                  </a:lnTo>
                  <a:lnTo>
                    <a:pt x="2284" y="704"/>
                  </a:lnTo>
                  <a:lnTo>
                    <a:pt x="2280" y="706"/>
                  </a:lnTo>
                  <a:lnTo>
                    <a:pt x="2267" y="714"/>
                  </a:lnTo>
                  <a:lnTo>
                    <a:pt x="2237" y="729"/>
                  </a:lnTo>
                  <a:lnTo>
                    <a:pt x="2221" y="735"/>
                  </a:lnTo>
                  <a:lnTo>
                    <a:pt x="2205" y="743"/>
                  </a:lnTo>
                  <a:lnTo>
                    <a:pt x="2189" y="749"/>
                  </a:lnTo>
                  <a:lnTo>
                    <a:pt x="2182" y="753"/>
                  </a:lnTo>
                  <a:lnTo>
                    <a:pt x="2173" y="756"/>
                  </a:lnTo>
                  <a:lnTo>
                    <a:pt x="2165" y="760"/>
                  </a:lnTo>
                  <a:lnTo>
                    <a:pt x="2157" y="763"/>
                  </a:lnTo>
                  <a:lnTo>
                    <a:pt x="2140" y="770"/>
                  </a:lnTo>
                  <a:lnTo>
                    <a:pt x="2107" y="783"/>
                  </a:lnTo>
                  <a:lnTo>
                    <a:pt x="2089" y="788"/>
                  </a:lnTo>
                  <a:lnTo>
                    <a:pt x="2085" y="789"/>
                  </a:lnTo>
                  <a:lnTo>
                    <a:pt x="2081" y="792"/>
                  </a:lnTo>
                  <a:lnTo>
                    <a:pt x="2072" y="795"/>
                  </a:lnTo>
                  <a:lnTo>
                    <a:pt x="2054" y="801"/>
                  </a:lnTo>
                  <a:lnTo>
                    <a:pt x="2050" y="802"/>
                  </a:lnTo>
                  <a:lnTo>
                    <a:pt x="2046" y="804"/>
                  </a:lnTo>
                  <a:lnTo>
                    <a:pt x="2037" y="807"/>
                  </a:lnTo>
                  <a:lnTo>
                    <a:pt x="2016" y="813"/>
                  </a:lnTo>
                  <a:lnTo>
                    <a:pt x="2007" y="816"/>
                  </a:lnTo>
                  <a:lnTo>
                    <a:pt x="1997" y="819"/>
                  </a:lnTo>
                  <a:lnTo>
                    <a:pt x="1976" y="826"/>
                  </a:lnTo>
                  <a:lnTo>
                    <a:pt x="1957" y="831"/>
                  </a:lnTo>
                  <a:lnTo>
                    <a:pt x="1936" y="836"/>
                  </a:lnTo>
                  <a:lnTo>
                    <a:pt x="1915" y="842"/>
                  </a:lnTo>
                  <a:lnTo>
                    <a:pt x="1874" y="852"/>
                  </a:lnTo>
                  <a:lnTo>
                    <a:pt x="1832" y="861"/>
                  </a:lnTo>
                  <a:lnTo>
                    <a:pt x="1789" y="870"/>
                  </a:lnTo>
                  <a:lnTo>
                    <a:pt x="1746" y="878"/>
                  </a:lnTo>
                  <a:lnTo>
                    <a:pt x="1702" y="885"/>
                  </a:lnTo>
                  <a:lnTo>
                    <a:pt x="1658" y="892"/>
                  </a:lnTo>
                  <a:lnTo>
                    <a:pt x="1613" y="897"/>
                  </a:lnTo>
                  <a:lnTo>
                    <a:pt x="1590" y="899"/>
                  </a:lnTo>
                  <a:lnTo>
                    <a:pt x="1567" y="901"/>
                  </a:lnTo>
                  <a:lnTo>
                    <a:pt x="1522" y="905"/>
                  </a:lnTo>
                  <a:lnTo>
                    <a:pt x="1475" y="909"/>
                  </a:lnTo>
                  <a:lnTo>
                    <a:pt x="1451" y="910"/>
                  </a:lnTo>
                  <a:lnTo>
                    <a:pt x="1427" y="912"/>
                  </a:lnTo>
                  <a:lnTo>
                    <a:pt x="1380" y="914"/>
                  </a:lnTo>
                  <a:lnTo>
                    <a:pt x="1368" y="914"/>
                  </a:lnTo>
                  <a:lnTo>
                    <a:pt x="1356" y="914"/>
                  </a:lnTo>
                  <a:lnTo>
                    <a:pt x="1332" y="915"/>
                  </a:lnTo>
                  <a:lnTo>
                    <a:pt x="1296" y="915"/>
                  </a:lnTo>
                  <a:lnTo>
                    <a:pt x="1260" y="915"/>
                  </a:lnTo>
                  <a:lnTo>
                    <a:pt x="1225" y="914"/>
                  </a:lnTo>
                  <a:lnTo>
                    <a:pt x="1190" y="914"/>
                  </a:lnTo>
                  <a:lnTo>
                    <a:pt x="1121" y="911"/>
                  </a:lnTo>
                  <a:lnTo>
                    <a:pt x="1087" y="910"/>
                  </a:lnTo>
                  <a:lnTo>
                    <a:pt x="1053" y="908"/>
                  </a:lnTo>
                  <a:lnTo>
                    <a:pt x="1020" y="905"/>
                  </a:lnTo>
                  <a:lnTo>
                    <a:pt x="987" y="902"/>
                  </a:lnTo>
                  <a:lnTo>
                    <a:pt x="955" y="899"/>
                  </a:lnTo>
                  <a:lnTo>
                    <a:pt x="923" y="896"/>
                  </a:lnTo>
                  <a:lnTo>
                    <a:pt x="892" y="893"/>
                  </a:lnTo>
                  <a:lnTo>
                    <a:pt x="861" y="888"/>
                  </a:lnTo>
                  <a:lnTo>
                    <a:pt x="800" y="880"/>
                  </a:lnTo>
                  <a:lnTo>
                    <a:pt x="740" y="869"/>
                  </a:lnTo>
                  <a:lnTo>
                    <a:pt x="711" y="864"/>
                  </a:lnTo>
                  <a:lnTo>
                    <a:pt x="683" y="857"/>
                  </a:lnTo>
                  <a:lnTo>
                    <a:pt x="654" y="851"/>
                  </a:lnTo>
                  <a:lnTo>
                    <a:pt x="625" y="845"/>
                  </a:lnTo>
                  <a:lnTo>
                    <a:pt x="598" y="837"/>
                  </a:lnTo>
                  <a:lnTo>
                    <a:pt x="571" y="830"/>
                  </a:lnTo>
                  <a:lnTo>
                    <a:pt x="544" y="822"/>
                  </a:lnTo>
                  <a:lnTo>
                    <a:pt x="518" y="815"/>
                  </a:lnTo>
                  <a:lnTo>
                    <a:pt x="466" y="798"/>
                  </a:lnTo>
                  <a:lnTo>
                    <a:pt x="441" y="788"/>
                  </a:lnTo>
                  <a:lnTo>
                    <a:pt x="416" y="779"/>
                  </a:lnTo>
                  <a:lnTo>
                    <a:pt x="392" y="769"/>
                  </a:lnTo>
                  <a:lnTo>
                    <a:pt x="367" y="760"/>
                  </a:lnTo>
                  <a:lnTo>
                    <a:pt x="325" y="740"/>
                  </a:lnTo>
                  <a:lnTo>
                    <a:pt x="304" y="730"/>
                  </a:lnTo>
                  <a:lnTo>
                    <a:pt x="285" y="720"/>
                  </a:lnTo>
                  <a:lnTo>
                    <a:pt x="266" y="710"/>
                  </a:lnTo>
                  <a:lnTo>
                    <a:pt x="247" y="699"/>
                  </a:lnTo>
                  <a:lnTo>
                    <a:pt x="213" y="678"/>
                  </a:lnTo>
                  <a:lnTo>
                    <a:pt x="196" y="666"/>
                  </a:lnTo>
                  <a:lnTo>
                    <a:pt x="180" y="655"/>
                  </a:lnTo>
                  <a:lnTo>
                    <a:pt x="149" y="632"/>
                  </a:lnTo>
                  <a:lnTo>
                    <a:pt x="121" y="608"/>
                  </a:lnTo>
                  <a:lnTo>
                    <a:pt x="109" y="596"/>
                  </a:lnTo>
                  <a:lnTo>
                    <a:pt x="97" y="584"/>
                  </a:lnTo>
                  <a:lnTo>
                    <a:pt x="84" y="571"/>
                  </a:lnTo>
                  <a:lnTo>
                    <a:pt x="74" y="558"/>
                  </a:lnTo>
                  <a:lnTo>
                    <a:pt x="63" y="546"/>
                  </a:lnTo>
                  <a:lnTo>
                    <a:pt x="54" y="533"/>
                  </a:lnTo>
                  <a:lnTo>
                    <a:pt x="38" y="506"/>
                  </a:lnTo>
                  <a:lnTo>
                    <a:pt x="25" y="480"/>
                  </a:lnTo>
                  <a:lnTo>
                    <a:pt x="14" y="453"/>
                  </a:lnTo>
                  <a:lnTo>
                    <a:pt x="10" y="439"/>
                  </a:lnTo>
                  <a:lnTo>
                    <a:pt x="7" y="425"/>
                  </a:lnTo>
                  <a:lnTo>
                    <a:pt x="4" y="412"/>
                  </a:lnTo>
                  <a:lnTo>
                    <a:pt x="2" y="398"/>
                  </a:lnTo>
                  <a:lnTo>
                    <a:pt x="0" y="371"/>
                  </a:lnTo>
                  <a:lnTo>
                    <a:pt x="1" y="346"/>
                  </a:lnTo>
                  <a:lnTo>
                    <a:pt x="6" y="320"/>
                  </a:lnTo>
                  <a:lnTo>
                    <a:pt x="11" y="294"/>
                  </a:lnTo>
                  <a:lnTo>
                    <a:pt x="21" y="270"/>
                  </a:lnTo>
                  <a:lnTo>
                    <a:pt x="31" y="245"/>
                  </a:lnTo>
                  <a:lnTo>
                    <a:pt x="45" y="221"/>
                  </a:lnTo>
                  <a:lnTo>
                    <a:pt x="60" y="197"/>
                  </a:lnTo>
                  <a:lnTo>
                    <a:pt x="79" y="172"/>
                  </a:lnTo>
                  <a:lnTo>
                    <a:pt x="100" y="149"/>
                  </a:lnTo>
                  <a:lnTo>
                    <a:pt x="122" y="125"/>
                  </a:lnTo>
                  <a:lnTo>
                    <a:pt x="147" y="102"/>
                  </a:lnTo>
                  <a:lnTo>
                    <a:pt x="174" y="81"/>
                  </a:lnTo>
                  <a:lnTo>
                    <a:pt x="203" y="59"/>
                  </a:lnTo>
                  <a:lnTo>
                    <a:pt x="234" y="38"/>
                  </a:lnTo>
                  <a:lnTo>
                    <a:pt x="268" y="19"/>
                  </a:lnTo>
                  <a:lnTo>
                    <a:pt x="303" y="0"/>
                  </a:lnTo>
                  <a:lnTo>
                    <a:pt x="304" y="11"/>
                  </a:lnTo>
                  <a:lnTo>
                    <a:pt x="306" y="22"/>
                  </a:lnTo>
                  <a:lnTo>
                    <a:pt x="308" y="33"/>
                  </a:lnTo>
                  <a:lnTo>
                    <a:pt x="313" y="43"/>
                  </a:lnTo>
                  <a:lnTo>
                    <a:pt x="319" y="53"/>
                  </a:lnTo>
                  <a:lnTo>
                    <a:pt x="321" y="57"/>
                  </a:lnTo>
                  <a:lnTo>
                    <a:pt x="325" y="61"/>
                  </a:lnTo>
                  <a:lnTo>
                    <a:pt x="334" y="70"/>
                  </a:lnTo>
                  <a:lnTo>
                    <a:pt x="338" y="73"/>
                  </a:lnTo>
                  <a:lnTo>
                    <a:pt x="342" y="77"/>
                  </a:lnTo>
                  <a:lnTo>
                    <a:pt x="315" y="94"/>
                  </a:lnTo>
                  <a:lnTo>
                    <a:pt x="291" y="112"/>
                  </a:lnTo>
                  <a:lnTo>
                    <a:pt x="268" y="129"/>
                  </a:lnTo>
                  <a:lnTo>
                    <a:pt x="247" y="148"/>
                  </a:lnTo>
                  <a:lnTo>
                    <a:pt x="227" y="165"/>
                  </a:lnTo>
                  <a:lnTo>
                    <a:pt x="210" y="183"/>
                  </a:lnTo>
                  <a:lnTo>
                    <a:pt x="196" y="201"/>
                  </a:lnTo>
                  <a:lnTo>
                    <a:pt x="182" y="219"/>
                  </a:lnTo>
                  <a:lnTo>
                    <a:pt x="170" y="236"/>
                  </a:lnTo>
                  <a:lnTo>
                    <a:pt x="160" y="254"/>
                  </a:lnTo>
                  <a:lnTo>
                    <a:pt x="152" y="272"/>
                  </a:lnTo>
                  <a:lnTo>
                    <a:pt x="146" y="290"/>
                  </a:lnTo>
                  <a:lnTo>
                    <a:pt x="141" y="308"/>
                  </a:lnTo>
                  <a:lnTo>
                    <a:pt x="139" y="326"/>
                  </a:lnTo>
                  <a:lnTo>
                    <a:pt x="138" y="344"/>
                  </a:lnTo>
                  <a:lnTo>
                    <a:pt x="140" y="364"/>
                  </a:lnTo>
                  <a:lnTo>
                    <a:pt x="141" y="376"/>
                  </a:lnTo>
                  <a:lnTo>
                    <a:pt x="144" y="389"/>
                  </a:lnTo>
                  <a:lnTo>
                    <a:pt x="151" y="414"/>
                  </a:lnTo>
                  <a:lnTo>
                    <a:pt x="154" y="425"/>
                  </a:lnTo>
                  <a:lnTo>
                    <a:pt x="160" y="438"/>
                  </a:lnTo>
                  <a:lnTo>
                    <a:pt x="164" y="450"/>
                  </a:lnTo>
                  <a:lnTo>
                    <a:pt x="170" y="462"/>
                  </a:lnTo>
                  <a:lnTo>
                    <a:pt x="176" y="473"/>
                  </a:lnTo>
                  <a:lnTo>
                    <a:pt x="184" y="485"/>
                  </a:lnTo>
                  <a:lnTo>
                    <a:pt x="200" y="508"/>
                  </a:lnTo>
                  <a:lnTo>
                    <a:pt x="208" y="519"/>
                  </a:lnTo>
                  <a:lnTo>
                    <a:pt x="219" y="531"/>
                  </a:lnTo>
                  <a:lnTo>
                    <a:pt x="228" y="542"/>
                  </a:lnTo>
                  <a:lnTo>
                    <a:pt x="240" y="553"/>
                  </a:lnTo>
                  <a:lnTo>
                    <a:pt x="262" y="574"/>
                  </a:lnTo>
                  <a:lnTo>
                    <a:pt x="274" y="585"/>
                  </a:lnTo>
                  <a:lnTo>
                    <a:pt x="287" y="596"/>
                  </a:lnTo>
                  <a:lnTo>
                    <a:pt x="301" y="605"/>
                  </a:lnTo>
                  <a:lnTo>
                    <a:pt x="314" y="616"/>
                  </a:lnTo>
                  <a:lnTo>
                    <a:pt x="344" y="635"/>
                  </a:lnTo>
                  <a:lnTo>
                    <a:pt x="359" y="645"/>
                  </a:lnTo>
                  <a:lnTo>
                    <a:pt x="375" y="653"/>
                  </a:lnTo>
                  <a:lnTo>
                    <a:pt x="408" y="671"/>
                  </a:lnTo>
                  <a:lnTo>
                    <a:pt x="426" y="680"/>
                  </a:lnTo>
                  <a:lnTo>
                    <a:pt x="444" y="689"/>
                  </a:lnTo>
                  <a:lnTo>
                    <a:pt x="462" y="697"/>
                  </a:lnTo>
                  <a:lnTo>
                    <a:pt x="482" y="705"/>
                  </a:lnTo>
                  <a:lnTo>
                    <a:pt x="522" y="721"/>
                  </a:lnTo>
                  <a:lnTo>
                    <a:pt x="544" y="730"/>
                  </a:lnTo>
                  <a:lnTo>
                    <a:pt x="566" y="737"/>
                  </a:lnTo>
                  <a:lnTo>
                    <a:pt x="610" y="751"/>
                  </a:lnTo>
                  <a:lnTo>
                    <a:pt x="657" y="765"/>
                  </a:lnTo>
                  <a:lnTo>
                    <a:pt x="704" y="777"/>
                  </a:lnTo>
                  <a:lnTo>
                    <a:pt x="728" y="783"/>
                  </a:lnTo>
                  <a:lnTo>
                    <a:pt x="754" y="788"/>
                  </a:lnTo>
                  <a:lnTo>
                    <a:pt x="804" y="799"/>
                  </a:lnTo>
                  <a:lnTo>
                    <a:pt x="856" y="809"/>
                  </a:lnTo>
                  <a:lnTo>
                    <a:pt x="909" y="816"/>
                  </a:lnTo>
                  <a:lnTo>
                    <a:pt x="936" y="819"/>
                  </a:lnTo>
                  <a:lnTo>
                    <a:pt x="964" y="823"/>
                  </a:lnTo>
                  <a:lnTo>
                    <a:pt x="991" y="826"/>
                  </a:lnTo>
                  <a:lnTo>
                    <a:pt x="1020" y="829"/>
                  </a:lnTo>
                  <a:lnTo>
                    <a:pt x="1078" y="834"/>
                  </a:lnTo>
                  <a:lnTo>
                    <a:pt x="1138" y="837"/>
                  </a:lnTo>
                  <a:lnTo>
                    <a:pt x="1167" y="838"/>
                  </a:lnTo>
                  <a:lnTo>
                    <a:pt x="1198" y="840"/>
                  </a:lnTo>
                  <a:lnTo>
                    <a:pt x="1229" y="840"/>
                  </a:lnTo>
                  <a:lnTo>
                    <a:pt x="1261" y="842"/>
                  </a:lnTo>
                  <a:lnTo>
                    <a:pt x="1324" y="843"/>
                  </a:lnTo>
                  <a:lnTo>
                    <a:pt x="1373" y="843"/>
                  </a:lnTo>
                  <a:lnTo>
                    <a:pt x="1421" y="842"/>
                  </a:lnTo>
                  <a:lnTo>
                    <a:pt x="1468" y="839"/>
                  </a:lnTo>
                  <a:lnTo>
                    <a:pt x="1514" y="837"/>
                  </a:lnTo>
                  <a:lnTo>
                    <a:pt x="1560" y="834"/>
                  </a:lnTo>
                  <a:lnTo>
                    <a:pt x="1583" y="833"/>
                  </a:lnTo>
                  <a:lnTo>
                    <a:pt x="1606" y="832"/>
                  </a:lnTo>
                  <a:lnTo>
                    <a:pt x="1628" y="830"/>
                  </a:lnTo>
                  <a:lnTo>
                    <a:pt x="1650" y="828"/>
                  </a:lnTo>
                  <a:lnTo>
                    <a:pt x="1695" y="823"/>
                  </a:lnTo>
                  <a:lnTo>
                    <a:pt x="1738" y="818"/>
                  </a:lnTo>
                  <a:lnTo>
                    <a:pt x="1759" y="815"/>
                  </a:lnTo>
                  <a:lnTo>
                    <a:pt x="1781" y="813"/>
                  </a:lnTo>
                  <a:lnTo>
                    <a:pt x="1802" y="810"/>
                  </a:lnTo>
                  <a:lnTo>
                    <a:pt x="1823" y="806"/>
                  </a:lnTo>
                  <a:lnTo>
                    <a:pt x="1844" y="803"/>
                  </a:lnTo>
                  <a:lnTo>
                    <a:pt x="1866" y="800"/>
                  </a:lnTo>
                  <a:lnTo>
                    <a:pt x="1906" y="793"/>
                  </a:lnTo>
                  <a:lnTo>
                    <a:pt x="1946" y="785"/>
                  </a:lnTo>
                  <a:lnTo>
                    <a:pt x="1986" y="777"/>
                  </a:lnTo>
                  <a:lnTo>
                    <a:pt x="2006" y="771"/>
                  </a:lnTo>
                  <a:lnTo>
                    <a:pt x="2026" y="767"/>
                  </a:lnTo>
                  <a:lnTo>
                    <a:pt x="2065" y="757"/>
                  </a:lnTo>
                  <a:lnTo>
                    <a:pt x="2102" y="747"/>
                  </a:lnTo>
                  <a:lnTo>
                    <a:pt x="2120" y="741"/>
                  </a:lnTo>
                  <a:lnTo>
                    <a:pt x="2138" y="736"/>
                  </a:lnTo>
                  <a:lnTo>
                    <a:pt x="2173" y="726"/>
                  </a:lnTo>
                  <a:lnTo>
                    <a:pt x="2206" y="713"/>
                  </a:lnTo>
                  <a:lnTo>
                    <a:pt x="2239" y="701"/>
                  </a:lnTo>
                  <a:lnTo>
                    <a:pt x="2254" y="695"/>
                  </a:lnTo>
                  <a:lnTo>
                    <a:pt x="2270" y="689"/>
                  </a:lnTo>
                  <a:lnTo>
                    <a:pt x="2299" y="677"/>
                  </a:lnTo>
                  <a:lnTo>
                    <a:pt x="2328" y="663"/>
                  </a:lnTo>
                  <a:lnTo>
                    <a:pt x="2341" y="655"/>
                  </a:lnTo>
                  <a:lnTo>
                    <a:pt x="2355" y="649"/>
                  </a:lnTo>
                  <a:lnTo>
                    <a:pt x="2380" y="634"/>
                  </a:lnTo>
                  <a:lnTo>
                    <a:pt x="2405" y="619"/>
                  </a:lnTo>
                  <a:lnTo>
                    <a:pt x="2428" y="604"/>
                  </a:lnTo>
                  <a:lnTo>
                    <a:pt x="2449" y="589"/>
                  </a:lnTo>
                  <a:lnTo>
                    <a:pt x="2470" y="572"/>
                  </a:lnTo>
                  <a:lnTo>
                    <a:pt x="2489" y="556"/>
                  </a:lnTo>
                  <a:lnTo>
                    <a:pt x="2489" y="55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5" name="Freeform 46"/>
            <p:cNvSpPr>
              <a:spLocks/>
            </p:cNvSpPr>
            <p:nvPr userDrawn="1"/>
          </p:nvSpPr>
          <p:spPr bwMode="auto">
            <a:xfrm>
              <a:off x="4522" y="3590"/>
              <a:ext cx="12" cy="86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69" y="429"/>
                </a:cxn>
                <a:cxn ang="0">
                  <a:pos x="0" y="429"/>
                </a:cxn>
                <a:cxn ang="0">
                  <a:pos x="0" y="9"/>
                </a:cxn>
                <a:cxn ang="0">
                  <a:pos x="69" y="0"/>
                </a:cxn>
              </a:cxnLst>
              <a:rect l="0" t="0" r="r" b="b"/>
              <a:pathLst>
                <a:path w="69" h="429">
                  <a:moveTo>
                    <a:pt x="69" y="0"/>
                  </a:moveTo>
                  <a:lnTo>
                    <a:pt x="69" y="429"/>
                  </a:lnTo>
                  <a:lnTo>
                    <a:pt x="0" y="429"/>
                  </a:lnTo>
                  <a:lnTo>
                    <a:pt x="0" y="9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6" name="Freeform 47"/>
            <p:cNvSpPr>
              <a:spLocks/>
            </p:cNvSpPr>
            <p:nvPr userDrawn="1"/>
          </p:nvSpPr>
          <p:spPr bwMode="auto">
            <a:xfrm>
              <a:off x="4550" y="3603"/>
              <a:ext cx="45" cy="73"/>
            </a:xfrm>
            <a:custGeom>
              <a:avLst/>
              <a:gdLst/>
              <a:ahLst/>
              <a:cxnLst>
                <a:cxn ang="0">
                  <a:pos x="158" y="365"/>
                </a:cxn>
                <a:cxn ang="0">
                  <a:pos x="158" y="116"/>
                </a:cxn>
                <a:cxn ang="0">
                  <a:pos x="157" y="101"/>
                </a:cxn>
                <a:cxn ang="0">
                  <a:pos x="155" y="90"/>
                </a:cxn>
                <a:cxn ang="0">
                  <a:pos x="151" y="82"/>
                </a:cxn>
                <a:cxn ang="0">
                  <a:pos x="148" y="75"/>
                </a:cxn>
                <a:cxn ang="0">
                  <a:pos x="144" y="72"/>
                </a:cxn>
                <a:cxn ang="0">
                  <a:pos x="138" y="70"/>
                </a:cxn>
                <a:cxn ang="0">
                  <a:pos x="128" y="69"/>
                </a:cxn>
                <a:cxn ang="0">
                  <a:pos x="115" y="71"/>
                </a:cxn>
                <a:cxn ang="0">
                  <a:pos x="103" y="77"/>
                </a:cxn>
                <a:cxn ang="0">
                  <a:pos x="90" y="87"/>
                </a:cxn>
                <a:cxn ang="0">
                  <a:pos x="78" y="101"/>
                </a:cxn>
                <a:cxn ang="0">
                  <a:pos x="9" y="365"/>
                </a:cxn>
                <a:cxn ang="0">
                  <a:pos x="9" y="92"/>
                </a:cxn>
                <a:cxn ang="0">
                  <a:pos x="8" y="72"/>
                </a:cxn>
                <a:cxn ang="0">
                  <a:pos x="5" y="51"/>
                </a:cxn>
                <a:cxn ang="0">
                  <a:pos x="3" y="34"/>
                </a:cxn>
                <a:cxn ang="0">
                  <a:pos x="0" y="17"/>
                </a:cxn>
                <a:cxn ang="0">
                  <a:pos x="66" y="6"/>
                </a:cxn>
                <a:cxn ang="0">
                  <a:pos x="69" y="19"/>
                </a:cxn>
                <a:cxn ang="0">
                  <a:pos x="71" y="26"/>
                </a:cxn>
                <a:cxn ang="0">
                  <a:pos x="72" y="34"/>
                </a:cxn>
                <a:cxn ang="0">
                  <a:pos x="72" y="37"/>
                </a:cxn>
                <a:cxn ang="0">
                  <a:pos x="73" y="41"/>
                </a:cxn>
                <a:cxn ang="0">
                  <a:pos x="90" y="24"/>
                </a:cxn>
                <a:cxn ang="0">
                  <a:pos x="110" y="11"/>
                </a:cxn>
                <a:cxn ang="0">
                  <a:pos x="131" y="4"/>
                </a:cxn>
                <a:cxn ang="0">
                  <a:pos x="155" y="2"/>
                </a:cxn>
                <a:cxn ang="0">
                  <a:pos x="172" y="3"/>
                </a:cxn>
                <a:cxn ang="0">
                  <a:pos x="186" y="8"/>
                </a:cxn>
                <a:cxn ang="0">
                  <a:pos x="199" y="16"/>
                </a:cxn>
                <a:cxn ang="0">
                  <a:pos x="210" y="27"/>
                </a:cxn>
                <a:cxn ang="0">
                  <a:pos x="217" y="39"/>
                </a:cxn>
                <a:cxn ang="0">
                  <a:pos x="223" y="54"/>
                </a:cxn>
                <a:cxn ang="0">
                  <a:pos x="226" y="71"/>
                </a:cxn>
                <a:cxn ang="0">
                  <a:pos x="227" y="92"/>
                </a:cxn>
              </a:cxnLst>
              <a:rect l="0" t="0" r="r" b="b"/>
              <a:pathLst>
                <a:path w="227" h="365">
                  <a:moveTo>
                    <a:pt x="227" y="365"/>
                  </a:moveTo>
                  <a:lnTo>
                    <a:pt x="158" y="365"/>
                  </a:lnTo>
                  <a:lnTo>
                    <a:pt x="158" y="124"/>
                  </a:lnTo>
                  <a:lnTo>
                    <a:pt x="158" y="116"/>
                  </a:lnTo>
                  <a:lnTo>
                    <a:pt x="157" y="108"/>
                  </a:lnTo>
                  <a:lnTo>
                    <a:pt x="157" y="101"/>
                  </a:lnTo>
                  <a:lnTo>
                    <a:pt x="156" y="96"/>
                  </a:lnTo>
                  <a:lnTo>
                    <a:pt x="155" y="90"/>
                  </a:lnTo>
                  <a:lnTo>
                    <a:pt x="154" y="85"/>
                  </a:lnTo>
                  <a:lnTo>
                    <a:pt x="151" y="82"/>
                  </a:lnTo>
                  <a:lnTo>
                    <a:pt x="150" y="79"/>
                  </a:lnTo>
                  <a:lnTo>
                    <a:pt x="148" y="75"/>
                  </a:lnTo>
                  <a:lnTo>
                    <a:pt x="146" y="74"/>
                  </a:lnTo>
                  <a:lnTo>
                    <a:pt x="144" y="72"/>
                  </a:lnTo>
                  <a:lnTo>
                    <a:pt x="141" y="71"/>
                  </a:lnTo>
                  <a:lnTo>
                    <a:pt x="138" y="70"/>
                  </a:lnTo>
                  <a:lnTo>
                    <a:pt x="134" y="70"/>
                  </a:lnTo>
                  <a:lnTo>
                    <a:pt x="128" y="69"/>
                  </a:lnTo>
                  <a:lnTo>
                    <a:pt x="121" y="70"/>
                  </a:lnTo>
                  <a:lnTo>
                    <a:pt x="115" y="71"/>
                  </a:lnTo>
                  <a:lnTo>
                    <a:pt x="109" y="73"/>
                  </a:lnTo>
                  <a:lnTo>
                    <a:pt x="103" y="77"/>
                  </a:lnTo>
                  <a:lnTo>
                    <a:pt x="96" y="82"/>
                  </a:lnTo>
                  <a:lnTo>
                    <a:pt x="90" y="87"/>
                  </a:lnTo>
                  <a:lnTo>
                    <a:pt x="84" y="93"/>
                  </a:lnTo>
                  <a:lnTo>
                    <a:pt x="78" y="101"/>
                  </a:lnTo>
                  <a:lnTo>
                    <a:pt x="78" y="365"/>
                  </a:lnTo>
                  <a:lnTo>
                    <a:pt x="9" y="365"/>
                  </a:lnTo>
                  <a:lnTo>
                    <a:pt x="9" y="103"/>
                  </a:lnTo>
                  <a:lnTo>
                    <a:pt x="9" y="92"/>
                  </a:lnTo>
                  <a:lnTo>
                    <a:pt x="8" y="83"/>
                  </a:lnTo>
                  <a:lnTo>
                    <a:pt x="8" y="72"/>
                  </a:lnTo>
                  <a:lnTo>
                    <a:pt x="7" y="61"/>
                  </a:lnTo>
                  <a:lnTo>
                    <a:pt x="5" y="51"/>
                  </a:lnTo>
                  <a:lnTo>
                    <a:pt x="4" y="39"/>
                  </a:lnTo>
                  <a:lnTo>
                    <a:pt x="3" y="34"/>
                  </a:lnTo>
                  <a:lnTo>
                    <a:pt x="2" y="28"/>
                  </a:lnTo>
                  <a:lnTo>
                    <a:pt x="0" y="17"/>
                  </a:lnTo>
                  <a:lnTo>
                    <a:pt x="64" y="0"/>
                  </a:lnTo>
                  <a:lnTo>
                    <a:pt x="66" y="6"/>
                  </a:lnTo>
                  <a:lnTo>
                    <a:pt x="68" y="14"/>
                  </a:lnTo>
                  <a:lnTo>
                    <a:pt x="69" y="19"/>
                  </a:lnTo>
                  <a:lnTo>
                    <a:pt x="71" y="24"/>
                  </a:lnTo>
                  <a:lnTo>
                    <a:pt x="71" y="26"/>
                  </a:lnTo>
                  <a:lnTo>
                    <a:pt x="71" y="30"/>
                  </a:lnTo>
                  <a:lnTo>
                    <a:pt x="72" y="34"/>
                  </a:lnTo>
                  <a:lnTo>
                    <a:pt x="72" y="36"/>
                  </a:lnTo>
                  <a:lnTo>
                    <a:pt x="72" y="37"/>
                  </a:lnTo>
                  <a:lnTo>
                    <a:pt x="72" y="38"/>
                  </a:lnTo>
                  <a:lnTo>
                    <a:pt x="73" y="41"/>
                  </a:lnTo>
                  <a:lnTo>
                    <a:pt x="81" y="32"/>
                  </a:lnTo>
                  <a:lnTo>
                    <a:pt x="90" y="24"/>
                  </a:lnTo>
                  <a:lnTo>
                    <a:pt x="99" y="17"/>
                  </a:lnTo>
                  <a:lnTo>
                    <a:pt x="110" y="11"/>
                  </a:lnTo>
                  <a:lnTo>
                    <a:pt x="120" y="7"/>
                  </a:lnTo>
                  <a:lnTo>
                    <a:pt x="131" y="4"/>
                  </a:lnTo>
                  <a:lnTo>
                    <a:pt x="142" y="2"/>
                  </a:lnTo>
                  <a:lnTo>
                    <a:pt x="155" y="2"/>
                  </a:lnTo>
                  <a:lnTo>
                    <a:pt x="163" y="2"/>
                  </a:lnTo>
                  <a:lnTo>
                    <a:pt x="172" y="3"/>
                  </a:lnTo>
                  <a:lnTo>
                    <a:pt x="179" y="5"/>
                  </a:lnTo>
                  <a:lnTo>
                    <a:pt x="186" y="8"/>
                  </a:lnTo>
                  <a:lnTo>
                    <a:pt x="193" y="11"/>
                  </a:lnTo>
                  <a:lnTo>
                    <a:pt x="199" y="16"/>
                  </a:lnTo>
                  <a:lnTo>
                    <a:pt x="205" y="21"/>
                  </a:lnTo>
                  <a:lnTo>
                    <a:pt x="210" y="27"/>
                  </a:lnTo>
                  <a:lnTo>
                    <a:pt x="214" y="33"/>
                  </a:lnTo>
                  <a:lnTo>
                    <a:pt x="217" y="39"/>
                  </a:lnTo>
                  <a:lnTo>
                    <a:pt x="220" y="46"/>
                  </a:lnTo>
                  <a:lnTo>
                    <a:pt x="223" y="54"/>
                  </a:lnTo>
                  <a:lnTo>
                    <a:pt x="225" y="61"/>
                  </a:lnTo>
                  <a:lnTo>
                    <a:pt x="226" y="71"/>
                  </a:lnTo>
                  <a:lnTo>
                    <a:pt x="227" y="81"/>
                  </a:lnTo>
                  <a:lnTo>
                    <a:pt x="227" y="92"/>
                  </a:lnTo>
                  <a:lnTo>
                    <a:pt x="227" y="365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7" name="Freeform 48"/>
            <p:cNvSpPr>
              <a:spLocks/>
            </p:cNvSpPr>
            <p:nvPr userDrawn="1"/>
          </p:nvSpPr>
          <p:spPr bwMode="auto">
            <a:xfrm>
              <a:off x="4609" y="3573"/>
              <a:ext cx="35" cy="103"/>
            </a:xfrm>
            <a:custGeom>
              <a:avLst/>
              <a:gdLst/>
              <a:ahLst/>
              <a:cxnLst>
                <a:cxn ang="0">
                  <a:pos x="23" y="160"/>
                </a:cxn>
                <a:cxn ang="0">
                  <a:pos x="22" y="136"/>
                </a:cxn>
                <a:cxn ang="0">
                  <a:pos x="22" y="112"/>
                </a:cxn>
                <a:cxn ang="0">
                  <a:pos x="22" y="96"/>
                </a:cxn>
                <a:cxn ang="0">
                  <a:pos x="24" y="82"/>
                </a:cxn>
                <a:cxn ang="0">
                  <a:pos x="25" y="74"/>
                </a:cxn>
                <a:cxn ang="0">
                  <a:pos x="26" y="68"/>
                </a:cxn>
                <a:cxn ang="0">
                  <a:pos x="31" y="55"/>
                </a:cxn>
                <a:cxn ang="0">
                  <a:pos x="35" y="43"/>
                </a:cxn>
                <a:cxn ang="0">
                  <a:pos x="38" y="38"/>
                </a:cxn>
                <a:cxn ang="0">
                  <a:pos x="41" y="34"/>
                </a:cxn>
                <a:cxn ang="0">
                  <a:pos x="48" y="24"/>
                </a:cxn>
                <a:cxn ang="0">
                  <a:pos x="56" y="17"/>
                </a:cxn>
                <a:cxn ang="0">
                  <a:pos x="68" y="9"/>
                </a:cxn>
                <a:cxn ang="0">
                  <a:pos x="73" y="6"/>
                </a:cxn>
                <a:cxn ang="0">
                  <a:pos x="80" y="4"/>
                </a:cxn>
                <a:cxn ang="0">
                  <a:pos x="87" y="2"/>
                </a:cxn>
                <a:cxn ang="0">
                  <a:pos x="93" y="1"/>
                </a:cxn>
                <a:cxn ang="0">
                  <a:pos x="108" y="0"/>
                </a:cxn>
                <a:cxn ang="0">
                  <a:pos x="118" y="0"/>
                </a:cxn>
                <a:cxn ang="0">
                  <a:pos x="127" y="1"/>
                </a:cxn>
                <a:cxn ang="0">
                  <a:pos x="136" y="2"/>
                </a:cxn>
                <a:cxn ang="0">
                  <a:pos x="144" y="4"/>
                </a:cxn>
                <a:cxn ang="0">
                  <a:pos x="152" y="6"/>
                </a:cxn>
                <a:cxn ang="0">
                  <a:pos x="159" y="9"/>
                </a:cxn>
                <a:cxn ang="0">
                  <a:pos x="166" y="13"/>
                </a:cxn>
                <a:cxn ang="0">
                  <a:pos x="173" y="19"/>
                </a:cxn>
                <a:cxn ang="0">
                  <a:pos x="154" y="72"/>
                </a:cxn>
                <a:cxn ang="0">
                  <a:pos x="149" y="69"/>
                </a:cxn>
                <a:cxn ang="0">
                  <a:pos x="146" y="67"/>
                </a:cxn>
                <a:cxn ang="0">
                  <a:pos x="139" y="63"/>
                </a:cxn>
                <a:cxn ang="0">
                  <a:pos x="129" y="61"/>
                </a:cxn>
                <a:cxn ang="0">
                  <a:pos x="121" y="61"/>
                </a:cxn>
                <a:cxn ang="0">
                  <a:pos x="114" y="61"/>
                </a:cxn>
                <a:cxn ang="0">
                  <a:pos x="109" y="63"/>
                </a:cxn>
                <a:cxn ang="0">
                  <a:pos x="104" y="67"/>
                </a:cxn>
                <a:cxn ang="0">
                  <a:pos x="101" y="72"/>
                </a:cxn>
                <a:cxn ang="0">
                  <a:pos x="97" y="77"/>
                </a:cxn>
                <a:cxn ang="0">
                  <a:pos x="95" y="86"/>
                </a:cxn>
                <a:cxn ang="0">
                  <a:pos x="94" y="94"/>
                </a:cxn>
                <a:cxn ang="0">
                  <a:pos x="93" y="105"/>
                </a:cxn>
                <a:cxn ang="0">
                  <a:pos x="93" y="160"/>
                </a:cxn>
                <a:cxn ang="0">
                  <a:pos x="158" y="160"/>
                </a:cxn>
                <a:cxn ang="0">
                  <a:pos x="145" y="220"/>
                </a:cxn>
                <a:cxn ang="0">
                  <a:pos x="93" y="220"/>
                </a:cxn>
                <a:cxn ang="0">
                  <a:pos x="93" y="516"/>
                </a:cxn>
                <a:cxn ang="0">
                  <a:pos x="23" y="516"/>
                </a:cxn>
                <a:cxn ang="0">
                  <a:pos x="23" y="220"/>
                </a:cxn>
                <a:cxn ang="0">
                  <a:pos x="0" y="220"/>
                </a:cxn>
                <a:cxn ang="0">
                  <a:pos x="0" y="160"/>
                </a:cxn>
                <a:cxn ang="0">
                  <a:pos x="23" y="160"/>
                </a:cxn>
              </a:cxnLst>
              <a:rect l="0" t="0" r="r" b="b"/>
              <a:pathLst>
                <a:path w="173" h="516">
                  <a:moveTo>
                    <a:pt x="23" y="160"/>
                  </a:moveTo>
                  <a:lnTo>
                    <a:pt x="22" y="136"/>
                  </a:lnTo>
                  <a:lnTo>
                    <a:pt x="22" y="112"/>
                  </a:lnTo>
                  <a:lnTo>
                    <a:pt x="22" y="96"/>
                  </a:lnTo>
                  <a:lnTo>
                    <a:pt x="24" y="82"/>
                  </a:lnTo>
                  <a:lnTo>
                    <a:pt x="25" y="74"/>
                  </a:lnTo>
                  <a:lnTo>
                    <a:pt x="26" y="68"/>
                  </a:lnTo>
                  <a:lnTo>
                    <a:pt x="31" y="55"/>
                  </a:lnTo>
                  <a:lnTo>
                    <a:pt x="35" y="43"/>
                  </a:lnTo>
                  <a:lnTo>
                    <a:pt x="38" y="38"/>
                  </a:lnTo>
                  <a:lnTo>
                    <a:pt x="41" y="34"/>
                  </a:lnTo>
                  <a:lnTo>
                    <a:pt x="48" y="24"/>
                  </a:lnTo>
                  <a:lnTo>
                    <a:pt x="56" y="17"/>
                  </a:lnTo>
                  <a:lnTo>
                    <a:pt x="68" y="9"/>
                  </a:lnTo>
                  <a:lnTo>
                    <a:pt x="73" y="6"/>
                  </a:lnTo>
                  <a:lnTo>
                    <a:pt x="80" y="4"/>
                  </a:lnTo>
                  <a:lnTo>
                    <a:pt x="87" y="2"/>
                  </a:lnTo>
                  <a:lnTo>
                    <a:pt x="93" y="1"/>
                  </a:lnTo>
                  <a:lnTo>
                    <a:pt x="108" y="0"/>
                  </a:lnTo>
                  <a:lnTo>
                    <a:pt x="118" y="0"/>
                  </a:lnTo>
                  <a:lnTo>
                    <a:pt x="127" y="1"/>
                  </a:lnTo>
                  <a:lnTo>
                    <a:pt x="136" y="2"/>
                  </a:lnTo>
                  <a:lnTo>
                    <a:pt x="144" y="4"/>
                  </a:lnTo>
                  <a:lnTo>
                    <a:pt x="152" y="6"/>
                  </a:lnTo>
                  <a:lnTo>
                    <a:pt x="159" y="9"/>
                  </a:lnTo>
                  <a:lnTo>
                    <a:pt x="166" y="13"/>
                  </a:lnTo>
                  <a:lnTo>
                    <a:pt x="173" y="19"/>
                  </a:lnTo>
                  <a:lnTo>
                    <a:pt x="154" y="72"/>
                  </a:lnTo>
                  <a:lnTo>
                    <a:pt x="149" y="69"/>
                  </a:lnTo>
                  <a:lnTo>
                    <a:pt x="146" y="67"/>
                  </a:lnTo>
                  <a:lnTo>
                    <a:pt x="139" y="63"/>
                  </a:lnTo>
                  <a:lnTo>
                    <a:pt x="129" y="61"/>
                  </a:lnTo>
                  <a:lnTo>
                    <a:pt x="121" y="61"/>
                  </a:lnTo>
                  <a:lnTo>
                    <a:pt x="114" y="61"/>
                  </a:lnTo>
                  <a:lnTo>
                    <a:pt x="109" y="63"/>
                  </a:lnTo>
                  <a:lnTo>
                    <a:pt x="104" y="67"/>
                  </a:lnTo>
                  <a:lnTo>
                    <a:pt x="101" y="72"/>
                  </a:lnTo>
                  <a:lnTo>
                    <a:pt x="97" y="77"/>
                  </a:lnTo>
                  <a:lnTo>
                    <a:pt x="95" y="86"/>
                  </a:lnTo>
                  <a:lnTo>
                    <a:pt x="94" y="94"/>
                  </a:lnTo>
                  <a:lnTo>
                    <a:pt x="93" y="105"/>
                  </a:lnTo>
                  <a:lnTo>
                    <a:pt x="93" y="160"/>
                  </a:lnTo>
                  <a:lnTo>
                    <a:pt x="158" y="160"/>
                  </a:lnTo>
                  <a:lnTo>
                    <a:pt x="145" y="220"/>
                  </a:lnTo>
                  <a:lnTo>
                    <a:pt x="93" y="220"/>
                  </a:lnTo>
                  <a:lnTo>
                    <a:pt x="93" y="516"/>
                  </a:lnTo>
                  <a:lnTo>
                    <a:pt x="23" y="516"/>
                  </a:lnTo>
                  <a:lnTo>
                    <a:pt x="23" y="220"/>
                  </a:lnTo>
                  <a:lnTo>
                    <a:pt x="0" y="220"/>
                  </a:lnTo>
                  <a:lnTo>
                    <a:pt x="0" y="160"/>
                  </a:lnTo>
                  <a:lnTo>
                    <a:pt x="23" y="160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8" name="Freeform 49"/>
            <p:cNvSpPr>
              <a:spLocks/>
            </p:cNvSpPr>
            <p:nvPr userDrawn="1"/>
          </p:nvSpPr>
          <p:spPr bwMode="auto">
            <a:xfrm>
              <a:off x="4649" y="3577"/>
              <a:ext cx="19" cy="18"/>
            </a:xfrm>
            <a:custGeom>
              <a:avLst/>
              <a:gdLst/>
              <a:ahLst/>
              <a:cxnLst>
                <a:cxn ang="0">
                  <a:pos x="45" y="91"/>
                </a:cxn>
                <a:cxn ang="0">
                  <a:pos x="36" y="90"/>
                </a:cxn>
                <a:cxn ang="0">
                  <a:pos x="28" y="88"/>
                </a:cxn>
                <a:cxn ang="0">
                  <a:pos x="19" y="84"/>
                </a:cxn>
                <a:cxn ang="0">
                  <a:pos x="13" y="77"/>
                </a:cxn>
                <a:cxn ang="0">
                  <a:pos x="10" y="74"/>
                </a:cxn>
                <a:cxn ang="0">
                  <a:pos x="8" y="71"/>
                </a:cxn>
                <a:cxn ang="0">
                  <a:pos x="5" y="67"/>
                </a:cxn>
                <a:cxn ang="0">
                  <a:pos x="3" y="63"/>
                </a:cxn>
                <a:cxn ang="0">
                  <a:pos x="0" y="54"/>
                </a:cxn>
                <a:cxn ang="0">
                  <a:pos x="0" y="46"/>
                </a:cxn>
                <a:cxn ang="0">
                  <a:pos x="1" y="36"/>
                </a:cxn>
                <a:cxn ang="0">
                  <a:pos x="3" y="27"/>
                </a:cxn>
                <a:cxn ang="0">
                  <a:pos x="8" y="20"/>
                </a:cxn>
                <a:cxn ang="0">
                  <a:pos x="14" y="13"/>
                </a:cxn>
                <a:cxn ang="0">
                  <a:pos x="20" y="7"/>
                </a:cxn>
                <a:cxn ang="0">
                  <a:pos x="28" y="3"/>
                </a:cxn>
                <a:cxn ang="0">
                  <a:pos x="36" y="0"/>
                </a:cxn>
                <a:cxn ang="0">
                  <a:pos x="46" y="0"/>
                </a:cxn>
                <a:cxn ang="0">
                  <a:pos x="55" y="0"/>
                </a:cxn>
                <a:cxn ang="0">
                  <a:pos x="59" y="1"/>
                </a:cxn>
                <a:cxn ang="0">
                  <a:pos x="63" y="3"/>
                </a:cxn>
                <a:cxn ang="0">
                  <a:pos x="70" y="7"/>
                </a:cxn>
                <a:cxn ang="0">
                  <a:pos x="75" y="9"/>
                </a:cxn>
                <a:cxn ang="0">
                  <a:pos x="78" y="13"/>
                </a:cxn>
                <a:cxn ang="0">
                  <a:pos x="83" y="20"/>
                </a:cxn>
                <a:cxn ang="0">
                  <a:pos x="87" y="27"/>
                </a:cxn>
                <a:cxn ang="0">
                  <a:pos x="90" y="36"/>
                </a:cxn>
                <a:cxn ang="0">
                  <a:pos x="92" y="46"/>
                </a:cxn>
                <a:cxn ang="0">
                  <a:pos x="90" y="50"/>
                </a:cxn>
                <a:cxn ang="0">
                  <a:pos x="90" y="52"/>
                </a:cxn>
                <a:cxn ang="0">
                  <a:pos x="90" y="54"/>
                </a:cxn>
                <a:cxn ang="0">
                  <a:pos x="87" y="63"/>
                </a:cxn>
                <a:cxn ang="0">
                  <a:pos x="86" y="65"/>
                </a:cxn>
                <a:cxn ang="0">
                  <a:pos x="85" y="67"/>
                </a:cxn>
                <a:cxn ang="0">
                  <a:pos x="83" y="71"/>
                </a:cxn>
                <a:cxn ang="0">
                  <a:pos x="81" y="74"/>
                </a:cxn>
                <a:cxn ang="0">
                  <a:pos x="78" y="77"/>
                </a:cxn>
                <a:cxn ang="0">
                  <a:pos x="75" y="81"/>
                </a:cxn>
                <a:cxn ang="0">
                  <a:pos x="70" y="84"/>
                </a:cxn>
                <a:cxn ang="0">
                  <a:pos x="66" y="86"/>
                </a:cxn>
                <a:cxn ang="0">
                  <a:pos x="64" y="86"/>
                </a:cxn>
                <a:cxn ang="0">
                  <a:pos x="63" y="88"/>
                </a:cxn>
                <a:cxn ang="0">
                  <a:pos x="54" y="90"/>
                </a:cxn>
                <a:cxn ang="0">
                  <a:pos x="51" y="90"/>
                </a:cxn>
                <a:cxn ang="0">
                  <a:pos x="50" y="90"/>
                </a:cxn>
                <a:cxn ang="0">
                  <a:pos x="49" y="90"/>
                </a:cxn>
                <a:cxn ang="0">
                  <a:pos x="45" y="91"/>
                </a:cxn>
              </a:cxnLst>
              <a:rect l="0" t="0" r="r" b="b"/>
              <a:pathLst>
                <a:path w="92" h="91">
                  <a:moveTo>
                    <a:pt x="45" y="91"/>
                  </a:moveTo>
                  <a:lnTo>
                    <a:pt x="36" y="90"/>
                  </a:lnTo>
                  <a:lnTo>
                    <a:pt x="28" y="88"/>
                  </a:lnTo>
                  <a:lnTo>
                    <a:pt x="19" y="84"/>
                  </a:lnTo>
                  <a:lnTo>
                    <a:pt x="13" y="77"/>
                  </a:lnTo>
                  <a:lnTo>
                    <a:pt x="10" y="74"/>
                  </a:lnTo>
                  <a:lnTo>
                    <a:pt x="8" y="71"/>
                  </a:lnTo>
                  <a:lnTo>
                    <a:pt x="5" y="67"/>
                  </a:lnTo>
                  <a:lnTo>
                    <a:pt x="3" y="63"/>
                  </a:lnTo>
                  <a:lnTo>
                    <a:pt x="0" y="54"/>
                  </a:lnTo>
                  <a:lnTo>
                    <a:pt x="0" y="46"/>
                  </a:lnTo>
                  <a:lnTo>
                    <a:pt x="1" y="36"/>
                  </a:lnTo>
                  <a:lnTo>
                    <a:pt x="3" y="27"/>
                  </a:lnTo>
                  <a:lnTo>
                    <a:pt x="8" y="20"/>
                  </a:lnTo>
                  <a:lnTo>
                    <a:pt x="14" y="13"/>
                  </a:lnTo>
                  <a:lnTo>
                    <a:pt x="20" y="7"/>
                  </a:lnTo>
                  <a:lnTo>
                    <a:pt x="28" y="3"/>
                  </a:lnTo>
                  <a:lnTo>
                    <a:pt x="36" y="0"/>
                  </a:lnTo>
                  <a:lnTo>
                    <a:pt x="46" y="0"/>
                  </a:lnTo>
                  <a:lnTo>
                    <a:pt x="55" y="0"/>
                  </a:lnTo>
                  <a:lnTo>
                    <a:pt x="59" y="1"/>
                  </a:lnTo>
                  <a:lnTo>
                    <a:pt x="63" y="3"/>
                  </a:lnTo>
                  <a:lnTo>
                    <a:pt x="70" y="7"/>
                  </a:lnTo>
                  <a:lnTo>
                    <a:pt x="75" y="9"/>
                  </a:lnTo>
                  <a:lnTo>
                    <a:pt x="78" y="13"/>
                  </a:lnTo>
                  <a:lnTo>
                    <a:pt x="83" y="20"/>
                  </a:lnTo>
                  <a:lnTo>
                    <a:pt x="87" y="27"/>
                  </a:lnTo>
                  <a:lnTo>
                    <a:pt x="90" y="36"/>
                  </a:lnTo>
                  <a:lnTo>
                    <a:pt x="92" y="46"/>
                  </a:lnTo>
                  <a:lnTo>
                    <a:pt x="90" y="50"/>
                  </a:lnTo>
                  <a:lnTo>
                    <a:pt x="90" y="52"/>
                  </a:lnTo>
                  <a:lnTo>
                    <a:pt x="90" y="54"/>
                  </a:lnTo>
                  <a:lnTo>
                    <a:pt x="87" y="63"/>
                  </a:lnTo>
                  <a:lnTo>
                    <a:pt x="86" y="65"/>
                  </a:lnTo>
                  <a:lnTo>
                    <a:pt x="85" y="67"/>
                  </a:lnTo>
                  <a:lnTo>
                    <a:pt x="83" y="71"/>
                  </a:lnTo>
                  <a:lnTo>
                    <a:pt x="81" y="74"/>
                  </a:lnTo>
                  <a:lnTo>
                    <a:pt x="78" y="77"/>
                  </a:lnTo>
                  <a:lnTo>
                    <a:pt x="75" y="81"/>
                  </a:lnTo>
                  <a:lnTo>
                    <a:pt x="70" y="84"/>
                  </a:lnTo>
                  <a:lnTo>
                    <a:pt x="66" y="86"/>
                  </a:lnTo>
                  <a:lnTo>
                    <a:pt x="64" y="86"/>
                  </a:lnTo>
                  <a:lnTo>
                    <a:pt x="63" y="88"/>
                  </a:lnTo>
                  <a:lnTo>
                    <a:pt x="54" y="90"/>
                  </a:lnTo>
                  <a:lnTo>
                    <a:pt x="51" y="90"/>
                  </a:lnTo>
                  <a:lnTo>
                    <a:pt x="50" y="90"/>
                  </a:lnTo>
                  <a:lnTo>
                    <a:pt x="49" y="90"/>
                  </a:lnTo>
                  <a:lnTo>
                    <a:pt x="45" y="91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9" name="Freeform 50"/>
            <p:cNvSpPr>
              <a:spLocks/>
            </p:cNvSpPr>
            <p:nvPr userDrawn="1"/>
          </p:nvSpPr>
          <p:spPr bwMode="auto">
            <a:xfrm>
              <a:off x="4652" y="3603"/>
              <a:ext cx="13" cy="73"/>
            </a:xfrm>
            <a:custGeom>
              <a:avLst/>
              <a:gdLst/>
              <a:ahLst/>
              <a:cxnLst>
                <a:cxn ang="0">
                  <a:pos x="0" y="363"/>
                </a:cxn>
                <a:cxn ang="0">
                  <a:pos x="0" y="9"/>
                </a:cxn>
                <a:cxn ang="0">
                  <a:pos x="69" y="0"/>
                </a:cxn>
                <a:cxn ang="0">
                  <a:pos x="69" y="363"/>
                </a:cxn>
                <a:cxn ang="0">
                  <a:pos x="0" y="363"/>
                </a:cxn>
              </a:cxnLst>
              <a:rect l="0" t="0" r="r" b="b"/>
              <a:pathLst>
                <a:path w="69" h="363">
                  <a:moveTo>
                    <a:pt x="0" y="363"/>
                  </a:moveTo>
                  <a:lnTo>
                    <a:pt x="0" y="9"/>
                  </a:lnTo>
                  <a:lnTo>
                    <a:pt x="69" y="0"/>
                  </a:lnTo>
                  <a:lnTo>
                    <a:pt x="69" y="363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" name="Freeform 51"/>
            <p:cNvSpPr>
              <a:spLocks/>
            </p:cNvSpPr>
            <p:nvPr userDrawn="1"/>
          </p:nvSpPr>
          <p:spPr bwMode="auto">
            <a:xfrm>
              <a:off x="4681" y="3603"/>
              <a:ext cx="45" cy="73"/>
            </a:xfrm>
            <a:custGeom>
              <a:avLst/>
              <a:gdLst/>
              <a:ahLst/>
              <a:cxnLst>
                <a:cxn ang="0">
                  <a:pos x="159" y="365"/>
                </a:cxn>
                <a:cxn ang="0">
                  <a:pos x="158" y="116"/>
                </a:cxn>
                <a:cxn ang="0">
                  <a:pos x="156" y="101"/>
                </a:cxn>
                <a:cxn ang="0">
                  <a:pos x="154" y="90"/>
                </a:cxn>
                <a:cxn ang="0">
                  <a:pos x="151" y="82"/>
                </a:cxn>
                <a:cxn ang="0">
                  <a:pos x="148" y="75"/>
                </a:cxn>
                <a:cxn ang="0">
                  <a:pos x="144" y="72"/>
                </a:cxn>
                <a:cxn ang="0">
                  <a:pos x="137" y="70"/>
                </a:cxn>
                <a:cxn ang="0">
                  <a:pos x="128" y="69"/>
                </a:cxn>
                <a:cxn ang="0">
                  <a:pos x="115" y="71"/>
                </a:cxn>
                <a:cxn ang="0">
                  <a:pos x="102" y="77"/>
                </a:cxn>
                <a:cxn ang="0">
                  <a:pos x="90" y="87"/>
                </a:cxn>
                <a:cxn ang="0">
                  <a:pos x="78" y="101"/>
                </a:cxn>
                <a:cxn ang="0">
                  <a:pos x="9" y="365"/>
                </a:cxn>
                <a:cxn ang="0">
                  <a:pos x="9" y="93"/>
                </a:cxn>
                <a:cxn ang="0">
                  <a:pos x="8" y="74"/>
                </a:cxn>
                <a:cxn ang="0">
                  <a:pos x="5" y="52"/>
                </a:cxn>
                <a:cxn ang="0">
                  <a:pos x="4" y="44"/>
                </a:cxn>
                <a:cxn ang="0">
                  <a:pos x="4" y="41"/>
                </a:cxn>
                <a:cxn ang="0">
                  <a:pos x="0" y="17"/>
                </a:cxn>
                <a:cxn ang="0">
                  <a:pos x="65" y="2"/>
                </a:cxn>
                <a:cxn ang="0">
                  <a:pos x="67" y="11"/>
                </a:cxn>
                <a:cxn ang="0">
                  <a:pos x="72" y="26"/>
                </a:cxn>
                <a:cxn ang="0">
                  <a:pos x="72" y="34"/>
                </a:cxn>
                <a:cxn ang="0">
                  <a:pos x="74" y="41"/>
                </a:cxn>
                <a:cxn ang="0">
                  <a:pos x="91" y="24"/>
                </a:cxn>
                <a:cxn ang="0">
                  <a:pos x="110" y="11"/>
                </a:cxn>
                <a:cxn ang="0">
                  <a:pos x="131" y="4"/>
                </a:cxn>
                <a:cxn ang="0">
                  <a:pos x="154" y="2"/>
                </a:cxn>
                <a:cxn ang="0">
                  <a:pos x="171" y="3"/>
                </a:cxn>
                <a:cxn ang="0">
                  <a:pos x="186" y="8"/>
                </a:cxn>
                <a:cxn ang="0">
                  <a:pos x="199" y="16"/>
                </a:cxn>
                <a:cxn ang="0">
                  <a:pos x="211" y="27"/>
                </a:cxn>
                <a:cxn ang="0">
                  <a:pos x="217" y="38"/>
                </a:cxn>
                <a:cxn ang="0">
                  <a:pos x="222" y="53"/>
                </a:cxn>
                <a:cxn ang="0">
                  <a:pos x="225" y="71"/>
                </a:cxn>
                <a:cxn ang="0">
                  <a:pos x="226" y="92"/>
                </a:cxn>
              </a:cxnLst>
              <a:rect l="0" t="0" r="r" b="b"/>
              <a:pathLst>
                <a:path w="226" h="365">
                  <a:moveTo>
                    <a:pt x="226" y="365"/>
                  </a:moveTo>
                  <a:lnTo>
                    <a:pt x="159" y="365"/>
                  </a:lnTo>
                  <a:lnTo>
                    <a:pt x="159" y="124"/>
                  </a:lnTo>
                  <a:lnTo>
                    <a:pt x="158" y="116"/>
                  </a:lnTo>
                  <a:lnTo>
                    <a:pt x="158" y="108"/>
                  </a:lnTo>
                  <a:lnTo>
                    <a:pt x="156" y="101"/>
                  </a:lnTo>
                  <a:lnTo>
                    <a:pt x="156" y="96"/>
                  </a:lnTo>
                  <a:lnTo>
                    <a:pt x="154" y="90"/>
                  </a:lnTo>
                  <a:lnTo>
                    <a:pt x="153" y="85"/>
                  </a:lnTo>
                  <a:lnTo>
                    <a:pt x="151" y="82"/>
                  </a:lnTo>
                  <a:lnTo>
                    <a:pt x="150" y="79"/>
                  </a:lnTo>
                  <a:lnTo>
                    <a:pt x="148" y="75"/>
                  </a:lnTo>
                  <a:lnTo>
                    <a:pt x="146" y="74"/>
                  </a:lnTo>
                  <a:lnTo>
                    <a:pt x="144" y="72"/>
                  </a:lnTo>
                  <a:lnTo>
                    <a:pt x="142" y="71"/>
                  </a:lnTo>
                  <a:lnTo>
                    <a:pt x="137" y="70"/>
                  </a:lnTo>
                  <a:lnTo>
                    <a:pt x="135" y="70"/>
                  </a:lnTo>
                  <a:lnTo>
                    <a:pt x="128" y="69"/>
                  </a:lnTo>
                  <a:lnTo>
                    <a:pt x="120" y="70"/>
                  </a:lnTo>
                  <a:lnTo>
                    <a:pt x="115" y="71"/>
                  </a:lnTo>
                  <a:lnTo>
                    <a:pt x="109" y="73"/>
                  </a:lnTo>
                  <a:lnTo>
                    <a:pt x="102" y="77"/>
                  </a:lnTo>
                  <a:lnTo>
                    <a:pt x="96" y="82"/>
                  </a:lnTo>
                  <a:lnTo>
                    <a:pt x="90" y="87"/>
                  </a:lnTo>
                  <a:lnTo>
                    <a:pt x="84" y="93"/>
                  </a:lnTo>
                  <a:lnTo>
                    <a:pt x="78" y="101"/>
                  </a:lnTo>
                  <a:lnTo>
                    <a:pt x="78" y="365"/>
                  </a:lnTo>
                  <a:lnTo>
                    <a:pt x="9" y="365"/>
                  </a:lnTo>
                  <a:lnTo>
                    <a:pt x="9" y="103"/>
                  </a:lnTo>
                  <a:lnTo>
                    <a:pt x="9" y="93"/>
                  </a:lnTo>
                  <a:lnTo>
                    <a:pt x="8" y="84"/>
                  </a:lnTo>
                  <a:lnTo>
                    <a:pt x="8" y="74"/>
                  </a:lnTo>
                  <a:lnTo>
                    <a:pt x="7" y="64"/>
                  </a:lnTo>
                  <a:lnTo>
                    <a:pt x="5" y="52"/>
                  </a:lnTo>
                  <a:lnTo>
                    <a:pt x="4" y="47"/>
                  </a:lnTo>
                  <a:lnTo>
                    <a:pt x="4" y="44"/>
                  </a:lnTo>
                  <a:lnTo>
                    <a:pt x="4" y="43"/>
                  </a:lnTo>
                  <a:lnTo>
                    <a:pt x="4" y="41"/>
                  </a:lnTo>
                  <a:lnTo>
                    <a:pt x="2" y="28"/>
                  </a:lnTo>
                  <a:lnTo>
                    <a:pt x="0" y="17"/>
                  </a:lnTo>
                  <a:lnTo>
                    <a:pt x="64" y="0"/>
                  </a:lnTo>
                  <a:lnTo>
                    <a:pt x="65" y="2"/>
                  </a:lnTo>
                  <a:lnTo>
                    <a:pt x="65" y="5"/>
                  </a:lnTo>
                  <a:lnTo>
                    <a:pt x="67" y="11"/>
                  </a:lnTo>
                  <a:lnTo>
                    <a:pt x="71" y="22"/>
                  </a:lnTo>
                  <a:lnTo>
                    <a:pt x="72" y="26"/>
                  </a:lnTo>
                  <a:lnTo>
                    <a:pt x="72" y="32"/>
                  </a:lnTo>
                  <a:lnTo>
                    <a:pt x="72" y="34"/>
                  </a:lnTo>
                  <a:lnTo>
                    <a:pt x="73" y="37"/>
                  </a:lnTo>
                  <a:lnTo>
                    <a:pt x="74" y="41"/>
                  </a:lnTo>
                  <a:lnTo>
                    <a:pt x="81" y="32"/>
                  </a:lnTo>
                  <a:lnTo>
                    <a:pt x="91" y="24"/>
                  </a:lnTo>
                  <a:lnTo>
                    <a:pt x="99" y="17"/>
                  </a:lnTo>
                  <a:lnTo>
                    <a:pt x="110" y="11"/>
                  </a:lnTo>
                  <a:lnTo>
                    <a:pt x="119" y="7"/>
                  </a:lnTo>
                  <a:lnTo>
                    <a:pt x="131" y="4"/>
                  </a:lnTo>
                  <a:lnTo>
                    <a:pt x="142" y="2"/>
                  </a:lnTo>
                  <a:lnTo>
                    <a:pt x="154" y="2"/>
                  </a:lnTo>
                  <a:lnTo>
                    <a:pt x="163" y="2"/>
                  </a:lnTo>
                  <a:lnTo>
                    <a:pt x="171" y="3"/>
                  </a:lnTo>
                  <a:lnTo>
                    <a:pt x="179" y="5"/>
                  </a:lnTo>
                  <a:lnTo>
                    <a:pt x="186" y="8"/>
                  </a:lnTo>
                  <a:lnTo>
                    <a:pt x="193" y="11"/>
                  </a:lnTo>
                  <a:lnTo>
                    <a:pt x="199" y="16"/>
                  </a:lnTo>
                  <a:lnTo>
                    <a:pt x="205" y="21"/>
                  </a:lnTo>
                  <a:lnTo>
                    <a:pt x="211" y="27"/>
                  </a:lnTo>
                  <a:lnTo>
                    <a:pt x="214" y="32"/>
                  </a:lnTo>
                  <a:lnTo>
                    <a:pt x="217" y="38"/>
                  </a:lnTo>
                  <a:lnTo>
                    <a:pt x="220" y="46"/>
                  </a:lnTo>
                  <a:lnTo>
                    <a:pt x="222" y="53"/>
                  </a:lnTo>
                  <a:lnTo>
                    <a:pt x="224" y="61"/>
                  </a:lnTo>
                  <a:lnTo>
                    <a:pt x="225" y="71"/>
                  </a:lnTo>
                  <a:lnTo>
                    <a:pt x="226" y="81"/>
                  </a:lnTo>
                  <a:lnTo>
                    <a:pt x="226" y="92"/>
                  </a:lnTo>
                  <a:lnTo>
                    <a:pt x="226" y="365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1" name="Freeform 52"/>
            <p:cNvSpPr>
              <a:spLocks/>
            </p:cNvSpPr>
            <p:nvPr userDrawn="1"/>
          </p:nvSpPr>
          <p:spPr bwMode="auto">
            <a:xfrm>
              <a:off x="4739" y="3603"/>
              <a:ext cx="47" cy="75"/>
            </a:xfrm>
            <a:custGeom>
              <a:avLst/>
              <a:gdLst/>
              <a:ahLst/>
              <a:cxnLst>
                <a:cxn ang="0">
                  <a:pos x="201" y="43"/>
                </a:cxn>
                <a:cxn ang="0">
                  <a:pos x="208" y="57"/>
                </a:cxn>
                <a:cxn ang="0">
                  <a:pos x="216" y="72"/>
                </a:cxn>
                <a:cxn ang="0">
                  <a:pos x="221" y="89"/>
                </a:cxn>
                <a:cxn ang="0">
                  <a:pos x="225" y="108"/>
                </a:cxn>
                <a:cxn ang="0">
                  <a:pos x="228" y="130"/>
                </a:cxn>
                <a:cxn ang="0">
                  <a:pos x="230" y="153"/>
                </a:cxn>
                <a:cxn ang="0">
                  <a:pos x="231" y="179"/>
                </a:cxn>
                <a:cxn ang="0">
                  <a:pos x="233" y="207"/>
                </a:cxn>
                <a:cxn ang="0">
                  <a:pos x="73" y="215"/>
                </a:cxn>
                <a:cxn ang="0">
                  <a:pos x="77" y="250"/>
                </a:cxn>
                <a:cxn ang="0">
                  <a:pos x="82" y="271"/>
                </a:cxn>
                <a:cxn ang="0">
                  <a:pos x="88" y="285"/>
                </a:cxn>
                <a:cxn ang="0">
                  <a:pos x="98" y="298"/>
                </a:cxn>
                <a:cxn ang="0">
                  <a:pos x="109" y="306"/>
                </a:cxn>
                <a:cxn ang="0">
                  <a:pos x="124" y="310"/>
                </a:cxn>
                <a:cxn ang="0">
                  <a:pos x="141" y="310"/>
                </a:cxn>
                <a:cxn ang="0">
                  <a:pos x="158" y="305"/>
                </a:cxn>
                <a:cxn ang="0">
                  <a:pos x="175" y="297"/>
                </a:cxn>
                <a:cxn ang="0">
                  <a:pos x="192" y="283"/>
                </a:cxn>
                <a:cxn ang="0">
                  <a:pos x="228" y="328"/>
                </a:cxn>
                <a:cxn ang="0">
                  <a:pos x="210" y="342"/>
                </a:cxn>
                <a:cxn ang="0">
                  <a:pos x="201" y="350"/>
                </a:cxn>
                <a:cxn ang="0">
                  <a:pos x="199" y="351"/>
                </a:cxn>
                <a:cxn ang="0">
                  <a:pos x="192" y="356"/>
                </a:cxn>
                <a:cxn ang="0">
                  <a:pos x="179" y="363"/>
                </a:cxn>
                <a:cxn ang="0">
                  <a:pos x="167" y="368"/>
                </a:cxn>
                <a:cxn ang="0">
                  <a:pos x="140" y="374"/>
                </a:cxn>
                <a:cxn ang="0">
                  <a:pos x="112" y="374"/>
                </a:cxn>
                <a:cxn ang="0">
                  <a:pos x="85" y="367"/>
                </a:cxn>
                <a:cxn ang="0">
                  <a:pos x="62" y="355"/>
                </a:cxn>
                <a:cxn ang="0">
                  <a:pos x="42" y="336"/>
                </a:cxn>
                <a:cxn ang="0">
                  <a:pos x="26" y="312"/>
                </a:cxn>
                <a:cxn ang="0">
                  <a:pos x="18" y="298"/>
                </a:cxn>
                <a:cxn ang="0">
                  <a:pos x="9" y="266"/>
                </a:cxn>
                <a:cxn ang="0">
                  <a:pos x="3" y="238"/>
                </a:cxn>
                <a:cxn ang="0">
                  <a:pos x="1" y="208"/>
                </a:cxn>
                <a:cxn ang="0">
                  <a:pos x="1" y="165"/>
                </a:cxn>
                <a:cxn ang="0">
                  <a:pos x="3" y="134"/>
                </a:cxn>
                <a:cxn ang="0">
                  <a:pos x="9" y="106"/>
                </a:cxn>
                <a:cxn ang="0">
                  <a:pos x="13" y="89"/>
                </a:cxn>
                <a:cxn ang="0">
                  <a:pos x="21" y="66"/>
                </a:cxn>
                <a:cxn ang="0">
                  <a:pos x="33" y="47"/>
                </a:cxn>
                <a:cxn ang="0">
                  <a:pos x="50" y="26"/>
                </a:cxn>
                <a:cxn ang="0">
                  <a:pos x="70" y="11"/>
                </a:cxn>
                <a:cxn ang="0">
                  <a:pos x="92" y="2"/>
                </a:cxn>
                <a:cxn ang="0">
                  <a:pos x="118" y="0"/>
                </a:cxn>
                <a:cxn ang="0">
                  <a:pos x="136" y="1"/>
                </a:cxn>
                <a:cxn ang="0">
                  <a:pos x="152" y="5"/>
                </a:cxn>
                <a:cxn ang="0">
                  <a:pos x="163" y="9"/>
                </a:cxn>
                <a:cxn ang="0">
                  <a:pos x="176" y="17"/>
                </a:cxn>
                <a:cxn ang="0">
                  <a:pos x="185" y="24"/>
                </a:cxn>
                <a:cxn ang="0">
                  <a:pos x="193" y="33"/>
                </a:cxn>
              </a:cxnLst>
              <a:rect l="0" t="0" r="r" b="b"/>
              <a:pathLst>
                <a:path w="233" h="374">
                  <a:moveTo>
                    <a:pt x="198" y="38"/>
                  </a:moveTo>
                  <a:lnTo>
                    <a:pt x="201" y="43"/>
                  </a:lnTo>
                  <a:lnTo>
                    <a:pt x="205" y="50"/>
                  </a:lnTo>
                  <a:lnTo>
                    <a:pt x="208" y="57"/>
                  </a:lnTo>
                  <a:lnTo>
                    <a:pt x="212" y="65"/>
                  </a:lnTo>
                  <a:lnTo>
                    <a:pt x="216" y="72"/>
                  </a:lnTo>
                  <a:lnTo>
                    <a:pt x="218" y="81"/>
                  </a:lnTo>
                  <a:lnTo>
                    <a:pt x="221" y="89"/>
                  </a:lnTo>
                  <a:lnTo>
                    <a:pt x="223" y="99"/>
                  </a:lnTo>
                  <a:lnTo>
                    <a:pt x="225" y="108"/>
                  </a:lnTo>
                  <a:lnTo>
                    <a:pt x="226" y="119"/>
                  </a:lnTo>
                  <a:lnTo>
                    <a:pt x="228" y="130"/>
                  </a:lnTo>
                  <a:lnTo>
                    <a:pt x="229" y="141"/>
                  </a:lnTo>
                  <a:lnTo>
                    <a:pt x="230" y="153"/>
                  </a:lnTo>
                  <a:lnTo>
                    <a:pt x="231" y="166"/>
                  </a:lnTo>
                  <a:lnTo>
                    <a:pt x="231" y="179"/>
                  </a:lnTo>
                  <a:lnTo>
                    <a:pt x="233" y="191"/>
                  </a:lnTo>
                  <a:lnTo>
                    <a:pt x="233" y="207"/>
                  </a:lnTo>
                  <a:lnTo>
                    <a:pt x="73" y="207"/>
                  </a:lnTo>
                  <a:lnTo>
                    <a:pt x="73" y="215"/>
                  </a:lnTo>
                  <a:lnTo>
                    <a:pt x="74" y="233"/>
                  </a:lnTo>
                  <a:lnTo>
                    <a:pt x="77" y="250"/>
                  </a:lnTo>
                  <a:lnTo>
                    <a:pt x="80" y="265"/>
                  </a:lnTo>
                  <a:lnTo>
                    <a:pt x="82" y="271"/>
                  </a:lnTo>
                  <a:lnTo>
                    <a:pt x="84" y="276"/>
                  </a:lnTo>
                  <a:lnTo>
                    <a:pt x="88" y="285"/>
                  </a:lnTo>
                  <a:lnTo>
                    <a:pt x="92" y="291"/>
                  </a:lnTo>
                  <a:lnTo>
                    <a:pt x="98" y="298"/>
                  </a:lnTo>
                  <a:lnTo>
                    <a:pt x="104" y="302"/>
                  </a:lnTo>
                  <a:lnTo>
                    <a:pt x="109" y="306"/>
                  </a:lnTo>
                  <a:lnTo>
                    <a:pt x="117" y="308"/>
                  </a:lnTo>
                  <a:lnTo>
                    <a:pt x="124" y="310"/>
                  </a:lnTo>
                  <a:lnTo>
                    <a:pt x="133" y="310"/>
                  </a:lnTo>
                  <a:lnTo>
                    <a:pt x="141" y="310"/>
                  </a:lnTo>
                  <a:lnTo>
                    <a:pt x="150" y="308"/>
                  </a:lnTo>
                  <a:lnTo>
                    <a:pt x="158" y="305"/>
                  </a:lnTo>
                  <a:lnTo>
                    <a:pt x="167" y="302"/>
                  </a:lnTo>
                  <a:lnTo>
                    <a:pt x="175" y="297"/>
                  </a:lnTo>
                  <a:lnTo>
                    <a:pt x="184" y="290"/>
                  </a:lnTo>
                  <a:lnTo>
                    <a:pt x="192" y="283"/>
                  </a:lnTo>
                  <a:lnTo>
                    <a:pt x="201" y="275"/>
                  </a:lnTo>
                  <a:lnTo>
                    <a:pt x="228" y="328"/>
                  </a:lnTo>
                  <a:lnTo>
                    <a:pt x="216" y="338"/>
                  </a:lnTo>
                  <a:lnTo>
                    <a:pt x="210" y="342"/>
                  </a:lnTo>
                  <a:lnTo>
                    <a:pt x="205" y="348"/>
                  </a:lnTo>
                  <a:lnTo>
                    <a:pt x="201" y="350"/>
                  </a:lnTo>
                  <a:lnTo>
                    <a:pt x="200" y="351"/>
                  </a:lnTo>
                  <a:lnTo>
                    <a:pt x="199" y="351"/>
                  </a:lnTo>
                  <a:lnTo>
                    <a:pt x="199" y="352"/>
                  </a:lnTo>
                  <a:lnTo>
                    <a:pt x="192" y="356"/>
                  </a:lnTo>
                  <a:lnTo>
                    <a:pt x="186" y="359"/>
                  </a:lnTo>
                  <a:lnTo>
                    <a:pt x="179" y="363"/>
                  </a:lnTo>
                  <a:lnTo>
                    <a:pt x="173" y="366"/>
                  </a:lnTo>
                  <a:lnTo>
                    <a:pt x="167" y="368"/>
                  </a:lnTo>
                  <a:lnTo>
                    <a:pt x="154" y="372"/>
                  </a:lnTo>
                  <a:lnTo>
                    <a:pt x="140" y="374"/>
                  </a:lnTo>
                  <a:lnTo>
                    <a:pt x="126" y="374"/>
                  </a:lnTo>
                  <a:lnTo>
                    <a:pt x="112" y="374"/>
                  </a:lnTo>
                  <a:lnTo>
                    <a:pt x="98" y="371"/>
                  </a:lnTo>
                  <a:lnTo>
                    <a:pt x="85" y="367"/>
                  </a:lnTo>
                  <a:lnTo>
                    <a:pt x="73" y="362"/>
                  </a:lnTo>
                  <a:lnTo>
                    <a:pt x="62" y="355"/>
                  </a:lnTo>
                  <a:lnTo>
                    <a:pt x="51" y="347"/>
                  </a:lnTo>
                  <a:lnTo>
                    <a:pt x="42" y="336"/>
                  </a:lnTo>
                  <a:lnTo>
                    <a:pt x="33" y="325"/>
                  </a:lnTo>
                  <a:lnTo>
                    <a:pt x="26" y="312"/>
                  </a:lnTo>
                  <a:lnTo>
                    <a:pt x="21" y="304"/>
                  </a:lnTo>
                  <a:lnTo>
                    <a:pt x="18" y="298"/>
                  </a:lnTo>
                  <a:lnTo>
                    <a:pt x="13" y="282"/>
                  </a:lnTo>
                  <a:lnTo>
                    <a:pt x="9" y="266"/>
                  </a:lnTo>
                  <a:lnTo>
                    <a:pt x="4" y="248"/>
                  </a:lnTo>
                  <a:lnTo>
                    <a:pt x="3" y="238"/>
                  </a:lnTo>
                  <a:lnTo>
                    <a:pt x="2" y="229"/>
                  </a:lnTo>
                  <a:lnTo>
                    <a:pt x="1" y="208"/>
                  </a:lnTo>
                  <a:lnTo>
                    <a:pt x="0" y="187"/>
                  </a:lnTo>
                  <a:lnTo>
                    <a:pt x="1" y="165"/>
                  </a:lnTo>
                  <a:lnTo>
                    <a:pt x="2" y="143"/>
                  </a:lnTo>
                  <a:lnTo>
                    <a:pt x="3" y="134"/>
                  </a:lnTo>
                  <a:lnTo>
                    <a:pt x="4" y="124"/>
                  </a:lnTo>
                  <a:lnTo>
                    <a:pt x="9" y="106"/>
                  </a:lnTo>
                  <a:lnTo>
                    <a:pt x="10" y="98"/>
                  </a:lnTo>
                  <a:lnTo>
                    <a:pt x="13" y="89"/>
                  </a:lnTo>
                  <a:lnTo>
                    <a:pt x="18" y="74"/>
                  </a:lnTo>
                  <a:lnTo>
                    <a:pt x="21" y="66"/>
                  </a:lnTo>
                  <a:lnTo>
                    <a:pt x="25" y="59"/>
                  </a:lnTo>
                  <a:lnTo>
                    <a:pt x="33" y="47"/>
                  </a:lnTo>
                  <a:lnTo>
                    <a:pt x="42" y="36"/>
                  </a:lnTo>
                  <a:lnTo>
                    <a:pt x="50" y="26"/>
                  </a:lnTo>
                  <a:lnTo>
                    <a:pt x="60" y="18"/>
                  </a:lnTo>
                  <a:lnTo>
                    <a:pt x="70" y="11"/>
                  </a:lnTo>
                  <a:lnTo>
                    <a:pt x="81" y="6"/>
                  </a:lnTo>
                  <a:lnTo>
                    <a:pt x="92" y="2"/>
                  </a:lnTo>
                  <a:lnTo>
                    <a:pt x="105" y="0"/>
                  </a:lnTo>
                  <a:lnTo>
                    <a:pt x="118" y="0"/>
                  </a:lnTo>
                  <a:lnTo>
                    <a:pt x="131" y="0"/>
                  </a:lnTo>
                  <a:lnTo>
                    <a:pt x="136" y="1"/>
                  </a:lnTo>
                  <a:lnTo>
                    <a:pt x="141" y="2"/>
                  </a:lnTo>
                  <a:lnTo>
                    <a:pt x="152" y="5"/>
                  </a:lnTo>
                  <a:lnTo>
                    <a:pt x="157" y="6"/>
                  </a:lnTo>
                  <a:lnTo>
                    <a:pt x="163" y="9"/>
                  </a:lnTo>
                  <a:lnTo>
                    <a:pt x="172" y="15"/>
                  </a:lnTo>
                  <a:lnTo>
                    <a:pt x="176" y="17"/>
                  </a:lnTo>
                  <a:lnTo>
                    <a:pt x="182" y="21"/>
                  </a:lnTo>
                  <a:lnTo>
                    <a:pt x="185" y="24"/>
                  </a:lnTo>
                  <a:lnTo>
                    <a:pt x="189" y="28"/>
                  </a:lnTo>
                  <a:lnTo>
                    <a:pt x="193" y="33"/>
                  </a:lnTo>
                  <a:lnTo>
                    <a:pt x="198" y="3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" name="Freeform 53"/>
            <p:cNvSpPr>
              <a:spLocks/>
            </p:cNvSpPr>
            <p:nvPr userDrawn="1"/>
          </p:nvSpPr>
          <p:spPr bwMode="auto">
            <a:xfrm>
              <a:off x="4754" y="3614"/>
              <a:ext cx="18" cy="19"/>
            </a:xfrm>
            <a:custGeom>
              <a:avLst/>
              <a:gdLst/>
              <a:ahLst/>
              <a:cxnLst>
                <a:cxn ang="0">
                  <a:pos x="46" y="0"/>
                </a:cxn>
                <a:cxn ang="0">
                  <a:pos x="35" y="1"/>
                </a:cxn>
                <a:cxn ang="0">
                  <a:pos x="31" y="3"/>
                </a:cxn>
                <a:cxn ang="0">
                  <a:pos x="27" y="6"/>
                </a:cxn>
                <a:cxn ang="0">
                  <a:pos x="18" y="13"/>
                </a:cxn>
                <a:cxn ang="0">
                  <a:pos x="15" y="18"/>
                </a:cxn>
                <a:cxn ang="0">
                  <a:pos x="13" y="24"/>
                </a:cxn>
                <a:cxn ang="0">
                  <a:pos x="10" y="29"/>
                </a:cxn>
                <a:cxn ang="0">
                  <a:pos x="7" y="36"/>
                </a:cxn>
                <a:cxn ang="0">
                  <a:pos x="5" y="44"/>
                </a:cxn>
                <a:cxn ang="0">
                  <a:pos x="4" y="52"/>
                </a:cxn>
                <a:cxn ang="0">
                  <a:pos x="3" y="61"/>
                </a:cxn>
                <a:cxn ang="0">
                  <a:pos x="1" y="70"/>
                </a:cxn>
                <a:cxn ang="0">
                  <a:pos x="0" y="93"/>
                </a:cxn>
                <a:cxn ang="0">
                  <a:pos x="90" y="93"/>
                </a:cxn>
                <a:cxn ang="0">
                  <a:pos x="88" y="81"/>
                </a:cxn>
                <a:cxn ang="0">
                  <a:pos x="88" y="70"/>
                </a:cxn>
                <a:cxn ang="0">
                  <a:pos x="87" y="61"/>
                </a:cxn>
                <a:cxn ang="0">
                  <a:pos x="87" y="52"/>
                </a:cxn>
                <a:cxn ang="0">
                  <a:pos x="85" y="44"/>
                </a:cxn>
                <a:cxn ang="0">
                  <a:pos x="84" y="37"/>
                </a:cxn>
                <a:cxn ang="0">
                  <a:pos x="83" y="31"/>
                </a:cxn>
                <a:cxn ang="0">
                  <a:pos x="81" y="27"/>
                </a:cxn>
                <a:cxn ang="0">
                  <a:pos x="78" y="20"/>
                </a:cxn>
                <a:cxn ang="0">
                  <a:pos x="75" y="14"/>
                </a:cxn>
                <a:cxn ang="0">
                  <a:pos x="70" y="10"/>
                </a:cxn>
                <a:cxn ang="0">
                  <a:pos x="67" y="7"/>
                </a:cxn>
                <a:cxn ang="0">
                  <a:pos x="62" y="3"/>
                </a:cxn>
                <a:cxn ang="0">
                  <a:pos x="58" y="1"/>
                </a:cxn>
                <a:cxn ang="0">
                  <a:pos x="51" y="0"/>
                </a:cxn>
                <a:cxn ang="0">
                  <a:pos x="46" y="0"/>
                </a:cxn>
              </a:cxnLst>
              <a:rect l="0" t="0" r="r" b="b"/>
              <a:pathLst>
                <a:path w="90" h="93">
                  <a:moveTo>
                    <a:pt x="46" y="0"/>
                  </a:moveTo>
                  <a:lnTo>
                    <a:pt x="35" y="1"/>
                  </a:lnTo>
                  <a:lnTo>
                    <a:pt x="31" y="3"/>
                  </a:lnTo>
                  <a:lnTo>
                    <a:pt x="27" y="6"/>
                  </a:lnTo>
                  <a:lnTo>
                    <a:pt x="18" y="13"/>
                  </a:lnTo>
                  <a:lnTo>
                    <a:pt x="15" y="18"/>
                  </a:lnTo>
                  <a:lnTo>
                    <a:pt x="13" y="24"/>
                  </a:lnTo>
                  <a:lnTo>
                    <a:pt x="10" y="29"/>
                  </a:lnTo>
                  <a:lnTo>
                    <a:pt x="7" y="36"/>
                  </a:lnTo>
                  <a:lnTo>
                    <a:pt x="5" y="44"/>
                  </a:lnTo>
                  <a:lnTo>
                    <a:pt x="4" y="52"/>
                  </a:lnTo>
                  <a:lnTo>
                    <a:pt x="3" y="61"/>
                  </a:lnTo>
                  <a:lnTo>
                    <a:pt x="1" y="70"/>
                  </a:lnTo>
                  <a:lnTo>
                    <a:pt x="0" y="93"/>
                  </a:lnTo>
                  <a:lnTo>
                    <a:pt x="90" y="93"/>
                  </a:lnTo>
                  <a:lnTo>
                    <a:pt x="88" y="81"/>
                  </a:lnTo>
                  <a:lnTo>
                    <a:pt x="88" y="70"/>
                  </a:lnTo>
                  <a:lnTo>
                    <a:pt x="87" y="61"/>
                  </a:lnTo>
                  <a:lnTo>
                    <a:pt x="87" y="52"/>
                  </a:lnTo>
                  <a:lnTo>
                    <a:pt x="85" y="44"/>
                  </a:lnTo>
                  <a:lnTo>
                    <a:pt x="84" y="37"/>
                  </a:lnTo>
                  <a:lnTo>
                    <a:pt x="83" y="31"/>
                  </a:lnTo>
                  <a:lnTo>
                    <a:pt x="81" y="27"/>
                  </a:lnTo>
                  <a:lnTo>
                    <a:pt x="78" y="20"/>
                  </a:lnTo>
                  <a:lnTo>
                    <a:pt x="75" y="14"/>
                  </a:lnTo>
                  <a:lnTo>
                    <a:pt x="70" y="10"/>
                  </a:lnTo>
                  <a:lnTo>
                    <a:pt x="67" y="7"/>
                  </a:lnTo>
                  <a:lnTo>
                    <a:pt x="62" y="3"/>
                  </a:lnTo>
                  <a:lnTo>
                    <a:pt x="58" y="1"/>
                  </a:lnTo>
                  <a:lnTo>
                    <a:pt x="51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3" name="Freeform 54"/>
            <p:cNvSpPr>
              <a:spLocks/>
            </p:cNvSpPr>
            <p:nvPr userDrawn="1"/>
          </p:nvSpPr>
          <p:spPr bwMode="auto">
            <a:xfrm>
              <a:off x="4795" y="3603"/>
              <a:ext cx="49" cy="75"/>
            </a:xfrm>
            <a:custGeom>
              <a:avLst/>
              <a:gdLst/>
              <a:ahLst/>
              <a:cxnLst>
                <a:cxn ang="0">
                  <a:pos x="212" y="53"/>
                </a:cxn>
                <a:cxn ang="0">
                  <a:pos x="223" y="74"/>
                </a:cxn>
                <a:cxn ang="0">
                  <a:pos x="228" y="89"/>
                </a:cxn>
                <a:cxn ang="0">
                  <a:pos x="234" y="106"/>
                </a:cxn>
                <a:cxn ang="0">
                  <a:pos x="237" y="124"/>
                </a:cxn>
                <a:cxn ang="0">
                  <a:pos x="241" y="153"/>
                </a:cxn>
                <a:cxn ang="0">
                  <a:pos x="242" y="174"/>
                </a:cxn>
                <a:cxn ang="0">
                  <a:pos x="242" y="196"/>
                </a:cxn>
                <a:cxn ang="0">
                  <a:pos x="241" y="214"/>
                </a:cxn>
                <a:cxn ang="0">
                  <a:pos x="240" y="232"/>
                </a:cxn>
                <a:cxn ang="0">
                  <a:pos x="237" y="249"/>
                </a:cxn>
                <a:cxn ang="0">
                  <a:pos x="234" y="265"/>
                </a:cxn>
                <a:cxn ang="0">
                  <a:pos x="229" y="280"/>
                </a:cxn>
                <a:cxn ang="0">
                  <a:pos x="224" y="295"/>
                </a:cxn>
                <a:cxn ang="0">
                  <a:pos x="220" y="304"/>
                </a:cxn>
                <a:cxn ang="0">
                  <a:pos x="217" y="315"/>
                </a:cxn>
                <a:cxn ang="0">
                  <a:pos x="207" y="329"/>
                </a:cxn>
                <a:cxn ang="0">
                  <a:pos x="203" y="335"/>
                </a:cxn>
                <a:cxn ang="0">
                  <a:pos x="199" y="341"/>
                </a:cxn>
                <a:cxn ang="0">
                  <a:pos x="188" y="351"/>
                </a:cxn>
                <a:cxn ang="0">
                  <a:pos x="176" y="361"/>
                </a:cxn>
                <a:cxn ang="0">
                  <a:pos x="167" y="365"/>
                </a:cxn>
                <a:cxn ang="0">
                  <a:pos x="156" y="369"/>
                </a:cxn>
                <a:cxn ang="0">
                  <a:pos x="142" y="373"/>
                </a:cxn>
                <a:cxn ang="0">
                  <a:pos x="139" y="373"/>
                </a:cxn>
                <a:cxn ang="0">
                  <a:pos x="127" y="375"/>
                </a:cxn>
                <a:cxn ang="0">
                  <a:pos x="120" y="375"/>
                </a:cxn>
                <a:cxn ang="0">
                  <a:pos x="104" y="374"/>
                </a:cxn>
                <a:cxn ang="0">
                  <a:pos x="90" y="371"/>
                </a:cxn>
                <a:cxn ang="0">
                  <a:pos x="77" y="366"/>
                </a:cxn>
                <a:cxn ang="0">
                  <a:pos x="64" y="359"/>
                </a:cxn>
                <a:cxn ang="0">
                  <a:pos x="52" y="351"/>
                </a:cxn>
                <a:cxn ang="0">
                  <a:pos x="43" y="340"/>
                </a:cxn>
                <a:cxn ang="0">
                  <a:pos x="33" y="328"/>
                </a:cxn>
                <a:cxn ang="0">
                  <a:pos x="25" y="314"/>
                </a:cxn>
                <a:cxn ang="0">
                  <a:pos x="14" y="287"/>
                </a:cxn>
                <a:cxn ang="0">
                  <a:pos x="7" y="257"/>
                </a:cxn>
                <a:cxn ang="0">
                  <a:pos x="1" y="224"/>
                </a:cxn>
                <a:cxn ang="0">
                  <a:pos x="0" y="187"/>
                </a:cxn>
                <a:cxn ang="0">
                  <a:pos x="1" y="150"/>
                </a:cxn>
                <a:cxn ang="0">
                  <a:pos x="7" y="117"/>
                </a:cxn>
                <a:cxn ang="0">
                  <a:pos x="15" y="87"/>
                </a:cxn>
                <a:cxn ang="0">
                  <a:pos x="27" y="60"/>
                </a:cxn>
                <a:cxn ang="0">
                  <a:pos x="45" y="34"/>
                </a:cxn>
                <a:cxn ang="0">
                  <a:pos x="54" y="23"/>
                </a:cxn>
                <a:cxn ang="0">
                  <a:pos x="79" y="8"/>
                </a:cxn>
                <a:cxn ang="0">
                  <a:pos x="105" y="1"/>
                </a:cxn>
                <a:cxn ang="0">
                  <a:pos x="121" y="0"/>
                </a:cxn>
                <a:cxn ang="0">
                  <a:pos x="147" y="2"/>
                </a:cxn>
                <a:cxn ang="0">
                  <a:pos x="170" y="11"/>
                </a:cxn>
                <a:cxn ang="0">
                  <a:pos x="185" y="21"/>
                </a:cxn>
                <a:cxn ang="0">
                  <a:pos x="200" y="36"/>
                </a:cxn>
              </a:cxnLst>
              <a:rect l="0" t="0" r="r" b="b"/>
              <a:pathLst>
                <a:path w="243" h="375">
                  <a:moveTo>
                    <a:pt x="208" y="47"/>
                  </a:moveTo>
                  <a:lnTo>
                    <a:pt x="212" y="53"/>
                  </a:lnTo>
                  <a:lnTo>
                    <a:pt x="216" y="59"/>
                  </a:lnTo>
                  <a:lnTo>
                    <a:pt x="223" y="74"/>
                  </a:lnTo>
                  <a:lnTo>
                    <a:pt x="226" y="81"/>
                  </a:lnTo>
                  <a:lnTo>
                    <a:pt x="228" y="89"/>
                  </a:lnTo>
                  <a:lnTo>
                    <a:pt x="231" y="98"/>
                  </a:lnTo>
                  <a:lnTo>
                    <a:pt x="234" y="106"/>
                  </a:lnTo>
                  <a:lnTo>
                    <a:pt x="236" y="115"/>
                  </a:lnTo>
                  <a:lnTo>
                    <a:pt x="237" y="124"/>
                  </a:lnTo>
                  <a:lnTo>
                    <a:pt x="240" y="143"/>
                  </a:lnTo>
                  <a:lnTo>
                    <a:pt x="241" y="153"/>
                  </a:lnTo>
                  <a:lnTo>
                    <a:pt x="242" y="164"/>
                  </a:lnTo>
                  <a:lnTo>
                    <a:pt x="242" y="174"/>
                  </a:lnTo>
                  <a:lnTo>
                    <a:pt x="243" y="186"/>
                  </a:lnTo>
                  <a:lnTo>
                    <a:pt x="242" y="196"/>
                  </a:lnTo>
                  <a:lnTo>
                    <a:pt x="242" y="205"/>
                  </a:lnTo>
                  <a:lnTo>
                    <a:pt x="241" y="214"/>
                  </a:lnTo>
                  <a:lnTo>
                    <a:pt x="241" y="223"/>
                  </a:lnTo>
                  <a:lnTo>
                    <a:pt x="240" y="232"/>
                  </a:lnTo>
                  <a:lnTo>
                    <a:pt x="239" y="240"/>
                  </a:lnTo>
                  <a:lnTo>
                    <a:pt x="237" y="249"/>
                  </a:lnTo>
                  <a:lnTo>
                    <a:pt x="236" y="257"/>
                  </a:lnTo>
                  <a:lnTo>
                    <a:pt x="234" y="265"/>
                  </a:lnTo>
                  <a:lnTo>
                    <a:pt x="233" y="272"/>
                  </a:lnTo>
                  <a:lnTo>
                    <a:pt x="229" y="280"/>
                  </a:lnTo>
                  <a:lnTo>
                    <a:pt x="227" y="287"/>
                  </a:lnTo>
                  <a:lnTo>
                    <a:pt x="224" y="295"/>
                  </a:lnTo>
                  <a:lnTo>
                    <a:pt x="222" y="302"/>
                  </a:lnTo>
                  <a:lnTo>
                    <a:pt x="220" y="304"/>
                  </a:lnTo>
                  <a:lnTo>
                    <a:pt x="219" y="308"/>
                  </a:lnTo>
                  <a:lnTo>
                    <a:pt x="217" y="315"/>
                  </a:lnTo>
                  <a:lnTo>
                    <a:pt x="211" y="321"/>
                  </a:lnTo>
                  <a:lnTo>
                    <a:pt x="207" y="329"/>
                  </a:lnTo>
                  <a:lnTo>
                    <a:pt x="205" y="332"/>
                  </a:lnTo>
                  <a:lnTo>
                    <a:pt x="203" y="335"/>
                  </a:lnTo>
                  <a:lnTo>
                    <a:pt x="201" y="338"/>
                  </a:lnTo>
                  <a:lnTo>
                    <a:pt x="199" y="341"/>
                  </a:lnTo>
                  <a:lnTo>
                    <a:pt x="192" y="347"/>
                  </a:lnTo>
                  <a:lnTo>
                    <a:pt x="188" y="351"/>
                  </a:lnTo>
                  <a:lnTo>
                    <a:pt x="182" y="356"/>
                  </a:lnTo>
                  <a:lnTo>
                    <a:pt x="176" y="361"/>
                  </a:lnTo>
                  <a:lnTo>
                    <a:pt x="170" y="364"/>
                  </a:lnTo>
                  <a:lnTo>
                    <a:pt x="167" y="365"/>
                  </a:lnTo>
                  <a:lnTo>
                    <a:pt x="164" y="367"/>
                  </a:lnTo>
                  <a:lnTo>
                    <a:pt x="156" y="369"/>
                  </a:lnTo>
                  <a:lnTo>
                    <a:pt x="150" y="372"/>
                  </a:lnTo>
                  <a:lnTo>
                    <a:pt x="142" y="373"/>
                  </a:lnTo>
                  <a:lnTo>
                    <a:pt x="140" y="373"/>
                  </a:lnTo>
                  <a:lnTo>
                    <a:pt x="139" y="373"/>
                  </a:lnTo>
                  <a:lnTo>
                    <a:pt x="135" y="374"/>
                  </a:lnTo>
                  <a:lnTo>
                    <a:pt x="127" y="375"/>
                  </a:lnTo>
                  <a:lnTo>
                    <a:pt x="124" y="375"/>
                  </a:lnTo>
                  <a:lnTo>
                    <a:pt x="120" y="375"/>
                  </a:lnTo>
                  <a:lnTo>
                    <a:pt x="112" y="375"/>
                  </a:lnTo>
                  <a:lnTo>
                    <a:pt x="104" y="374"/>
                  </a:lnTo>
                  <a:lnTo>
                    <a:pt x="97" y="373"/>
                  </a:lnTo>
                  <a:lnTo>
                    <a:pt x="90" y="371"/>
                  </a:lnTo>
                  <a:lnTo>
                    <a:pt x="83" y="369"/>
                  </a:lnTo>
                  <a:lnTo>
                    <a:pt x="77" y="366"/>
                  </a:lnTo>
                  <a:lnTo>
                    <a:pt x="70" y="364"/>
                  </a:lnTo>
                  <a:lnTo>
                    <a:pt x="64" y="359"/>
                  </a:lnTo>
                  <a:lnTo>
                    <a:pt x="59" y="355"/>
                  </a:lnTo>
                  <a:lnTo>
                    <a:pt x="52" y="351"/>
                  </a:lnTo>
                  <a:lnTo>
                    <a:pt x="47" y="346"/>
                  </a:lnTo>
                  <a:lnTo>
                    <a:pt x="43" y="340"/>
                  </a:lnTo>
                  <a:lnTo>
                    <a:pt x="37" y="334"/>
                  </a:lnTo>
                  <a:lnTo>
                    <a:pt x="33" y="328"/>
                  </a:lnTo>
                  <a:lnTo>
                    <a:pt x="29" y="321"/>
                  </a:lnTo>
                  <a:lnTo>
                    <a:pt x="25" y="314"/>
                  </a:lnTo>
                  <a:lnTo>
                    <a:pt x="18" y="301"/>
                  </a:lnTo>
                  <a:lnTo>
                    <a:pt x="14" y="287"/>
                  </a:lnTo>
                  <a:lnTo>
                    <a:pt x="10" y="272"/>
                  </a:lnTo>
                  <a:lnTo>
                    <a:pt x="7" y="257"/>
                  </a:lnTo>
                  <a:lnTo>
                    <a:pt x="3" y="241"/>
                  </a:lnTo>
                  <a:lnTo>
                    <a:pt x="1" y="224"/>
                  </a:lnTo>
                  <a:lnTo>
                    <a:pt x="0" y="206"/>
                  </a:lnTo>
                  <a:lnTo>
                    <a:pt x="0" y="187"/>
                  </a:lnTo>
                  <a:lnTo>
                    <a:pt x="0" y="168"/>
                  </a:lnTo>
                  <a:lnTo>
                    <a:pt x="1" y="150"/>
                  </a:lnTo>
                  <a:lnTo>
                    <a:pt x="3" y="133"/>
                  </a:lnTo>
                  <a:lnTo>
                    <a:pt x="7" y="117"/>
                  </a:lnTo>
                  <a:lnTo>
                    <a:pt x="10" y="101"/>
                  </a:lnTo>
                  <a:lnTo>
                    <a:pt x="15" y="87"/>
                  </a:lnTo>
                  <a:lnTo>
                    <a:pt x="20" y="72"/>
                  </a:lnTo>
                  <a:lnTo>
                    <a:pt x="27" y="60"/>
                  </a:lnTo>
                  <a:lnTo>
                    <a:pt x="35" y="45"/>
                  </a:lnTo>
                  <a:lnTo>
                    <a:pt x="45" y="34"/>
                  </a:lnTo>
                  <a:lnTo>
                    <a:pt x="49" y="27"/>
                  </a:lnTo>
                  <a:lnTo>
                    <a:pt x="54" y="23"/>
                  </a:lnTo>
                  <a:lnTo>
                    <a:pt x="66" y="15"/>
                  </a:lnTo>
                  <a:lnTo>
                    <a:pt x="79" y="8"/>
                  </a:lnTo>
                  <a:lnTo>
                    <a:pt x="91" y="3"/>
                  </a:lnTo>
                  <a:lnTo>
                    <a:pt x="105" y="1"/>
                  </a:lnTo>
                  <a:lnTo>
                    <a:pt x="113" y="0"/>
                  </a:lnTo>
                  <a:lnTo>
                    <a:pt x="121" y="0"/>
                  </a:lnTo>
                  <a:lnTo>
                    <a:pt x="134" y="0"/>
                  </a:lnTo>
                  <a:lnTo>
                    <a:pt x="147" y="2"/>
                  </a:lnTo>
                  <a:lnTo>
                    <a:pt x="158" y="6"/>
                  </a:lnTo>
                  <a:lnTo>
                    <a:pt x="170" y="11"/>
                  </a:lnTo>
                  <a:lnTo>
                    <a:pt x="181" y="18"/>
                  </a:lnTo>
                  <a:lnTo>
                    <a:pt x="185" y="21"/>
                  </a:lnTo>
                  <a:lnTo>
                    <a:pt x="190" y="26"/>
                  </a:lnTo>
                  <a:lnTo>
                    <a:pt x="200" y="36"/>
                  </a:lnTo>
                  <a:lnTo>
                    <a:pt x="208" y="47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4" name="Freeform 55"/>
            <p:cNvSpPr>
              <a:spLocks/>
            </p:cNvSpPr>
            <p:nvPr userDrawn="1"/>
          </p:nvSpPr>
          <p:spPr bwMode="auto">
            <a:xfrm>
              <a:off x="4810" y="3616"/>
              <a:ext cx="19" cy="49"/>
            </a:xfrm>
            <a:custGeom>
              <a:avLst/>
              <a:gdLst/>
              <a:ahLst/>
              <a:cxnLst>
                <a:cxn ang="0">
                  <a:pos x="0" y="135"/>
                </a:cxn>
                <a:cxn ang="0">
                  <a:pos x="1" y="163"/>
                </a:cxn>
                <a:cxn ang="0">
                  <a:pos x="5" y="187"/>
                </a:cxn>
                <a:cxn ang="0">
                  <a:pos x="9" y="207"/>
                </a:cxn>
                <a:cxn ang="0">
                  <a:pos x="15" y="223"/>
                </a:cxn>
                <a:cxn ang="0">
                  <a:pos x="23" y="236"/>
                </a:cxn>
                <a:cxn ang="0">
                  <a:pos x="31" y="243"/>
                </a:cxn>
                <a:cxn ang="0">
                  <a:pos x="42" y="248"/>
                </a:cxn>
                <a:cxn ang="0">
                  <a:pos x="53" y="248"/>
                </a:cxn>
                <a:cxn ang="0">
                  <a:pos x="61" y="244"/>
                </a:cxn>
                <a:cxn ang="0">
                  <a:pos x="65" y="241"/>
                </a:cxn>
                <a:cxn ang="0">
                  <a:pos x="69" y="238"/>
                </a:cxn>
                <a:cxn ang="0">
                  <a:pos x="72" y="236"/>
                </a:cxn>
                <a:cxn ang="0">
                  <a:pos x="76" y="229"/>
                </a:cxn>
                <a:cxn ang="0">
                  <a:pos x="82" y="217"/>
                </a:cxn>
                <a:cxn ang="0">
                  <a:pos x="84" y="207"/>
                </a:cxn>
                <a:cxn ang="0">
                  <a:pos x="88" y="188"/>
                </a:cxn>
                <a:cxn ang="0">
                  <a:pos x="90" y="180"/>
                </a:cxn>
                <a:cxn ang="0">
                  <a:pos x="91" y="176"/>
                </a:cxn>
                <a:cxn ang="0">
                  <a:pos x="92" y="157"/>
                </a:cxn>
                <a:cxn ang="0">
                  <a:pos x="93" y="143"/>
                </a:cxn>
                <a:cxn ang="0">
                  <a:pos x="93" y="136"/>
                </a:cxn>
                <a:cxn ang="0">
                  <a:pos x="93" y="125"/>
                </a:cxn>
                <a:cxn ang="0">
                  <a:pos x="93" y="106"/>
                </a:cxn>
                <a:cxn ang="0">
                  <a:pos x="92" y="79"/>
                </a:cxn>
                <a:cxn ang="0">
                  <a:pos x="88" y="56"/>
                </a:cxn>
                <a:cxn ang="0">
                  <a:pos x="84" y="38"/>
                </a:cxn>
                <a:cxn ang="0">
                  <a:pos x="78" y="22"/>
                </a:cxn>
                <a:cxn ang="0">
                  <a:pos x="70" y="10"/>
                </a:cxn>
                <a:cxn ang="0">
                  <a:pos x="62" y="3"/>
                </a:cxn>
                <a:cxn ang="0">
                  <a:pos x="51" y="0"/>
                </a:cxn>
                <a:cxn ang="0">
                  <a:pos x="41" y="0"/>
                </a:cxn>
                <a:cxn ang="0">
                  <a:pos x="30" y="3"/>
                </a:cxn>
                <a:cxn ang="0">
                  <a:pos x="22" y="10"/>
                </a:cxn>
                <a:cxn ang="0">
                  <a:pos x="14" y="22"/>
                </a:cxn>
                <a:cxn ang="0">
                  <a:pos x="9" y="37"/>
                </a:cxn>
                <a:cxn ang="0">
                  <a:pos x="4" y="56"/>
                </a:cxn>
                <a:cxn ang="0">
                  <a:pos x="1" y="78"/>
                </a:cxn>
                <a:cxn ang="0">
                  <a:pos x="0" y="105"/>
                </a:cxn>
              </a:cxnLst>
              <a:rect l="0" t="0" r="r" b="b"/>
              <a:pathLst>
                <a:path w="94" h="249">
                  <a:moveTo>
                    <a:pt x="0" y="120"/>
                  </a:moveTo>
                  <a:lnTo>
                    <a:pt x="0" y="135"/>
                  </a:lnTo>
                  <a:lnTo>
                    <a:pt x="0" y="150"/>
                  </a:lnTo>
                  <a:lnTo>
                    <a:pt x="1" y="163"/>
                  </a:lnTo>
                  <a:lnTo>
                    <a:pt x="4" y="176"/>
                  </a:lnTo>
                  <a:lnTo>
                    <a:pt x="5" y="187"/>
                  </a:lnTo>
                  <a:lnTo>
                    <a:pt x="7" y="198"/>
                  </a:lnTo>
                  <a:lnTo>
                    <a:pt x="9" y="207"/>
                  </a:lnTo>
                  <a:lnTo>
                    <a:pt x="12" y="216"/>
                  </a:lnTo>
                  <a:lnTo>
                    <a:pt x="15" y="223"/>
                  </a:lnTo>
                  <a:lnTo>
                    <a:pt x="18" y="229"/>
                  </a:lnTo>
                  <a:lnTo>
                    <a:pt x="23" y="236"/>
                  </a:lnTo>
                  <a:lnTo>
                    <a:pt x="27" y="240"/>
                  </a:lnTo>
                  <a:lnTo>
                    <a:pt x="31" y="243"/>
                  </a:lnTo>
                  <a:lnTo>
                    <a:pt x="37" y="246"/>
                  </a:lnTo>
                  <a:lnTo>
                    <a:pt x="42" y="248"/>
                  </a:lnTo>
                  <a:lnTo>
                    <a:pt x="48" y="249"/>
                  </a:lnTo>
                  <a:lnTo>
                    <a:pt x="53" y="248"/>
                  </a:lnTo>
                  <a:lnTo>
                    <a:pt x="59" y="246"/>
                  </a:lnTo>
                  <a:lnTo>
                    <a:pt x="61" y="244"/>
                  </a:lnTo>
                  <a:lnTo>
                    <a:pt x="63" y="243"/>
                  </a:lnTo>
                  <a:lnTo>
                    <a:pt x="65" y="241"/>
                  </a:lnTo>
                  <a:lnTo>
                    <a:pt x="67" y="240"/>
                  </a:lnTo>
                  <a:lnTo>
                    <a:pt x="69" y="238"/>
                  </a:lnTo>
                  <a:lnTo>
                    <a:pt x="70" y="236"/>
                  </a:lnTo>
                  <a:lnTo>
                    <a:pt x="72" y="236"/>
                  </a:lnTo>
                  <a:lnTo>
                    <a:pt x="74" y="233"/>
                  </a:lnTo>
                  <a:lnTo>
                    <a:pt x="76" y="229"/>
                  </a:lnTo>
                  <a:lnTo>
                    <a:pt x="79" y="223"/>
                  </a:lnTo>
                  <a:lnTo>
                    <a:pt x="82" y="217"/>
                  </a:lnTo>
                  <a:lnTo>
                    <a:pt x="83" y="211"/>
                  </a:lnTo>
                  <a:lnTo>
                    <a:pt x="84" y="207"/>
                  </a:lnTo>
                  <a:lnTo>
                    <a:pt x="86" y="199"/>
                  </a:lnTo>
                  <a:lnTo>
                    <a:pt x="88" y="188"/>
                  </a:lnTo>
                  <a:lnTo>
                    <a:pt x="90" y="183"/>
                  </a:lnTo>
                  <a:lnTo>
                    <a:pt x="90" y="180"/>
                  </a:lnTo>
                  <a:lnTo>
                    <a:pt x="90" y="179"/>
                  </a:lnTo>
                  <a:lnTo>
                    <a:pt x="91" y="176"/>
                  </a:lnTo>
                  <a:lnTo>
                    <a:pt x="92" y="163"/>
                  </a:lnTo>
                  <a:lnTo>
                    <a:pt x="92" y="157"/>
                  </a:lnTo>
                  <a:lnTo>
                    <a:pt x="93" y="151"/>
                  </a:lnTo>
                  <a:lnTo>
                    <a:pt x="93" y="143"/>
                  </a:lnTo>
                  <a:lnTo>
                    <a:pt x="93" y="140"/>
                  </a:lnTo>
                  <a:lnTo>
                    <a:pt x="93" y="136"/>
                  </a:lnTo>
                  <a:lnTo>
                    <a:pt x="93" y="128"/>
                  </a:lnTo>
                  <a:lnTo>
                    <a:pt x="93" y="125"/>
                  </a:lnTo>
                  <a:lnTo>
                    <a:pt x="94" y="121"/>
                  </a:lnTo>
                  <a:lnTo>
                    <a:pt x="93" y="106"/>
                  </a:lnTo>
                  <a:lnTo>
                    <a:pt x="93" y="92"/>
                  </a:lnTo>
                  <a:lnTo>
                    <a:pt x="92" y="79"/>
                  </a:lnTo>
                  <a:lnTo>
                    <a:pt x="91" y="68"/>
                  </a:lnTo>
                  <a:lnTo>
                    <a:pt x="88" y="56"/>
                  </a:lnTo>
                  <a:lnTo>
                    <a:pt x="86" y="46"/>
                  </a:lnTo>
                  <a:lnTo>
                    <a:pt x="84" y="38"/>
                  </a:lnTo>
                  <a:lnTo>
                    <a:pt x="82" y="29"/>
                  </a:lnTo>
                  <a:lnTo>
                    <a:pt x="78" y="22"/>
                  </a:lnTo>
                  <a:lnTo>
                    <a:pt x="75" y="16"/>
                  </a:lnTo>
                  <a:lnTo>
                    <a:pt x="70" y="10"/>
                  </a:lnTo>
                  <a:lnTo>
                    <a:pt x="67" y="6"/>
                  </a:lnTo>
                  <a:lnTo>
                    <a:pt x="62" y="3"/>
                  </a:lnTo>
                  <a:lnTo>
                    <a:pt x="57" y="1"/>
                  </a:lnTo>
                  <a:lnTo>
                    <a:pt x="51" y="0"/>
                  </a:lnTo>
                  <a:lnTo>
                    <a:pt x="46" y="0"/>
                  </a:lnTo>
                  <a:lnTo>
                    <a:pt x="41" y="0"/>
                  </a:lnTo>
                  <a:lnTo>
                    <a:pt x="35" y="1"/>
                  </a:lnTo>
                  <a:lnTo>
                    <a:pt x="30" y="3"/>
                  </a:lnTo>
                  <a:lnTo>
                    <a:pt x="26" y="6"/>
                  </a:lnTo>
                  <a:lnTo>
                    <a:pt x="22" y="10"/>
                  </a:lnTo>
                  <a:lnTo>
                    <a:pt x="17" y="16"/>
                  </a:lnTo>
                  <a:lnTo>
                    <a:pt x="14" y="22"/>
                  </a:lnTo>
                  <a:lnTo>
                    <a:pt x="12" y="29"/>
                  </a:lnTo>
                  <a:lnTo>
                    <a:pt x="9" y="37"/>
                  </a:lnTo>
                  <a:lnTo>
                    <a:pt x="6" y="46"/>
                  </a:lnTo>
                  <a:lnTo>
                    <a:pt x="4" y="56"/>
                  </a:lnTo>
                  <a:lnTo>
                    <a:pt x="3" y="67"/>
                  </a:lnTo>
                  <a:lnTo>
                    <a:pt x="1" y="78"/>
                  </a:lnTo>
                  <a:lnTo>
                    <a:pt x="0" y="91"/>
                  </a:lnTo>
                  <a:lnTo>
                    <a:pt x="0" y="105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5" name="Freeform 56"/>
            <p:cNvSpPr>
              <a:spLocks/>
            </p:cNvSpPr>
            <p:nvPr userDrawn="1"/>
          </p:nvSpPr>
          <p:spPr bwMode="auto">
            <a:xfrm>
              <a:off x="4853" y="3603"/>
              <a:ext cx="46" cy="73"/>
            </a:xfrm>
            <a:custGeom>
              <a:avLst/>
              <a:gdLst/>
              <a:ahLst/>
              <a:cxnLst>
                <a:cxn ang="0">
                  <a:pos x="213" y="33"/>
                </a:cxn>
                <a:cxn ang="0">
                  <a:pos x="220" y="46"/>
                </a:cxn>
                <a:cxn ang="0">
                  <a:pos x="224" y="61"/>
                </a:cxn>
                <a:cxn ang="0">
                  <a:pos x="226" y="81"/>
                </a:cxn>
                <a:cxn ang="0">
                  <a:pos x="226" y="365"/>
                </a:cxn>
                <a:cxn ang="0">
                  <a:pos x="157" y="124"/>
                </a:cxn>
                <a:cxn ang="0">
                  <a:pos x="157" y="108"/>
                </a:cxn>
                <a:cxn ang="0">
                  <a:pos x="155" y="96"/>
                </a:cxn>
                <a:cxn ang="0">
                  <a:pos x="153" y="85"/>
                </a:cxn>
                <a:cxn ang="0">
                  <a:pos x="150" y="79"/>
                </a:cxn>
                <a:cxn ang="0">
                  <a:pos x="145" y="74"/>
                </a:cxn>
                <a:cxn ang="0">
                  <a:pos x="140" y="71"/>
                </a:cxn>
                <a:cxn ang="0">
                  <a:pos x="134" y="70"/>
                </a:cxn>
                <a:cxn ang="0">
                  <a:pos x="121" y="70"/>
                </a:cxn>
                <a:cxn ang="0">
                  <a:pos x="108" y="73"/>
                </a:cxn>
                <a:cxn ang="0">
                  <a:pos x="95" y="82"/>
                </a:cxn>
                <a:cxn ang="0">
                  <a:pos x="83" y="93"/>
                </a:cxn>
                <a:cxn ang="0">
                  <a:pos x="77" y="365"/>
                </a:cxn>
                <a:cxn ang="0">
                  <a:pos x="8" y="103"/>
                </a:cxn>
                <a:cxn ang="0">
                  <a:pos x="8" y="83"/>
                </a:cxn>
                <a:cxn ang="0">
                  <a:pos x="6" y="61"/>
                </a:cxn>
                <a:cxn ang="0">
                  <a:pos x="3" y="39"/>
                </a:cxn>
                <a:cxn ang="0">
                  <a:pos x="1" y="28"/>
                </a:cxn>
                <a:cxn ang="0">
                  <a:pos x="64" y="0"/>
                </a:cxn>
                <a:cxn ang="0">
                  <a:pos x="66" y="7"/>
                </a:cxn>
                <a:cxn ang="0">
                  <a:pos x="68" y="20"/>
                </a:cxn>
                <a:cxn ang="0">
                  <a:pos x="70" y="27"/>
                </a:cxn>
                <a:cxn ang="0">
                  <a:pos x="71" y="35"/>
                </a:cxn>
                <a:cxn ang="0">
                  <a:pos x="71" y="37"/>
                </a:cxn>
                <a:cxn ang="0">
                  <a:pos x="72" y="41"/>
                </a:cxn>
                <a:cxn ang="0">
                  <a:pos x="89" y="24"/>
                </a:cxn>
                <a:cxn ang="0">
                  <a:pos x="109" y="11"/>
                </a:cxn>
                <a:cxn ang="0">
                  <a:pos x="130" y="4"/>
                </a:cxn>
                <a:cxn ang="0">
                  <a:pos x="154" y="2"/>
                </a:cxn>
                <a:cxn ang="0">
                  <a:pos x="171" y="3"/>
                </a:cxn>
                <a:cxn ang="0">
                  <a:pos x="186" y="8"/>
                </a:cxn>
                <a:cxn ang="0">
                  <a:pos x="198" y="16"/>
                </a:cxn>
                <a:cxn ang="0">
                  <a:pos x="210" y="27"/>
                </a:cxn>
              </a:cxnLst>
              <a:rect l="0" t="0" r="r" b="b"/>
              <a:pathLst>
                <a:path w="226" h="365">
                  <a:moveTo>
                    <a:pt x="210" y="27"/>
                  </a:moveTo>
                  <a:lnTo>
                    <a:pt x="213" y="33"/>
                  </a:lnTo>
                  <a:lnTo>
                    <a:pt x="216" y="39"/>
                  </a:lnTo>
                  <a:lnTo>
                    <a:pt x="220" y="46"/>
                  </a:lnTo>
                  <a:lnTo>
                    <a:pt x="222" y="54"/>
                  </a:lnTo>
                  <a:lnTo>
                    <a:pt x="224" y="61"/>
                  </a:lnTo>
                  <a:lnTo>
                    <a:pt x="225" y="71"/>
                  </a:lnTo>
                  <a:lnTo>
                    <a:pt x="226" y="81"/>
                  </a:lnTo>
                  <a:lnTo>
                    <a:pt x="226" y="92"/>
                  </a:lnTo>
                  <a:lnTo>
                    <a:pt x="226" y="365"/>
                  </a:lnTo>
                  <a:lnTo>
                    <a:pt x="157" y="365"/>
                  </a:lnTo>
                  <a:lnTo>
                    <a:pt x="157" y="124"/>
                  </a:lnTo>
                  <a:lnTo>
                    <a:pt x="157" y="116"/>
                  </a:lnTo>
                  <a:lnTo>
                    <a:pt x="157" y="108"/>
                  </a:lnTo>
                  <a:lnTo>
                    <a:pt x="156" y="101"/>
                  </a:lnTo>
                  <a:lnTo>
                    <a:pt x="155" y="96"/>
                  </a:lnTo>
                  <a:lnTo>
                    <a:pt x="154" y="90"/>
                  </a:lnTo>
                  <a:lnTo>
                    <a:pt x="153" y="85"/>
                  </a:lnTo>
                  <a:lnTo>
                    <a:pt x="151" y="82"/>
                  </a:lnTo>
                  <a:lnTo>
                    <a:pt x="150" y="79"/>
                  </a:lnTo>
                  <a:lnTo>
                    <a:pt x="147" y="75"/>
                  </a:lnTo>
                  <a:lnTo>
                    <a:pt x="145" y="74"/>
                  </a:lnTo>
                  <a:lnTo>
                    <a:pt x="143" y="72"/>
                  </a:lnTo>
                  <a:lnTo>
                    <a:pt x="140" y="71"/>
                  </a:lnTo>
                  <a:lnTo>
                    <a:pt x="137" y="70"/>
                  </a:lnTo>
                  <a:lnTo>
                    <a:pt x="134" y="70"/>
                  </a:lnTo>
                  <a:lnTo>
                    <a:pt x="127" y="69"/>
                  </a:lnTo>
                  <a:lnTo>
                    <a:pt x="121" y="70"/>
                  </a:lnTo>
                  <a:lnTo>
                    <a:pt x="115" y="71"/>
                  </a:lnTo>
                  <a:lnTo>
                    <a:pt x="108" y="73"/>
                  </a:lnTo>
                  <a:lnTo>
                    <a:pt x="102" y="77"/>
                  </a:lnTo>
                  <a:lnTo>
                    <a:pt x="95" y="82"/>
                  </a:lnTo>
                  <a:lnTo>
                    <a:pt x="89" y="87"/>
                  </a:lnTo>
                  <a:lnTo>
                    <a:pt x="83" y="93"/>
                  </a:lnTo>
                  <a:lnTo>
                    <a:pt x="77" y="101"/>
                  </a:lnTo>
                  <a:lnTo>
                    <a:pt x="77" y="365"/>
                  </a:lnTo>
                  <a:lnTo>
                    <a:pt x="8" y="365"/>
                  </a:lnTo>
                  <a:lnTo>
                    <a:pt x="8" y="103"/>
                  </a:lnTo>
                  <a:lnTo>
                    <a:pt x="8" y="92"/>
                  </a:lnTo>
                  <a:lnTo>
                    <a:pt x="8" y="83"/>
                  </a:lnTo>
                  <a:lnTo>
                    <a:pt x="7" y="72"/>
                  </a:lnTo>
                  <a:lnTo>
                    <a:pt x="6" y="61"/>
                  </a:lnTo>
                  <a:lnTo>
                    <a:pt x="4" y="51"/>
                  </a:lnTo>
                  <a:lnTo>
                    <a:pt x="3" y="39"/>
                  </a:lnTo>
                  <a:lnTo>
                    <a:pt x="2" y="34"/>
                  </a:lnTo>
                  <a:lnTo>
                    <a:pt x="1" y="28"/>
                  </a:lnTo>
                  <a:lnTo>
                    <a:pt x="0" y="17"/>
                  </a:lnTo>
                  <a:lnTo>
                    <a:pt x="64" y="0"/>
                  </a:lnTo>
                  <a:lnTo>
                    <a:pt x="65" y="3"/>
                  </a:lnTo>
                  <a:lnTo>
                    <a:pt x="66" y="7"/>
                  </a:lnTo>
                  <a:lnTo>
                    <a:pt x="67" y="14"/>
                  </a:lnTo>
                  <a:lnTo>
                    <a:pt x="68" y="20"/>
                  </a:lnTo>
                  <a:lnTo>
                    <a:pt x="70" y="25"/>
                  </a:lnTo>
                  <a:lnTo>
                    <a:pt x="70" y="27"/>
                  </a:lnTo>
                  <a:lnTo>
                    <a:pt x="70" y="31"/>
                  </a:lnTo>
                  <a:lnTo>
                    <a:pt x="71" y="35"/>
                  </a:lnTo>
                  <a:lnTo>
                    <a:pt x="71" y="36"/>
                  </a:lnTo>
                  <a:lnTo>
                    <a:pt x="71" y="37"/>
                  </a:lnTo>
                  <a:lnTo>
                    <a:pt x="72" y="38"/>
                  </a:lnTo>
                  <a:lnTo>
                    <a:pt x="72" y="41"/>
                  </a:lnTo>
                  <a:lnTo>
                    <a:pt x="81" y="32"/>
                  </a:lnTo>
                  <a:lnTo>
                    <a:pt x="89" y="24"/>
                  </a:lnTo>
                  <a:lnTo>
                    <a:pt x="99" y="17"/>
                  </a:lnTo>
                  <a:lnTo>
                    <a:pt x="109" y="11"/>
                  </a:lnTo>
                  <a:lnTo>
                    <a:pt x="119" y="7"/>
                  </a:lnTo>
                  <a:lnTo>
                    <a:pt x="130" y="4"/>
                  </a:lnTo>
                  <a:lnTo>
                    <a:pt x="142" y="2"/>
                  </a:lnTo>
                  <a:lnTo>
                    <a:pt x="154" y="2"/>
                  </a:lnTo>
                  <a:lnTo>
                    <a:pt x="162" y="2"/>
                  </a:lnTo>
                  <a:lnTo>
                    <a:pt x="171" y="3"/>
                  </a:lnTo>
                  <a:lnTo>
                    <a:pt x="178" y="5"/>
                  </a:lnTo>
                  <a:lnTo>
                    <a:pt x="186" y="8"/>
                  </a:lnTo>
                  <a:lnTo>
                    <a:pt x="192" y="11"/>
                  </a:lnTo>
                  <a:lnTo>
                    <a:pt x="198" y="16"/>
                  </a:lnTo>
                  <a:lnTo>
                    <a:pt x="204" y="21"/>
                  </a:lnTo>
                  <a:lnTo>
                    <a:pt x="210" y="27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02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0825" y="1628775"/>
            <a:ext cx="8640763" cy="1295400"/>
          </a:xfrm>
        </p:spPr>
        <p:txBody>
          <a:bodyPr/>
          <a:lstStyle>
            <a:lvl1pPr>
              <a:lnSpc>
                <a:spcPct val="80000"/>
              </a:lnSpc>
              <a:defRPr sz="50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0825" y="2852738"/>
            <a:ext cx="8640763" cy="928687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0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32588" y="65088"/>
            <a:ext cx="2160587" cy="645953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0825" y="65088"/>
            <a:ext cx="6329363" cy="6459537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0825" y="1196975"/>
            <a:ext cx="4244975" cy="5327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244975" cy="5327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8429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65088"/>
            <a:ext cx="705802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 smtClean="0"/>
              <a:t>Headline in Verdana 24 pt gp</a:t>
            </a:r>
          </a:p>
        </p:txBody>
      </p:sp>
      <p:sp>
        <p:nvSpPr>
          <p:cNvPr id="1028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196975"/>
            <a:ext cx="8642350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 smtClean="0"/>
              <a:t>Click to edit Master text styles 20pt</a:t>
            </a:r>
          </a:p>
          <a:p>
            <a:pPr lvl="1"/>
            <a:r>
              <a:rPr lang="en-US" altLang="de-DE" smtClean="0"/>
              <a:t>Second level 20pt</a:t>
            </a:r>
          </a:p>
          <a:p>
            <a:pPr lvl="2"/>
            <a:r>
              <a:rPr lang="en-US" altLang="de-DE" smtClean="0"/>
              <a:t>Third level 18pt</a:t>
            </a:r>
          </a:p>
          <a:p>
            <a:pPr lvl="3"/>
            <a:r>
              <a:rPr lang="en-US" altLang="de-DE" smtClean="0"/>
              <a:t>Fourth level 16pt</a:t>
            </a:r>
          </a:p>
          <a:p>
            <a:pPr lvl="4"/>
            <a:r>
              <a:rPr lang="en-US" altLang="de-DE" smtClean="0"/>
              <a:t>Fifth level 14pt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63500" y="-290513"/>
            <a:ext cx="384175" cy="198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eaLnBrk="0" hangingPunct="0">
              <a:defRPr/>
            </a:pPr>
            <a:r>
              <a:rPr lang="de-DE" sz="700">
                <a:latin typeface="Verdana" pitchFamily="34" charset="0"/>
              </a:rPr>
              <a:t>12.0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4406900" y="-290513"/>
            <a:ext cx="327025" cy="198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eaLnBrk="0" hangingPunct="0">
              <a:defRPr/>
            </a:pPr>
            <a:r>
              <a:rPr lang="de-DE" sz="700">
                <a:latin typeface="Verdana" pitchFamily="34" charset="0"/>
              </a:rPr>
              <a:t>0.0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8701088" y="-290513"/>
            <a:ext cx="384175" cy="198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eaLnBrk="0" hangingPunct="0">
              <a:defRPr/>
            </a:pPr>
            <a:r>
              <a:rPr lang="de-DE" sz="700">
                <a:latin typeface="Verdana" pitchFamily="34" charset="0"/>
              </a:rPr>
              <a:t>12.0</a:t>
            </a: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7610475" y="-290513"/>
            <a:ext cx="327025" cy="198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eaLnBrk="0" hangingPunct="0">
              <a:defRPr/>
            </a:pPr>
            <a:r>
              <a:rPr lang="de-DE" sz="700">
                <a:latin typeface="Verdana" pitchFamily="34" charset="0"/>
              </a:rPr>
              <a:t>8.9</a:t>
            </a: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-400050" y="739775"/>
            <a:ext cx="384175" cy="198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eaLnBrk="0" hangingPunct="0">
              <a:defRPr/>
            </a:pPr>
            <a:r>
              <a:rPr lang="de-DE" sz="700">
                <a:latin typeface="Verdana" pitchFamily="34" charset="0"/>
              </a:rPr>
              <a:t>7.18</a:t>
            </a: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9150350" y="739775"/>
            <a:ext cx="384175" cy="198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eaLnBrk="0" hangingPunct="0">
              <a:defRPr/>
            </a:pPr>
            <a:r>
              <a:rPr lang="de-DE" sz="700">
                <a:latin typeface="Verdana" pitchFamily="34" charset="0"/>
              </a:rPr>
              <a:t>7.18</a:t>
            </a:r>
          </a:p>
        </p:txBody>
      </p:sp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9150350" y="6605588"/>
            <a:ext cx="384175" cy="198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eaLnBrk="0" hangingPunct="0">
              <a:defRPr/>
            </a:pPr>
            <a:r>
              <a:rPr lang="de-DE" sz="700">
                <a:latin typeface="Verdana" pitchFamily="34" charset="0"/>
              </a:rPr>
              <a:t>9.20</a:t>
            </a:r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-400050" y="6634163"/>
            <a:ext cx="384175" cy="198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eaLnBrk="0" hangingPunct="0">
              <a:defRPr/>
            </a:pPr>
            <a:r>
              <a:rPr lang="de-DE" sz="700">
                <a:latin typeface="Verdana" pitchFamily="34" charset="0"/>
              </a:rPr>
              <a:t>9.20</a:t>
            </a:r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9150350" y="6421438"/>
            <a:ext cx="384175" cy="198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eaLnBrk="0" hangingPunct="0">
              <a:defRPr/>
            </a:pPr>
            <a:r>
              <a:rPr lang="de-DE" sz="700">
                <a:latin typeface="Verdana" pitchFamily="34" charset="0"/>
              </a:rPr>
              <a:t>8.60</a:t>
            </a:r>
          </a:p>
        </p:txBody>
      </p:sp>
      <p:sp>
        <p:nvSpPr>
          <p:cNvPr id="9231" name="Text Box 15"/>
          <p:cNvSpPr txBox="1">
            <a:spLocks noChangeArrowheads="1"/>
          </p:cNvSpPr>
          <p:nvPr/>
        </p:nvSpPr>
        <p:spPr bwMode="auto">
          <a:xfrm>
            <a:off x="-400050" y="6421438"/>
            <a:ext cx="384175" cy="198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eaLnBrk="0" hangingPunct="0">
              <a:defRPr/>
            </a:pPr>
            <a:r>
              <a:rPr lang="de-DE" sz="700">
                <a:latin typeface="Verdana" pitchFamily="34" charset="0"/>
              </a:rPr>
              <a:t>8.60</a:t>
            </a:r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9150350" y="5629275"/>
            <a:ext cx="384175" cy="198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eaLnBrk="0" hangingPunct="0">
              <a:defRPr/>
            </a:pPr>
            <a:r>
              <a:rPr lang="de-DE" sz="700">
                <a:latin typeface="Verdana" pitchFamily="34" charset="0"/>
              </a:rPr>
              <a:t>6.40</a:t>
            </a:r>
          </a:p>
        </p:txBody>
      </p:sp>
      <p:sp>
        <p:nvSpPr>
          <p:cNvPr id="9233" name="Text Box 17"/>
          <p:cNvSpPr txBox="1">
            <a:spLocks noChangeArrowheads="1"/>
          </p:cNvSpPr>
          <p:nvPr/>
        </p:nvSpPr>
        <p:spPr bwMode="auto">
          <a:xfrm>
            <a:off x="-400050" y="1093788"/>
            <a:ext cx="384175" cy="198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eaLnBrk="0" hangingPunct="0">
              <a:defRPr/>
            </a:pPr>
            <a:r>
              <a:rPr lang="de-DE" sz="700">
                <a:latin typeface="Verdana" pitchFamily="34" charset="0"/>
              </a:rPr>
              <a:t>6.20</a:t>
            </a:r>
          </a:p>
        </p:txBody>
      </p:sp>
      <p:sp>
        <p:nvSpPr>
          <p:cNvPr id="9234" name="Text Box 18"/>
          <p:cNvSpPr txBox="1">
            <a:spLocks noChangeArrowheads="1"/>
          </p:cNvSpPr>
          <p:nvPr/>
        </p:nvSpPr>
        <p:spPr bwMode="auto">
          <a:xfrm>
            <a:off x="-400050" y="5634038"/>
            <a:ext cx="384175" cy="198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eaLnBrk="0" hangingPunct="0">
              <a:defRPr/>
            </a:pPr>
            <a:r>
              <a:rPr lang="de-DE" sz="700">
                <a:latin typeface="Verdana" pitchFamily="34" charset="0"/>
              </a:rPr>
              <a:t>6.40</a:t>
            </a:r>
          </a:p>
        </p:txBody>
      </p:sp>
      <p:sp>
        <p:nvSpPr>
          <p:cNvPr id="9235" name="Text Box 19"/>
          <p:cNvSpPr txBox="1">
            <a:spLocks noChangeArrowheads="1"/>
          </p:cNvSpPr>
          <p:nvPr/>
        </p:nvSpPr>
        <p:spPr bwMode="auto">
          <a:xfrm>
            <a:off x="9150350" y="877888"/>
            <a:ext cx="384175" cy="198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eaLnBrk="0" hangingPunct="0">
              <a:defRPr/>
            </a:pPr>
            <a:r>
              <a:rPr lang="de-DE" sz="700">
                <a:latin typeface="Verdana" pitchFamily="34" charset="0"/>
              </a:rPr>
              <a:t>6.80</a:t>
            </a:r>
          </a:p>
        </p:txBody>
      </p:sp>
      <p:sp>
        <p:nvSpPr>
          <p:cNvPr id="9236" name="Text Box 20"/>
          <p:cNvSpPr txBox="1">
            <a:spLocks noChangeArrowheads="1"/>
          </p:cNvSpPr>
          <p:nvPr/>
        </p:nvSpPr>
        <p:spPr bwMode="auto">
          <a:xfrm>
            <a:off x="-400050" y="877888"/>
            <a:ext cx="384175" cy="198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eaLnBrk="0" hangingPunct="0">
              <a:defRPr/>
            </a:pPr>
            <a:r>
              <a:rPr lang="de-DE" sz="700">
                <a:latin typeface="Verdana" pitchFamily="34" charset="0"/>
              </a:rPr>
              <a:t>6.80</a:t>
            </a:r>
          </a:p>
        </p:txBody>
      </p:sp>
      <p:sp>
        <p:nvSpPr>
          <p:cNvPr id="9237" name="Text Box 21"/>
          <p:cNvSpPr txBox="1">
            <a:spLocks noChangeArrowheads="1"/>
          </p:cNvSpPr>
          <p:nvPr/>
        </p:nvSpPr>
        <p:spPr bwMode="auto">
          <a:xfrm>
            <a:off x="9150350" y="1093788"/>
            <a:ext cx="384175" cy="198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eaLnBrk="0" hangingPunct="0">
              <a:defRPr/>
            </a:pPr>
            <a:r>
              <a:rPr lang="de-DE" sz="700">
                <a:latin typeface="Verdana" pitchFamily="34" charset="0"/>
              </a:rPr>
              <a:t>6.20</a:t>
            </a:r>
          </a:p>
        </p:txBody>
      </p:sp>
      <p:sp>
        <p:nvSpPr>
          <p:cNvPr id="9238" name="Text Box 22"/>
          <p:cNvSpPr txBox="1">
            <a:spLocks noChangeArrowheads="1"/>
          </p:cNvSpPr>
          <p:nvPr/>
        </p:nvSpPr>
        <p:spPr bwMode="auto">
          <a:xfrm>
            <a:off x="9155113" y="1501775"/>
            <a:ext cx="384175" cy="198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eaLnBrk="0" hangingPunct="0">
              <a:defRPr/>
            </a:pPr>
            <a:r>
              <a:rPr lang="de-DE" sz="700">
                <a:latin typeface="Verdana" pitchFamily="34" charset="0"/>
              </a:rPr>
              <a:t>5.00</a:t>
            </a:r>
          </a:p>
        </p:txBody>
      </p:sp>
      <p:sp>
        <p:nvSpPr>
          <p:cNvPr id="9239" name="Text Box 23"/>
          <p:cNvSpPr txBox="1">
            <a:spLocks noChangeArrowheads="1"/>
          </p:cNvSpPr>
          <p:nvPr/>
        </p:nvSpPr>
        <p:spPr bwMode="auto">
          <a:xfrm>
            <a:off x="-400050" y="1528763"/>
            <a:ext cx="384175" cy="198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eaLnBrk="0" hangingPunct="0">
              <a:defRPr/>
            </a:pPr>
            <a:r>
              <a:rPr lang="de-DE" sz="700">
                <a:latin typeface="Verdana" pitchFamily="34" charset="0"/>
              </a:rPr>
              <a:t>5.00</a:t>
            </a:r>
          </a:p>
        </p:txBody>
      </p:sp>
      <p:sp>
        <p:nvSpPr>
          <p:cNvPr id="9240" name="Rectangle 24"/>
          <p:cNvSpPr>
            <a:spLocks noChangeArrowheads="1"/>
          </p:cNvSpPr>
          <p:nvPr/>
        </p:nvSpPr>
        <p:spPr bwMode="auto">
          <a:xfrm>
            <a:off x="8278813" y="6592888"/>
            <a:ext cx="711200" cy="2143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r" eaLnBrk="0" hangingPunct="0">
              <a:defRPr/>
            </a:pPr>
            <a:r>
              <a:rPr lang="en-US" sz="800" dirty="0">
                <a:solidFill>
                  <a:srgbClr val="808080"/>
                </a:solidFill>
                <a:latin typeface="Verdana" pitchFamily="34" charset="0"/>
              </a:rPr>
              <a:t>Page </a:t>
            </a:r>
            <a:fld id="{358A56F6-8C0F-49D8-953B-5FB3911487D5}" type="slidenum">
              <a:rPr lang="en-US" sz="800">
                <a:solidFill>
                  <a:srgbClr val="808080"/>
                </a:solidFill>
                <a:latin typeface="Verdana" pitchFamily="34" charset="0"/>
              </a:rPr>
              <a:pPr algn="r" eaLnBrk="0" hangingPunct="0">
                <a:defRPr/>
              </a:pPr>
              <a:t>‹Nr.›</a:t>
            </a:fld>
            <a:endParaRPr lang="en-US" sz="800" dirty="0">
              <a:solidFill>
                <a:srgbClr val="808080"/>
              </a:solidFill>
              <a:latin typeface="Verdana" pitchFamily="34" charset="0"/>
            </a:endParaRPr>
          </a:p>
        </p:txBody>
      </p:sp>
      <p:sp>
        <p:nvSpPr>
          <p:cNvPr id="9241" name="Rectangle 25"/>
          <p:cNvSpPr>
            <a:spLocks noChangeArrowheads="1"/>
          </p:cNvSpPr>
          <p:nvPr/>
        </p:nvSpPr>
        <p:spPr bwMode="auto">
          <a:xfrm>
            <a:off x="250825" y="6640513"/>
            <a:ext cx="1008063" cy="17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defRPr/>
            </a:pPr>
            <a:endParaRPr lang="en-US" sz="800">
              <a:solidFill>
                <a:srgbClr val="808080"/>
              </a:solidFill>
              <a:latin typeface="Verdana" pitchFamily="34" charset="0"/>
            </a:endParaRPr>
          </a:p>
        </p:txBody>
      </p:sp>
      <p:sp>
        <p:nvSpPr>
          <p:cNvPr id="9242" name="Text Box 26"/>
          <p:cNvSpPr txBox="1">
            <a:spLocks noChangeArrowheads="1"/>
          </p:cNvSpPr>
          <p:nvPr/>
        </p:nvSpPr>
        <p:spPr bwMode="auto">
          <a:xfrm>
            <a:off x="2627313" y="6591300"/>
            <a:ext cx="5310187" cy="21431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eaLnBrk="0" hangingPunct="0">
              <a:defRPr/>
            </a:pPr>
            <a:r>
              <a:rPr lang="en-US" sz="800" dirty="0">
                <a:solidFill>
                  <a:srgbClr val="808080"/>
                </a:solidFill>
                <a:latin typeface="Verdana" pitchFamily="34" charset="0"/>
              </a:rPr>
              <a:t>Copyright © Infineon Technologies 2007. All rights reserved. </a:t>
            </a:r>
          </a:p>
        </p:txBody>
      </p:sp>
      <p:grpSp>
        <p:nvGrpSpPr>
          <p:cNvPr id="1051" name="Group 33"/>
          <p:cNvGrpSpPr>
            <a:grpSpLocks/>
          </p:cNvGrpSpPr>
          <p:nvPr/>
        </p:nvGrpSpPr>
        <p:grpSpPr bwMode="auto">
          <a:xfrm>
            <a:off x="8029575" y="331788"/>
            <a:ext cx="862013" cy="384175"/>
            <a:chOff x="5058" y="209"/>
            <a:chExt cx="543" cy="242"/>
          </a:xfrm>
        </p:grpSpPr>
        <p:sp>
          <p:nvSpPr>
            <p:cNvPr id="9250" name="AutoShape 34"/>
            <p:cNvSpPr>
              <a:spLocks noChangeAspect="1" noChangeArrowheads="1" noTextEdit="1"/>
            </p:cNvSpPr>
            <p:nvPr userDrawn="1"/>
          </p:nvSpPr>
          <p:spPr bwMode="auto">
            <a:xfrm>
              <a:off x="5058" y="209"/>
              <a:ext cx="543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51" name="Freeform 35"/>
            <p:cNvSpPr>
              <a:spLocks/>
            </p:cNvSpPr>
            <p:nvPr userDrawn="1"/>
          </p:nvSpPr>
          <p:spPr bwMode="auto">
            <a:xfrm>
              <a:off x="5130" y="233"/>
              <a:ext cx="32" cy="32"/>
            </a:xfrm>
            <a:custGeom>
              <a:avLst/>
              <a:gdLst/>
              <a:ahLst/>
              <a:cxnLst>
                <a:cxn ang="0">
                  <a:pos x="18" y="132"/>
                </a:cxn>
                <a:cxn ang="0">
                  <a:pos x="10" y="119"/>
                </a:cxn>
                <a:cxn ang="0">
                  <a:pos x="4" y="105"/>
                </a:cxn>
                <a:cxn ang="0">
                  <a:pos x="0" y="89"/>
                </a:cxn>
                <a:cxn ang="0">
                  <a:pos x="3" y="65"/>
                </a:cxn>
                <a:cxn ang="0">
                  <a:pos x="6" y="49"/>
                </a:cxn>
                <a:cxn ang="0">
                  <a:pos x="18" y="29"/>
                </a:cxn>
                <a:cxn ang="0">
                  <a:pos x="29" y="18"/>
                </a:cxn>
                <a:cxn ang="0">
                  <a:pos x="49" y="6"/>
                </a:cxn>
                <a:cxn ang="0">
                  <a:pos x="65" y="1"/>
                </a:cxn>
                <a:cxn ang="0">
                  <a:pos x="89" y="0"/>
                </a:cxn>
                <a:cxn ang="0">
                  <a:pos x="104" y="3"/>
                </a:cxn>
                <a:cxn ang="0">
                  <a:pos x="118" y="8"/>
                </a:cxn>
                <a:cxn ang="0">
                  <a:pos x="131" y="18"/>
                </a:cxn>
                <a:cxn ang="0">
                  <a:pos x="143" y="29"/>
                </a:cxn>
                <a:cxn ang="0">
                  <a:pos x="152" y="42"/>
                </a:cxn>
                <a:cxn ang="0">
                  <a:pos x="158" y="57"/>
                </a:cxn>
                <a:cxn ang="0">
                  <a:pos x="162" y="73"/>
                </a:cxn>
                <a:cxn ang="0">
                  <a:pos x="162" y="89"/>
                </a:cxn>
                <a:cxn ang="0">
                  <a:pos x="160" y="94"/>
                </a:cxn>
                <a:cxn ang="0">
                  <a:pos x="158" y="105"/>
                </a:cxn>
                <a:cxn ang="0">
                  <a:pos x="152" y="119"/>
                </a:cxn>
                <a:cxn ang="0">
                  <a:pos x="151" y="120"/>
                </a:cxn>
                <a:cxn ang="0">
                  <a:pos x="148" y="126"/>
                </a:cxn>
                <a:cxn ang="0">
                  <a:pos x="138" y="139"/>
                </a:cxn>
                <a:cxn ang="0">
                  <a:pos x="125" y="149"/>
                </a:cxn>
                <a:cxn ang="0">
                  <a:pos x="120" y="152"/>
                </a:cxn>
                <a:cxn ang="0">
                  <a:pos x="118" y="154"/>
                </a:cxn>
                <a:cxn ang="0">
                  <a:pos x="104" y="159"/>
                </a:cxn>
                <a:cxn ang="0">
                  <a:pos x="94" y="161"/>
                </a:cxn>
                <a:cxn ang="0">
                  <a:pos x="89" y="162"/>
                </a:cxn>
                <a:cxn ang="0">
                  <a:pos x="73" y="162"/>
                </a:cxn>
                <a:cxn ang="0">
                  <a:pos x="56" y="159"/>
                </a:cxn>
                <a:cxn ang="0">
                  <a:pos x="42" y="154"/>
                </a:cxn>
                <a:cxn ang="0">
                  <a:pos x="29" y="144"/>
                </a:cxn>
              </a:cxnLst>
              <a:rect l="0" t="0" r="r" b="b"/>
              <a:pathLst>
                <a:path w="162" h="163">
                  <a:moveTo>
                    <a:pt x="24" y="139"/>
                  </a:moveTo>
                  <a:lnTo>
                    <a:pt x="18" y="132"/>
                  </a:lnTo>
                  <a:lnTo>
                    <a:pt x="13" y="126"/>
                  </a:lnTo>
                  <a:lnTo>
                    <a:pt x="10" y="119"/>
                  </a:lnTo>
                  <a:lnTo>
                    <a:pt x="6" y="112"/>
                  </a:lnTo>
                  <a:lnTo>
                    <a:pt x="4" y="105"/>
                  </a:lnTo>
                  <a:lnTo>
                    <a:pt x="3" y="97"/>
                  </a:lnTo>
                  <a:lnTo>
                    <a:pt x="0" y="89"/>
                  </a:lnTo>
                  <a:lnTo>
                    <a:pt x="0" y="81"/>
                  </a:lnTo>
                  <a:lnTo>
                    <a:pt x="3" y="65"/>
                  </a:lnTo>
                  <a:lnTo>
                    <a:pt x="4" y="57"/>
                  </a:lnTo>
                  <a:lnTo>
                    <a:pt x="6" y="49"/>
                  </a:lnTo>
                  <a:lnTo>
                    <a:pt x="13" y="36"/>
                  </a:lnTo>
                  <a:lnTo>
                    <a:pt x="18" y="29"/>
                  </a:lnTo>
                  <a:lnTo>
                    <a:pt x="24" y="23"/>
                  </a:lnTo>
                  <a:lnTo>
                    <a:pt x="29" y="18"/>
                  </a:lnTo>
                  <a:lnTo>
                    <a:pt x="36" y="13"/>
                  </a:lnTo>
                  <a:lnTo>
                    <a:pt x="49" y="6"/>
                  </a:lnTo>
                  <a:lnTo>
                    <a:pt x="56" y="3"/>
                  </a:lnTo>
                  <a:lnTo>
                    <a:pt x="65" y="1"/>
                  </a:lnTo>
                  <a:lnTo>
                    <a:pt x="81" y="0"/>
                  </a:lnTo>
                  <a:lnTo>
                    <a:pt x="89" y="0"/>
                  </a:lnTo>
                  <a:lnTo>
                    <a:pt x="96" y="1"/>
                  </a:lnTo>
                  <a:lnTo>
                    <a:pt x="104" y="3"/>
                  </a:lnTo>
                  <a:lnTo>
                    <a:pt x="111" y="6"/>
                  </a:lnTo>
                  <a:lnTo>
                    <a:pt x="118" y="8"/>
                  </a:lnTo>
                  <a:lnTo>
                    <a:pt x="125" y="13"/>
                  </a:lnTo>
                  <a:lnTo>
                    <a:pt x="131" y="18"/>
                  </a:lnTo>
                  <a:lnTo>
                    <a:pt x="138" y="23"/>
                  </a:lnTo>
                  <a:lnTo>
                    <a:pt x="143" y="29"/>
                  </a:lnTo>
                  <a:lnTo>
                    <a:pt x="148" y="36"/>
                  </a:lnTo>
                  <a:lnTo>
                    <a:pt x="152" y="42"/>
                  </a:lnTo>
                  <a:lnTo>
                    <a:pt x="156" y="49"/>
                  </a:lnTo>
                  <a:lnTo>
                    <a:pt x="158" y="57"/>
                  </a:lnTo>
                  <a:lnTo>
                    <a:pt x="160" y="65"/>
                  </a:lnTo>
                  <a:lnTo>
                    <a:pt x="162" y="73"/>
                  </a:lnTo>
                  <a:lnTo>
                    <a:pt x="162" y="81"/>
                  </a:lnTo>
                  <a:lnTo>
                    <a:pt x="162" y="89"/>
                  </a:lnTo>
                  <a:lnTo>
                    <a:pt x="160" y="93"/>
                  </a:lnTo>
                  <a:lnTo>
                    <a:pt x="160" y="94"/>
                  </a:lnTo>
                  <a:lnTo>
                    <a:pt x="160" y="97"/>
                  </a:lnTo>
                  <a:lnTo>
                    <a:pt x="158" y="105"/>
                  </a:lnTo>
                  <a:lnTo>
                    <a:pt x="156" y="112"/>
                  </a:lnTo>
                  <a:lnTo>
                    <a:pt x="152" y="119"/>
                  </a:lnTo>
                  <a:lnTo>
                    <a:pt x="151" y="119"/>
                  </a:lnTo>
                  <a:lnTo>
                    <a:pt x="151" y="120"/>
                  </a:lnTo>
                  <a:lnTo>
                    <a:pt x="150" y="122"/>
                  </a:lnTo>
                  <a:lnTo>
                    <a:pt x="148" y="126"/>
                  </a:lnTo>
                  <a:lnTo>
                    <a:pt x="143" y="132"/>
                  </a:lnTo>
                  <a:lnTo>
                    <a:pt x="138" y="139"/>
                  </a:lnTo>
                  <a:lnTo>
                    <a:pt x="131" y="144"/>
                  </a:lnTo>
                  <a:lnTo>
                    <a:pt x="125" y="149"/>
                  </a:lnTo>
                  <a:lnTo>
                    <a:pt x="122" y="151"/>
                  </a:lnTo>
                  <a:lnTo>
                    <a:pt x="120" y="152"/>
                  </a:lnTo>
                  <a:lnTo>
                    <a:pt x="118" y="152"/>
                  </a:lnTo>
                  <a:lnTo>
                    <a:pt x="118" y="154"/>
                  </a:lnTo>
                  <a:lnTo>
                    <a:pt x="111" y="157"/>
                  </a:lnTo>
                  <a:lnTo>
                    <a:pt x="104" y="159"/>
                  </a:lnTo>
                  <a:lnTo>
                    <a:pt x="96" y="161"/>
                  </a:lnTo>
                  <a:lnTo>
                    <a:pt x="94" y="161"/>
                  </a:lnTo>
                  <a:lnTo>
                    <a:pt x="93" y="162"/>
                  </a:lnTo>
                  <a:lnTo>
                    <a:pt x="89" y="162"/>
                  </a:lnTo>
                  <a:lnTo>
                    <a:pt x="81" y="163"/>
                  </a:lnTo>
                  <a:lnTo>
                    <a:pt x="73" y="162"/>
                  </a:lnTo>
                  <a:lnTo>
                    <a:pt x="65" y="161"/>
                  </a:lnTo>
                  <a:lnTo>
                    <a:pt x="56" y="159"/>
                  </a:lnTo>
                  <a:lnTo>
                    <a:pt x="49" y="157"/>
                  </a:lnTo>
                  <a:lnTo>
                    <a:pt x="42" y="154"/>
                  </a:lnTo>
                  <a:lnTo>
                    <a:pt x="36" y="149"/>
                  </a:lnTo>
                  <a:lnTo>
                    <a:pt x="29" y="144"/>
                  </a:lnTo>
                  <a:lnTo>
                    <a:pt x="24" y="139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52" name="Freeform 36"/>
            <p:cNvSpPr>
              <a:spLocks/>
            </p:cNvSpPr>
            <p:nvPr userDrawn="1"/>
          </p:nvSpPr>
          <p:spPr bwMode="auto">
            <a:xfrm>
              <a:off x="5161" y="210"/>
              <a:ext cx="187" cy="38"/>
            </a:xfrm>
            <a:custGeom>
              <a:avLst/>
              <a:gdLst/>
              <a:ahLst/>
              <a:cxnLst>
                <a:cxn ang="0">
                  <a:pos x="292" y="40"/>
                </a:cxn>
                <a:cxn ang="0">
                  <a:pos x="368" y="27"/>
                </a:cxn>
                <a:cxn ang="0">
                  <a:pos x="447" y="18"/>
                </a:cxn>
                <a:cxn ang="0">
                  <a:pos x="487" y="13"/>
                </a:cxn>
                <a:cxn ang="0">
                  <a:pos x="526" y="10"/>
                </a:cxn>
                <a:cxn ang="0">
                  <a:pos x="567" y="6"/>
                </a:cxn>
                <a:cxn ang="0">
                  <a:pos x="608" y="5"/>
                </a:cxn>
                <a:cxn ang="0">
                  <a:pos x="649" y="2"/>
                </a:cxn>
                <a:cxn ang="0">
                  <a:pos x="690" y="1"/>
                </a:cxn>
                <a:cxn ang="0">
                  <a:pos x="775" y="0"/>
                </a:cxn>
                <a:cxn ang="0">
                  <a:pos x="861" y="2"/>
                </a:cxn>
                <a:cxn ang="0">
                  <a:pos x="904" y="4"/>
                </a:cxn>
                <a:cxn ang="0">
                  <a:pos x="949" y="6"/>
                </a:cxn>
                <a:cxn ang="0">
                  <a:pos x="869" y="7"/>
                </a:cxn>
                <a:cxn ang="0">
                  <a:pos x="829" y="8"/>
                </a:cxn>
                <a:cxn ang="0">
                  <a:pos x="790" y="11"/>
                </a:cxn>
                <a:cxn ang="0">
                  <a:pos x="750" y="13"/>
                </a:cxn>
                <a:cxn ang="0">
                  <a:pos x="710" y="17"/>
                </a:cxn>
                <a:cxn ang="0">
                  <a:pos x="630" y="26"/>
                </a:cxn>
                <a:cxn ang="0">
                  <a:pos x="591" y="32"/>
                </a:cxn>
                <a:cxn ang="0">
                  <a:pos x="550" y="39"/>
                </a:cxn>
                <a:cxn ang="0">
                  <a:pos x="469" y="55"/>
                </a:cxn>
                <a:cxn ang="0">
                  <a:pos x="429" y="63"/>
                </a:cxn>
                <a:cxn ang="0">
                  <a:pos x="388" y="73"/>
                </a:cxn>
                <a:cxn ang="0">
                  <a:pos x="349" y="83"/>
                </a:cxn>
                <a:cxn ang="0">
                  <a:pos x="308" y="95"/>
                </a:cxn>
                <a:cxn ang="0">
                  <a:pos x="274" y="105"/>
                </a:cxn>
                <a:cxn ang="0">
                  <a:pos x="257" y="110"/>
                </a:cxn>
                <a:cxn ang="0">
                  <a:pos x="242" y="115"/>
                </a:cxn>
                <a:cxn ang="0">
                  <a:pos x="213" y="124"/>
                </a:cxn>
                <a:cxn ang="0">
                  <a:pos x="186" y="134"/>
                </a:cxn>
                <a:cxn ang="0">
                  <a:pos x="78" y="173"/>
                </a:cxn>
                <a:cxn ang="0">
                  <a:pos x="80" y="173"/>
                </a:cxn>
                <a:cxn ang="0">
                  <a:pos x="33" y="192"/>
                </a:cxn>
                <a:cxn ang="0">
                  <a:pos x="32" y="181"/>
                </a:cxn>
                <a:cxn ang="0">
                  <a:pos x="29" y="170"/>
                </a:cxn>
                <a:cxn ang="0">
                  <a:pos x="26" y="161"/>
                </a:cxn>
                <a:cxn ang="0">
                  <a:pos x="22" y="151"/>
                </a:cxn>
                <a:cxn ang="0">
                  <a:pos x="18" y="142"/>
                </a:cxn>
                <a:cxn ang="0">
                  <a:pos x="13" y="134"/>
                </a:cxn>
                <a:cxn ang="0">
                  <a:pos x="7" y="125"/>
                </a:cxn>
                <a:cxn ang="0">
                  <a:pos x="0" y="118"/>
                </a:cxn>
                <a:cxn ang="0">
                  <a:pos x="57" y="98"/>
                </a:cxn>
                <a:cxn ang="0">
                  <a:pos x="57" y="99"/>
                </a:cxn>
                <a:cxn ang="0">
                  <a:pos x="109" y="83"/>
                </a:cxn>
                <a:cxn ang="0">
                  <a:pos x="159" y="70"/>
                </a:cxn>
                <a:cxn ang="0">
                  <a:pos x="193" y="60"/>
                </a:cxn>
                <a:cxn ang="0">
                  <a:pos x="227" y="53"/>
                </a:cxn>
                <a:cxn ang="0">
                  <a:pos x="260" y="46"/>
                </a:cxn>
                <a:cxn ang="0">
                  <a:pos x="292" y="41"/>
                </a:cxn>
                <a:cxn ang="0">
                  <a:pos x="292" y="40"/>
                </a:cxn>
              </a:cxnLst>
              <a:rect l="0" t="0" r="r" b="b"/>
              <a:pathLst>
                <a:path w="949" h="192">
                  <a:moveTo>
                    <a:pt x="292" y="40"/>
                  </a:moveTo>
                  <a:lnTo>
                    <a:pt x="368" y="27"/>
                  </a:lnTo>
                  <a:lnTo>
                    <a:pt x="447" y="18"/>
                  </a:lnTo>
                  <a:lnTo>
                    <a:pt x="487" y="13"/>
                  </a:lnTo>
                  <a:lnTo>
                    <a:pt x="526" y="10"/>
                  </a:lnTo>
                  <a:lnTo>
                    <a:pt x="567" y="6"/>
                  </a:lnTo>
                  <a:lnTo>
                    <a:pt x="608" y="5"/>
                  </a:lnTo>
                  <a:lnTo>
                    <a:pt x="649" y="2"/>
                  </a:lnTo>
                  <a:lnTo>
                    <a:pt x="690" y="1"/>
                  </a:lnTo>
                  <a:lnTo>
                    <a:pt x="775" y="0"/>
                  </a:lnTo>
                  <a:lnTo>
                    <a:pt x="861" y="2"/>
                  </a:lnTo>
                  <a:lnTo>
                    <a:pt x="904" y="4"/>
                  </a:lnTo>
                  <a:lnTo>
                    <a:pt x="949" y="6"/>
                  </a:lnTo>
                  <a:lnTo>
                    <a:pt x="869" y="7"/>
                  </a:lnTo>
                  <a:lnTo>
                    <a:pt x="829" y="8"/>
                  </a:lnTo>
                  <a:lnTo>
                    <a:pt x="790" y="11"/>
                  </a:lnTo>
                  <a:lnTo>
                    <a:pt x="750" y="13"/>
                  </a:lnTo>
                  <a:lnTo>
                    <a:pt x="710" y="17"/>
                  </a:lnTo>
                  <a:lnTo>
                    <a:pt x="630" y="26"/>
                  </a:lnTo>
                  <a:lnTo>
                    <a:pt x="591" y="32"/>
                  </a:lnTo>
                  <a:lnTo>
                    <a:pt x="550" y="39"/>
                  </a:lnTo>
                  <a:lnTo>
                    <a:pt x="469" y="55"/>
                  </a:lnTo>
                  <a:lnTo>
                    <a:pt x="429" y="63"/>
                  </a:lnTo>
                  <a:lnTo>
                    <a:pt x="388" y="73"/>
                  </a:lnTo>
                  <a:lnTo>
                    <a:pt x="349" y="83"/>
                  </a:lnTo>
                  <a:lnTo>
                    <a:pt x="308" y="95"/>
                  </a:lnTo>
                  <a:lnTo>
                    <a:pt x="274" y="105"/>
                  </a:lnTo>
                  <a:lnTo>
                    <a:pt x="257" y="110"/>
                  </a:lnTo>
                  <a:lnTo>
                    <a:pt x="242" y="115"/>
                  </a:lnTo>
                  <a:lnTo>
                    <a:pt x="213" y="124"/>
                  </a:lnTo>
                  <a:lnTo>
                    <a:pt x="186" y="134"/>
                  </a:lnTo>
                  <a:lnTo>
                    <a:pt x="78" y="173"/>
                  </a:lnTo>
                  <a:lnTo>
                    <a:pt x="80" y="173"/>
                  </a:lnTo>
                  <a:lnTo>
                    <a:pt x="33" y="192"/>
                  </a:lnTo>
                  <a:lnTo>
                    <a:pt x="32" y="181"/>
                  </a:lnTo>
                  <a:lnTo>
                    <a:pt x="29" y="170"/>
                  </a:lnTo>
                  <a:lnTo>
                    <a:pt x="26" y="161"/>
                  </a:lnTo>
                  <a:lnTo>
                    <a:pt x="22" y="151"/>
                  </a:lnTo>
                  <a:lnTo>
                    <a:pt x="18" y="142"/>
                  </a:lnTo>
                  <a:lnTo>
                    <a:pt x="13" y="134"/>
                  </a:lnTo>
                  <a:lnTo>
                    <a:pt x="7" y="125"/>
                  </a:lnTo>
                  <a:lnTo>
                    <a:pt x="0" y="118"/>
                  </a:lnTo>
                  <a:lnTo>
                    <a:pt x="57" y="98"/>
                  </a:lnTo>
                  <a:lnTo>
                    <a:pt x="57" y="99"/>
                  </a:lnTo>
                  <a:lnTo>
                    <a:pt x="109" y="83"/>
                  </a:lnTo>
                  <a:lnTo>
                    <a:pt x="159" y="70"/>
                  </a:lnTo>
                  <a:lnTo>
                    <a:pt x="193" y="60"/>
                  </a:lnTo>
                  <a:lnTo>
                    <a:pt x="227" y="53"/>
                  </a:lnTo>
                  <a:lnTo>
                    <a:pt x="260" y="46"/>
                  </a:lnTo>
                  <a:lnTo>
                    <a:pt x="292" y="41"/>
                  </a:lnTo>
                  <a:lnTo>
                    <a:pt x="292" y="4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53" name="Freeform 37"/>
            <p:cNvSpPr>
              <a:spLocks/>
            </p:cNvSpPr>
            <p:nvPr userDrawn="1"/>
          </p:nvSpPr>
          <p:spPr bwMode="auto">
            <a:xfrm>
              <a:off x="5059" y="249"/>
              <a:ext cx="541" cy="201"/>
            </a:xfrm>
            <a:custGeom>
              <a:avLst/>
              <a:gdLst/>
              <a:ahLst/>
              <a:cxnLst>
                <a:cxn ang="0">
                  <a:pos x="2722" y="646"/>
                </a:cxn>
                <a:cxn ang="0">
                  <a:pos x="2679" y="680"/>
                </a:cxn>
                <a:cxn ang="0">
                  <a:pos x="2646" y="705"/>
                </a:cxn>
                <a:cxn ang="0">
                  <a:pos x="2604" y="732"/>
                </a:cxn>
                <a:cxn ang="0">
                  <a:pos x="2545" y="767"/>
                </a:cxn>
                <a:cxn ang="0">
                  <a:pos x="2513" y="785"/>
                </a:cxn>
                <a:cxn ang="0">
                  <a:pos x="2430" y="825"/>
                </a:cxn>
                <a:cxn ang="0">
                  <a:pos x="2386" y="844"/>
                </a:cxn>
                <a:cxn ang="0">
                  <a:pos x="2303" y="876"/>
                </a:cxn>
                <a:cxn ang="0">
                  <a:pos x="2264" y="889"/>
                </a:cxn>
                <a:cxn ang="0">
                  <a:pos x="2222" y="903"/>
                </a:cxn>
                <a:cxn ang="0">
                  <a:pos x="2155" y="923"/>
                </a:cxn>
                <a:cxn ang="0">
                  <a:pos x="2017" y="957"/>
                </a:cxn>
                <a:cxn ang="0">
                  <a:pos x="1827" y="990"/>
                </a:cxn>
                <a:cxn ang="0">
                  <a:pos x="1676" y="1006"/>
                </a:cxn>
                <a:cxn ang="0">
                  <a:pos x="1520" y="1015"/>
                </a:cxn>
                <a:cxn ang="0">
                  <a:pos x="1428" y="1017"/>
                </a:cxn>
                <a:cxn ang="0">
                  <a:pos x="1234" y="1012"/>
                </a:cxn>
                <a:cxn ang="0">
                  <a:pos x="1087" y="1003"/>
                </a:cxn>
                <a:cxn ang="0">
                  <a:pos x="948" y="987"/>
                </a:cxn>
                <a:cxn ang="0">
                  <a:pos x="752" y="953"/>
                </a:cxn>
                <a:cxn ang="0">
                  <a:pos x="629" y="922"/>
                </a:cxn>
                <a:cxn ang="0">
                  <a:pos x="485" y="875"/>
                </a:cxn>
                <a:cxn ang="0">
                  <a:pos x="358" y="822"/>
                </a:cxn>
                <a:cxn ang="0">
                  <a:pos x="271" y="777"/>
                </a:cxn>
                <a:cxn ang="0">
                  <a:pos x="164" y="702"/>
                </a:cxn>
                <a:cxn ang="0">
                  <a:pos x="92" y="634"/>
                </a:cxn>
                <a:cxn ang="0">
                  <a:pos x="41" y="563"/>
                </a:cxn>
                <a:cxn ang="0">
                  <a:pos x="7" y="473"/>
                </a:cxn>
                <a:cxn ang="0">
                  <a:pos x="1" y="383"/>
                </a:cxn>
                <a:cxn ang="0">
                  <a:pos x="34" y="272"/>
                </a:cxn>
                <a:cxn ang="0">
                  <a:pos x="109" y="164"/>
                </a:cxn>
                <a:cxn ang="0">
                  <a:pos x="223" y="65"/>
                </a:cxn>
                <a:cxn ang="0">
                  <a:pos x="333" y="12"/>
                </a:cxn>
                <a:cxn ang="0">
                  <a:pos x="350" y="58"/>
                </a:cxn>
                <a:cxn ang="0">
                  <a:pos x="371" y="81"/>
                </a:cxn>
                <a:cxn ang="0">
                  <a:pos x="295" y="144"/>
                </a:cxn>
                <a:cxn ang="0">
                  <a:pos x="214" y="222"/>
                </a:cxn>
                <a:cxn ang="0">
                  <a:pos x="167" y="303"/>
                </a:cxn>
                <a:cxn ang="0">
                  <a:pos x="152" y="383"/>
                </a:cxn>
                <a:cxn ang="0">
                  <a:pos x="165" y="459"/>
                </a:cxn>
                <a:cxn ang="0">
                  <a:pos x="187" y="513"/>
                </a:cxn>
                <a:cxn ang="0">
                  <a:pos x="229" y="577"/>
                </a:cxn>
                <a:cxn ang="0">
                  <a:pos x="289" y="638"/>
                </a:cxn>
                <a:cxn ang="0">
                  <a:pos x="346" y="683"/>
                </a:cxn>
                <a:cxn ang="0">
                  <a:pos x="449" y="746"/>
                </a:cxn>
                <a:cxn ang="0">
                  <a:pos x="530" y="784"/>
                </a:cxn>
                <a:cxn ang="0">
                  <a:pos x="672" y="835"/>
                </a:cxn>
                <a:cxn ang="0">
                  <a:pos x="829" y="876"/>
                </a:cxn>
                <a:cxn ang="0">
                  <a:pos x="1031" y="910"/>
                </a:cxn>
                <a:cxn ang="0">
                  <a:pos x="1188" y="926"/>
                </a:cxn>
                <a:cxn ang="0">
                  <a:pos x="1354" y="934"/>
                </a:cxn>
                <a:cxn ang="0">
                  <a:pos x="1566" y="934"/>
                </a:cxn>
                <a:cxn ang="0">
                  <a:pos x="1744" y="925"/>
                </a:cxn>
                <a:cxn ang="0">
                  <a:pos x="1868" y="915"/>
                </a:cxn>
                <a:cxn ang="0">
                  <a:pos x="1986" y="899"/>
                </a:cxn>
                <a:cxn ang="0">
                  <a:pos x="2100" y="880"/>
                </a:cxn>
                <a:cxn ang="0">
                  <a:pos x="2232" y="853"/>
                </a:cxn>
                <a:cxn ang="0">
                  <a:pos x="2356" y="818"/>
                </a:cxn>
                <a:cxn ang="0">
                  <a:pos x="2484" y="772"/>
                </a:cxn>
                <a:cxn ang="0">
                  <a:pos x="2580" y="728"/>
                </a:cxn>
                <a:cxn ang="0">
                  <a:pos x="2676" y="672"/>
                </a:cxn>
              </a:cxnLst>
              <a:rect l="0" t="0" r="r" b="b"/>
              <a:pathLst>
                <a:path w="2747" h="1017">
                  <a:moveTo>
                    <a:pt x="2743" y="618"/>
                  </a:moveTo>
                  <a:lnTo>
                    <a:pt x="2747" y="625"/>
                  </a:lnTo>
                  <a:lnTo>
                    <a:pt x="2734" y="635"/>
                  </a:lnTo>
                  <a:lnTo>
                    <a:pt x="2722" y="646"/>
                  </a:lnTo>
                  <a:lnTo>
                    <a:pt x="2711" y="655"/>
                  </a:lnTo>
                  <a:lnTo>
                    <a:pt x="2698" y="666"/>
                  </a:lnTo>
                  <a:lnTo>
                    <a:pt x="2685" y="675"/>
                  </a:lnTo>
                  <a:lnTo>
                    <a:pt x="2679" y="680"/>
                  </a:lnTo>
                  <a:lnTo>
                    <a:pt x="2676" y="682"/>
                  </a:lnTo>
                  <a:lnTo>
                    <a:pt x="2672" y="686"/>
                  </a:lnTo>
                  <a:lnTo>
                    <a:pt x="2659" y="695"/>
                  </a:lnTo>
                  <a:lnTo>
                    <a:pt x="2646" y="705"/>
                  </a:lnTo>
                  <a:lnTo>
                    <a:pt x="2632" y="714"/>
                  </a:lnTo>
                  <a:lnTo>
                    <a:pt x="2618" y="724"/>
                  </a:lnTo>
                  <a:lnTo>
                    <a:pt x="2611" y="727"/>
                  </a:lnTo>
                  <a:lnTo>
                    <a:pt x="2604" y="732"/>
                  </a:lnTo>
                  <a:lnTo>
                    <a:pt x="2590" y="741"/>
                  </a:lnTo>
                  <a:lnTo>
                    <a:pt x="2575" y="750"/>
                  </a:lnTo>
                  <a:lnTo>
                    <a:pt x="2560" y="759"/>
                  </a:lnTo>
                  <a:lnTo>
                    <a:pt x="2545" y="767"/>
                  </a:lnTo>
                  <a:lnTo>
                    <a:pt x="2529" y="777"/>
                  </a:lnTo>
                  <a:lnTo>
                    <a:pt x="2521" y="780"/>
                  </a:lnTo>
                  <a:lnTo>
                    <a:pt x="2517" y="783"/>
                  </a:lnTo>
                  <a:lnTo>
                    <a:pt x="2513" y="785"/>
                  </a:lnTo>
                  <a:lnTo>
                    <a:pt x="2497" y="793"/>
                  </a:lnTo>
                  <a:lnTo>
                    <a:pt x="2464" y="809"/>
                  </a:lnTo>
                  <a:lnTo>
                    <a:pt x="2448" y="817"/>
                  </a:lnTo>
                  <a:lnTo>
                    <a:pt x="2430" y="825"/>
                  </a:lnTo>
                  <a:lnTo>
                    <a:pt x="2413" y="832"/>
                  </a:lnTo>
                  <a:lnTo>
                    <a:pt x="2403" y="836"/>
                  </a:lnTo>
                  <a:lnTo>
                    <a:pt x="2395" y="841"/>
                  </a:lnTo>
                  <a:lnTo>
                    <a:pt x="2386" y="844"/>
                  </a:lnTo>
                  <a:lnTo>
                    <a:pt x="2377" y="848"/>
                  </a:lnTo>
                  <a:lnTo>
                    <a:pt x="2359" y="855"/>
                  </a:lnTo>
                  <a:lnTo>
                    <a:pt x="2321" y="869"/>
                  </a:lnTo>
                  <a:lnTo>
                    <a:pt x="2303" y="876"/>
                  </a:lnTo>
                  <a:lnTo>
                    <a:pt x="2298" y="877"/>
                  </a:lnTo>
                  <a:lnTo>
                    <a:pt x="2293" y="880"/>
                  </a:lnTo>
                  <a:lnTo>
                    <a:pt x="2284" y="883"/>
                  </a:lnTo>
                  <a:lnTo>
                    <a:pt x="2264" y="889"/>
                  </a:lnTo>
                  <a:lnTo>
                    <a:pt x="2258" y="892"/>
                  </a:lnTo>
                  <a:lnTo>
                    <a:pt x="2253" y="893"/>
                  </a:lnTo>
                  <a:lnTo>
                    <a:pt x="2244" y="896"/>
                  </a:lnTo>
                  <a:lnTo>
                    <a:pt x="2222" y="903"/>
                  </a:lnTo>
                  <a:lnTo>
                    <a:pt x="2211" y="907"/>
                  </a:lnTo>
                  <a:lnTo>
                    <a:pt x="2200" y="910"/>
                  </a:lnTo>
                  <a:lnTo>
                    <a:pt x="2177" y="916"/>
                  </a:lnTo>
                  <a:lnTo>
                    <a:pt x="2155" y="923"/>
                  </a:lnTo>
                  <a:lnTo>
                    <a:pt x="2133" y="929"/>
                  </a:lnTo>
                  <a:lnTo>
                    <a:pt x="2111" y="935"/>
                  </a:lnTo>
                  <a:lnTo>
                    <a:pt x="2064" y="946"/>
                  </a:lnTo>
                  <a:lnTo>
                    <a:pt x="2017" y="957"/>
                  </a:lnTo>
                  <a:lnTo>
                    <a:pt x="1970" y="966"/>
                  </a:lnTo>
                  <a:lnTo>
                    <a:pt x="1924" y="976"/>
                  </a:lnTo>
                  <a:lnTo>
                    <a:pt x="1876" y="984"/>
                  </a:lnTo>
                  <a:lnTo>
                    <a:pt x="1827" y="990"/>
                  </a:lnTo>
                  <a:lnTo>
                    <a:pt x="1776" y="996"/>
                  </a:lnTo>
                  <a:lnTo>
                    <a:pt x="1752" y="998"/>
                  </a:lnTo>
                  <a:lnTo>
                    <a:pt x="1727" y="1002"/>
                  </a:lnTo>
                  <a:lnTo>
                    <a:pt x="1676" y="1006"/>
                  </a:lnTo>
                  <a:lnTo>
                    <a:pt x="1624" y="1010"/>
                  </a:lnTo>
                  <a:lnTo>
                    <a:pt x="1599" y="1011"/>
                  </a:lnTo>
                  <a:lnTo>
                    <a:pt x="1573" y="1012"/>
                  </a:lnTo>
                  <a:lnTo>
                    <a:pt x="1520" y="1015"/>
                  </a:lnTo>
                  <a:lnTo>
                    <a:pt x="1507" y="1015"/>
                  </a:lnTo>
                  <a:lnTo>
                    <a:pt x="1493" y="1016"/>
                  </a:lnTo>
                  <a:lnTo>
                    <a:pt x="1468" y="1017"/>
                  </a:lnTo>
                  <a:lnTo>
                    <a:pt x="1428" y="1017"/>
                  </a:lnTo>
                  <a:lnTo>
                    <a:pt x="1388" y="1017"/>
                  </a:lnTo>
                  <a:lnTo>
                    <a:pt x="1348" y="1016"/>
                  </a:lnTo>
                  <a:lnTo>
                    <a:pt x="1311" y="1015"/>
                  </a:lnTo>
                  <a:lnTo>
                    <a:pt x="1234" y="1012"/>
                  </a:lnTo>
                  <a:lnTo>
                    <a:pt x="1196" y="1010"/>
                  </a:lnTo>
                  <a:lnTo>
                    <a:pt x="1160" y="1009"/>
                  </a:lnTo>
                  <a:lnTo>
                    <a:pt x="1124" y="1005"/>
                  </a:lnTo>
                  <a:lnTo>
                    <a:pt x="1087" y="1003"/>
                  </a:lnTo>
                  <a:lnTo>
                    <a:pt x="1051" y="999"/>
                  </a:lnTo>
                  <a:lnTo>
                    <a:pt x="1017" y="996"/>
                  </a:lnTo>
                  <a:lnTo>
                    <a:pt x="982" y="991"/>
                  </a:lnTo>
                  <a:lnTo>
                    <a:pt x="948" y="987"/>
                  </a:lnTo>
                  <a:lnTo>
                    <a:pt x="880" y="978"/>
                  </a:lnTo>
                  <a:lnTo>
                    <a:pt x="815" y="966"/>
                  </a:lnTo>
                  <a:lnTo>
                    <a:pt x="782" y="959"/>
                  </a:lnTo>
                  <a:lnTo>
                    <a:pt x="752" y="953"/>
                  </a:lnTo>
                  <a:lnTo>
                    <a:pt x="719" y="945"/>
                  </a:lnTo>
                  <a:lnTo>
                    <a:pt x="689" y="938"/>
                  </a:lnTo>
                  <a:lnTo>
                    <a:pt x="658" y="929"/>
                  </a:lnTo>
                  <a:lnTo>
                    <a:pt x="629" y="922"/>
                  </a:lnTo>
                  <a:lnTo>
                    <a:pt x="599" y="913"/>
                  </a:lnTo>
                  <a:lnTo>
                    <a:pt x="569" y="905"/>
                  </a:lnTo>
                  <a:lnTo>
                    <a:pt x="513" y="886"/>
                  </a:lnTo>
                  <a:lnTo>
                    <a:pt x="485" y="875"/>
                  </a:lnTo>
                  <a:lnTo>
                    <a:pt x="458" y="866"/>
                  </a:lnTo>
                  <a:lnTo>
                    <a:pt x="431" y="855"/>
                  </a:lnTo>
                  <a:lnTo>
                    <a:pt x="404" y="844"/>
                  </a:lnTo>
                  <a:lnTo>
                    <a:pt x="358" y="822"/>
                  </a:lnTo>
                  <a:lnTo>
                    <a:pt x="334" y="811"/>
                  </a:lnTo>
                  <a:lnTo>
                    <a:pt x="313" y="799"/>
                  </a:lnTo>
                  <a:lnTo>
                    <a:pt x="291" y="787"/>
                  </a:lnTo>
                  <a:lnTo>
                    <a:pt x="271" y="777"/>
                  </a:lnTo>
                  <a:lnTo>
                    <a:pt x="233" y="753"/>
                  </a:lnTo>
                  <a:lnTo>
                    <a:pt x="214" y="740"/>
                  </a:lnTo>
                  <a:lnTo>
                    <a:pt x="197" y="728"/>
                  </a:lnTo>
                  <a:lnTo>
                    <a:pt x="164" y="702"/>
                  </a:lnTo>
                  <a:lnTo>
                    <a:pt x="133" y="676"/>
                  </a:lnTo>
                  <a:lnTo>
                    <a:pt x="119" y="662"/>
                  </a:lnTo>
                  <a:lnTo>
                    <a:pt x="106" y="649"/>
                  </a:lnTo>
                  <a:lnTo>
                    <a:pt x="92" y="634"/>
                  </a:lnTo>
                  <a:lnTo>
                    <a:pt x="81" y="620"/>
                  </a:lnTo>
                  <a:lnTo>
                    <a:pt x="69" y="605"/>
                  </a:lnTo>
                  <a:lnTo>
                    <a:pt x="59" y="591"/>
                  </a:lnTo>
                  <a:lnTo>
                    <a:pt x="41" y="563"/>
                  </a:lnTo>
                  <a:lnTo>
                    <a:pt x="27" y="533"/>
                  </a:lnTo>
                  <a:lnTo>
                    <a:pt x="15" y="502"/>
                  </a:lnTo>
                  <a:lnTo>
                    <a:pt x="10" y="487"/>
                  </a:lnTo>
                  <a:lnTo>
                    <a:pt x="7" y="473"/>
                  </a:lnTo>
                  <a:lnTo>
                    <a:pt x="3" y="457"/>
                  </a:lnTo>
                  <a:lnTo>
                    <a:pt x="1" y="442"/>
                  </a:lnTo>
                  <a:lnTo>
                    <a:pt x="0" y="411"/>
                  </a:lnTo>
                  <a:lnTo>
                    <a:pt x="1" y="383"/>
                  </a:lnTo>
                  <a:lnTo>
                    <a:pt x="6" y="355"/>
                  </a:lnTo>
                  <a:lnTo>
                    <a:pt x="12" y="327"/>
                  </a:lnTo>
                  <a:lnTo>
                    <a:pt x="22" y="300"/>
                  </a:lnTo>
                  <a:lnTo>
                    <a:pt x="34" y="272"/>
                  </a:lnTo>
                  <a:lnTo>
                    <a:pt x="48" y="245"/>
                  </a:lnTo>
                  <a:lnTo>
                    <a:pt x="65" y="217"/>
                  </a:lnTo>
                  <a:lnTo>
                    <a:pt x="86" y="191"/>
                  </a:lnTo>
                  <a:lnTo>
                    <a:pt x="109" y="164"/>
                  </a:lnTo>
                  <a:lnTo>
                    <a:pt x="134" y="139"/>
                  </a:lnTo>
                  <a:lnTo>
                    <a:pt x="161" y="113"/>
                  </a:lnTo>
                  <a:lnTo>
                    <a:pt x="192" y="90"/>
                  </a:lnTo>
                  <a:lnTo>
                    <a:pt x="223" y="65"/>
                  </a:lnTo>
                  <a:lnTo>
                    <a:pt x="257" y="42"/>
                  </a:lnTo>
                  <a:lnTo>
                    <a:pt x="293" y="20"/>
                  </a:lnTo>
                  <a:lnTo>
                    <a:pt x="333" y="0"/>
                  </a:lnTo>
                  <a:lnTo>
                    <a:pt x="333" y="12"/>
                  </a:lnTo>
                  <a:lnTo>
                    <a:pt x="335" y="25"/>
                  </a:lnTo>
                  <a:lnTo>
                    <a:pt x="339" y="36"/>
                  </a:lnTo>
                  <a:lnTo>
                    <a:pt x="345" y="47"/>
                  </a:lnTo>
                  <a:lnTo>
                    <a:pt x="350" y="58"/>
                  </a:lnTo>
                  <a:lnTo>
                    <a:pt x="353" y="62"/>
                  </a:lnTo>
                  <a:lnTo>
                    <a:pt x="358" y="68"/>
                  </a:lnTo>
                  <a:lnTo>
                    <a:pt x="366" y="77"/>
                  </a:lnTo>
                  <a:lnTo>
                    <a:pt x="371" y="81"/>
                  </a:lnTo>
                  <a:lnTo>
                    <a:pt x="376" y="86"/>
                  </a:lnTo>
                  <a:lnTo>
                    <a:pt x="347" y="105"/>
                  </a:lnTo>
                  <a:lnTo>
                    <a:pt x="319" y="124"/>
                  </a:lnTo>
                  <a:lnTo>
                    <a:pt x="295" y="144"/>
                  </a:lnTo>
                  <a:lnTo>
                    <a:pt x="271" y="163"/>
                  </a:lnTo>
                  <a:lnTo>
                    <a:pt x="250" y="183"/>
                  </a:lnTo>
                  <a:lnTo>
                    <a:pt x="231" y="203"/>
                  </a:lnTo>
                  <a:lnTo>
                    <a:pt x="214" y="222"/>
                  </a:lnTo>
                  <a:lnTo>
                    <a:pt x="200" y="242"/>
                  </a:lnTo>
                  <a:lnTo>
                    <a:pt x="187" y="262"/>
                  </a:lnTo>
                  <a:lnTo>
                    <a:pt x="175" y="282"/>
                  </a:lnTo>
                  <a:lnTo>
                    <a:pt x="167" y="303"/>
                  </a:lnTo>
                  <a:lnTo>
                    <a:pt x="160" y="323"/>
                  </a:lnTo>
                  <a:lnTo>
                    <a:pt x="155" y="343"/>
                  </a:lnTo>
                  <a:lnTo>
                    <a:pt x="153" y="363"/>
                  </a:lnTo>
                  <a:lnTo>
                    <a:pt x="152" y="383"/>
                  </a:lnTo>
                  <a:lnTo>
                    <a:pt x="153" y="404"/>
                  </a:lnTo>
                  <a:lnTo>
                    <a:pt x="155" y="417"/>
                  </a:lnTo>
                  <a:lnTo>
                    <a:pt x="158" y="431"/>
                  </a:lnTo>
                  <a:lnTo>
                    <a:pt x="165" y="459"/>
                  </a:lnTo>
                  <a:lnTo>
                    <a:pt x="169" y="473"/>
                  </a:lnTo>
                  <a:lnTo>
                    <a:pt x="174" y="486"/>
                  </a:lnTo>
                  <a:lnTo>
                    <a:pt x="180" y="499"/>
                  </a:lnTo>
                  <a:lnTo>
                    <a:pt x="187" y="513"/>
                  </a:lnTo>
                  <a:lnTo>
                    <a:pt x="194" y="526"/>
                  </a:lnTo>
                  <a:lnTo>
                    <a:pt x="202" y="539"/>
                  </a:lnTo>
                  <a:lnTo>
                    <a:pt x="220" y="565"/>
                  </a:lnTo>
                  <a:lnTo>
                    <a:pt x="229" y="577"/>
                  </a:lnTo>
                  <a:lnTo>
                    <a:pt x="240" y="590"/>
                  </a:lnTo>
                  <a:lnTo>
                    <a:pt x="251" y="602"/>
                  </a:lnTo>
                  <a:lnTo>
                    <a:pt x="263" y="615"/>
                  </a:lnTo>
                  <a:lnTo>
                    <a:pt x="289" y="638"/>
                  </a:lnTo>
                  <a:lnTo>
                    <a:pt x="302" y="650"/>
                  </a:lnTo>
                  <a:lnTo>
                    <a:pt x="316" y="662"/>
                  </a:lnTo>
                  <a:lnTo>
                    <a:pt x="331" y="673"/>
                  </a:lnTo>
                  <a:lnTo>
                    <a:pt x="346" y="683"/>
                  </a:lnTo>
                  <a:lnTo>
                    <a:pt x="378" y="706"/>
                  </a:lnTo>
                  <a:lnTo>
                    <a:pt x="394" y="715"/>
                  </a:lnTo>
                  <a:lnTo>
                    <a:pt x="413" y="726"/>
                  </a:lnTo>
                  <a:lnTo>
                    <a:pt x="449" y="746"/>
                  </a:lnTo>
                  <a:lnTo>
                    <a:pt x="469" y="756"/>
                  </a:lnTo>
                  <a:lnTo>
                    <a:pt x="489" y="765"/>
                  </a:lnTo>
                  <a:lnTo>
                    <a:pt x="509" y="774"/>
                  </a:lnTo>
                  <a:lnTo>
                    <a:pt x="530" y="784"/>
                  </a:lnTo>
                  <a:lnTo>
                    <a:pt x="575" y="802"/>
                  </a:lnTo>
                  <a:lnTo>
                    <a:pt x="599" y="810"/>
                  </a:lnTo>
                  <a:lnTo>
                    <a:pt x="623" y="819"/>
                  </a:lnTo>
                  <a:lnTo>
                    <a:pt x="672" y="835"/>
                  </a:lnTo>
                  <a:lnTo>
                    <a:pt x="724" y="850"/>
                  </a:lnTo>
                  <a:lnTo>
                    <a:pt x="775" y="863"/>
                  </a:lnTo>
                  <a:lnTo>
                    <a:pt x="802" y="869"/>
                  </a:lnTo>
                  <a:lnTo>
                    <a:pt x="829" y="876"/>
                  </a:lnTo>
                  <a:lnTo>
                    <a:pt x="885" y="887"/>
                  </a:lnTo>
                  <a:lnTo>
                    <a:pt x="942" y="897"/>
                  </a:lnTo>
                  <a:lnTo>
                    <a:pt x="1001" y="906"/>
                  </a:lnTo>
                  <a:lnTo>
                    <a:pt x="1031" y="910"/>
                  </a:lnTo>
                  <a:lnTo>
                    <a:pt x="1062" y="914"/>
                  </a:lnTo>
                  <a:lnTo>
                    <a:pt x="1092" y="918"/>
                  </a:lnTo>
                  <a:lnTo>
                    <a:pt x="1124" y="920"/>
                  </a:lnTo>
                  <a:lnTo>
                    <a:pt x="1188" y="926"/>
                  </a:lnTo>
                  <a:lnTo>
                    <a:pt x="1252" y="929"/>
                  </a:lnTo>
                  <a:lnTo>
                    <a:pt x="1286" y="932"/>
                  </a:lnTo>
                  <a:lnTo>
                    <a:pt x="1320" y="933"/>
                  </a:lnTo>
                  <a:lnTo>
                    <a:pt x="1354" y="934"/>
                  </a:lnTo>
                  <a:lnTo>
                    <a:pt x="1388" y="935"/>
                  </a:lnTo>
                  <a:lnTo>
                    <a:pt x="1459" y="936"/>
                  </a:lnTo>
                  <a:lnTo>
                    <a:pt x="1512" y="935"/>
                  </a:lnTo>
                  <a:lnTo>
                    <a:pt x="1566" y="934"/>
                  </a:lnTo>
                  <a:lnTo>
                    <a:pt x="1617" y="933"/>
                  </a:lnTo>
                  <a:lnTo>
                    <a:pt x="1669" y="931"/>
                  </a:lnTo>
                  <a:lnTo>
                    <a:pt x="1719" y="927"/>
                  </a:lnTo>
                  <a:lnTo>
                    <a:pt x="1744" y="925"/>
                  </a:lnTo>
                  <a:lnTo>
                    <a:pt x="1769" y="923"/>
                  </a:lnTo>
                  <a:lnTo>
                    <a:pt x="1794" y="921"/>
                  </a:lnTo>
                  <a:lnTo>
                    <a:pt x="1818" y="920"/>
                  </a:lnTo>
                  <a:lnTo>
                    <a:pt x="1868" y="915"/>
                  </a:lnTo>
                  <a:lnTo>
                    <a:pt x="1915" y="909"/>
                  </a:lnTo>
                  <a:lnTo>
                    <a:pt x="1939" y="906"/>
                  </a:lnTo>
                  <a:lnTo>
                    <a:pt x="1962" y="903"/>
                  </a:lnTo>
                  <a:lnTo>
                    <a:pt x="1986" y="899"/>
                  </a:lnTo>
                  <a:lnTo>
                    <a:pt x="2009" y="896"/>
                  </a:lnTo>
                  <a:lnTo>
                    <a:pt x="2031" y="892"/>
                  </a:lnTo>
                  <a:lnTo>
                    <a:pt x="2055" y="889"/>
                  </a:lnTo>
                  <a:lnTo>
                    <a:pt x="2100" y="880"/>
                  </a:lnTo>
                  <a:lnTo>
                    <a:pt x="2145" y="871"/>
                  </a:lnTo>
                  <a:lnTo>
                    <a:pt x="2189" y="862"/>
                  </a:lnTo>
                  <a:lnTo>
                    <a:pt x="2210" y="857"/>
                  </a:lnTo>
                  <a:lnTo>
                    <a:pt x="2232" y="853"/>
                  </a:lnTo>
                  <a:lnTo>
                    <a:pt x="2275" y="841"/>
                  </a:lnTo>
                  <a:lnTo>
                    <a:pt x="2317" y="830"/>
                  </a:lnTo>
                  <a:lnTo>
                    <a:pt x="2335" y="823"/>
                  </a:lnTo>
                  <a:lnTo>
                    <a:pt x="2356" y="818"/>
                  </a:lnTo>
                  <a:lnTo>
                    <a:pt x="2395" y="805"/>
                  </a:lnTo>
                  <a:lnTo>
                    <a:pt x="2431" y="792"/>
                  </a:lnTo>
                  <a:lnTo>
                    <a:pt x="2466" y="779"/>
                  </a:lnTo>
                  <a:lnTo>
                    <a:pt x="2484" y="772"/>
                  </a:lnTo>
                  <a:lnTo>
                    <a:pt x="2501" y="765"/>
                  </a:lnTo>
                  <a:lnTo>
                    <a:pt x="2534" y="751"/>
                  </a:lnTo>
                  <a:lnTo>
                    <a:pt x="2565" y="735"/>
                  </a:lnTo>
                  <a:lnTo>
                    <a:pt x="2580" y="728"/>
                  </a:lnTo>
                  <a:lnTo>
                    <a:pt x="2595" y="720"/>
                  </a:lnTo>
                  <a:lnTo>
                    <a:pt x="2623" y="705"/>
                  </a:lnTo>
                  <a:lnTo>
                    <a:pt x="2650" y="688"/>
                  </a:lnTo>
                  <a:lnTo>
                    <a:pt x="2676" y="672"/>
                  </a:lnTo>
                  <a:lnTo>
                    <a:pt x="2699" y="654"/>
                  </a:lnTo>
                  <a:lnTo>
                    <a:pt x="2721" y="636"/>
                  </a:lnTo>
                  <a:lnTo>
                    <a:pt x="2743" y="618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54" name="Freeform 38"/>
            <p:cNvSpPr>
              <a:spLocks/>
            </p:cNvSpPr>
            <p:nvPr userDrawn="1"/>
          </p:nvSpPr>
          <p:spPr bwMode="auto">
            <a:xfrm>
              <a:off x="5140" y="276"/>
              <a:ext cx="14" cy="93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76" y="478"/>
                </a:cxn>
                <a:cxn ang="0">
                  <a:pos x="0" y="478"/>
                </a:cxn>
                <a:cxn ang="0">
                  <a:pos x="0" y="11"/>
                </a:cxn>
                <a:cxn ang="0">
                  <a:pos x="76" y="0"/>
                </a:cxn>
              </a:cxnLst>
              <a:rect l="0" t="0" r="r" b="b"/>
              <a:pathLst>
                <a:path w="76" h="478">
                  <a:moveTo>
                    <a:pt x="76" y="0"/>
                  </a:moveTo>
                  <a:lnTo>
                    <a:pt x="76" y="478"/>
                  </a:lnTo>
                  <a:lnTo>
                    <a:pt x="0" y="478"/>
                  </a:lnTo>
                  <a:lnTo>
                    <a:pt x="0" y="11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55" name="Freeform 39"/>
            <p:cNvSpPr>
              <a:spLocks/>
            </p:cNvSpPr>
            <p:nvPr userDrawn="1"/>
          </p:nvSpPr>
          <p:spPr bwMode="auto">
            <a:xfrm>
              <a:off x="5170" y="290"/>
              <a:ext cx="49" cy="79"/>
            </a:xfrm>
            <a:custGeom>
              <a:avLst/>
              <a:gdLst/>
              <a:ahLst/>
              <a:cxnLst>
                <a:cxn ang="0">
                  <a:pos x="174" y="407"/>
                </a:cxn>
                <a:cxn ang="0">
                  <a:pos x="174" y="130"/>
                </a:cxn>
                <a:cxn ang="0">
                  <a:pos x="171" y="114"/>
                </a:cxn>
                <a:cxn ang="0">
                  <a:pos x="170" y="101"/>
                </a:cxn>
                <a:cxn ang="0">
                  <a:pos x="167" y="91"/>
                </a:cxn>
                <a:cxn ang="0">
                  <a:pos x="163" y="85"/>
                </a:cxn>
                <a:cxn ang="0">
                  <a:pos x="157" y="82"/>
                </a:cxn>
                <a:cxn ang="0">
                  <a:pos x="152" y="79"/>
                </a:cxn>
                <a:cxn ang="0">
                  <a:pos x="141" y="78"/>
                </a:cxn>
                <a:cxn ang="0">
                  <a:pos x="127" y="81"/>
                </a:cxn>
                <a:cxn ang="0">
                  <a:pos x="113" y="87"/>
                </a:cxn>
                <a:cxn ang="0">
                  <a:pos x="99" y="97"/>
                </a:cxn>
                <a:cxn ang="0">
                  <a:pos x="85" y="114"/>
                </a:cxn>
                <a:cxn ang="0">
                  <a:pos x="10" y="407"/>
                </a:cxn>
                <a:cxn ang="0">
                  <a:pos x="10" y="104"/>
                </a:cxn>
                <a:cxn ang="0">
                  <a:pos x="8" y="81"/>
                </a:cxn>
                <a:cxn ang="0">
                  <a:pos x="5" y="57"/>
                </a:cxn>
                <a:cxn ang="0">
                  <a:pos x="3" y="38"/>
                </a:cxn>
                <a:cxn ang="0">
                  <a:pos x="0" y="19"/>
                </a:cxn>
                <a:cxn ang="0">
                  <a:pos x="72" y="8"/>
                </a:cxn>
                <a:cxn ang="0">
                  <a:pos x="76" y="23"/>
                </a:cxn>
                <a:cxn ang="0">
                  <a:pos x="78" y="31"/>
                </a:cxn>
                <a:cxn ang="0">
                  <a:pos x="79" y="39"/>
                </a:cxn>
                <a:cxn ang="0">
                  <a:pos x="79" y="42"/>
                </a:cxn>
                <a:cxn ang="0">
                  <a:pos x="80" y="48"/>
                </a:cxn>
                <a:cxn ang="0">
                  <a:pos x="99" y="27"/>
                </a:cxn>
                <a:cxn ang="0">
                  <a:pos x="120" y="14"/>
                </a:cxn>
                <a:cxn ang="0">
                  <a:pos x="143" y="5"/>
                </a:cxn>
                <a:cxn ang="0">
                  <a:pos x="170" y="3"/>
                </a:cxn>
                <a:cxn ang="0">
                  <a:pos x="189" y="5"/>
                </a:cxn>
                <a:cxn ang="0">
                  <a:pos x="205" y="10"/>
                </a:cxn>
                <a:cxn ang="0">
                  <a:pos x="219" y="19"/>
                </a:cxn>
                <a:cxn ang="0">
                  <a:pos x="231" y="31"/>
                </a:cxn>
                <a:cxn ang="0">
                  <a:pos x="239" y="44"/>
                </a:cxn>
                <a:cxn ang="0">
                  <a:pos x="245" y="61"/>
                </a:cxn>
                <a:cxn ang="0">
                  <a:pos x="249" y="81"/>
                </a:cxn>
                <a:cxn ang="0">
                  <a:pos x="250" y="104"/>
                </a:cxn>
              </a:cxnLst>
              <a:rect l="0" t="0" r="r" b="b"/>
              <a:pathLst>
                <a:path w="250" h="407">
                  <a:moveTo>
                    <a:pt x="250" y="407"/>
                  </a:moveTo>
                  <a:lnTo>
                    <a:pt x="174" y="407"/>
                  </a:lnTo>
                  <a:lnTo>
                    <a:pt x="174" y="140"/>
                  </a:lnTo>
                  <a:lnTo>
                    <a:pt x="174" y="130"/>
                  </a:lnTo>
                  <a:lnTo>
                    <a:pt x="173" y="122"/>
                  </a:lnTo>
                  <a:lnTo>
                    <a:pt x="171" y="114"/>
                  </a:lnTo>
                  <a:lnTo>
                    <a:pt x="171" y="107"/>
                  </a:lnTo>
                  <a:lnTo>
                    <a:pt x="170" y="101"/>
                  </a:lnTo>
                  <a:lnTo>
                    <a:pt x="169" y="96"/>
                  </a:lnTo>
                  <a:lnTo>
                    <a:pt x="167" y="91"/>
                  </a:lnTo>
                  <a:lnTo>
                    <a:pt x="166" y="88"/>
                  </a:lnTo>
                  <a:lnTo>
                    <a:pt x="163" y="85"/>
                  </a:lnTo>
                  <a:lnTo>
                    <a:pt x="161" y="83"/>
                  </a:lnTo>
                  <a:lnTo>
                    <a:pt x="157" y="82"/>
                  </a:lnTo>
                  <a:lnTo>
                    <a:pt x="155" y="81"/>
                  </a:lnTo>
                  <a:lnTo>
                    <a:pt x="152" y="79"/>
                  </a:lnTo>
                  <a:lnTo>
                    <a:pt x="148" y="78"/>
                  </a:lnTo>
                  <a:lnTo>
                    <a:pt x="141" y="78"/>
                  </a:lnTo>
                  <a:lnTo>
                    <a:pt x="133" y="78"/>
                  </a:lnTo>
                  <a:lnTo>
                    <a:pt x="127" y="81"/>
                  </a:lnTo>
                  <a:lnTo>
                    <a:pt x="120" y="83"/>
                  </a:lnTo>
                  <a:lnTo>
                    <a:pt x="113" y="87"/>
                  </a:lnTo>
                  <a:lnTo>
                    <a:pt x="106" y="91"/>
                  </a:lnTo>
                  <a:lnTo>
                    <a:pt x="99" y="97"/>
                  </a:lnTo>
                  <a:lnTo>
                    <a:pt x="92" y="104"/>
                  </a:lnTo>
                  <a:lnTo>
                    <a:pt x="85" y="114"/>
                  </a:lnTo>
                  <a:lnTo>
                    <a:pt x="85" y="407"/>
                  </a:lnTo>
                  <a:lnTo>
                    <a:pt x="10" y="407"/>
                  </a:lnTo>
                  <a:lnTo>
                    <a:pt x="10" y="116"/>
                  </a:lnTo>
                  <a:lnTo>
                    <a:pt x="10" y="104"/>
                  </a:lnTo>
                  <a:lnTo>
                    <a:pt x="9" y="92"/>
                  </a:lnTo>
                  <a:lnTo>
                    <a:pt x="8" y="81"/>
                  </a:lnTo>
                  <a:lnTo>
                    <a:pt x="8" y="70"/>
                  </a:lnTo>
                  <a:lnTo>
                    <a:pt x="5" y="57"/>
                  </a:lnTo>
                  <a:lnTo>
                    <a:pt x="4" y="45"/>
                  </a:lnTo>
                  <a:lnTo>
                    <a:pt x="3" y="38"/>
                  </a:lnTo>
                  <a:lnTo>
                    <a:pt x="2" y="32"/>
                  </a:lnTo>
                  <a:lnTo>
                    <a:pt x="0" y="19"/>
                  </a:lnTo>
                  <a:lnTo>
                    <a:pt x="71" y="0"/>
                  </a:lnTo>
                  <a:lnTo>
                    <a:pt x="72" y="8"/>
                  </a:lnTo>
                  <a:lnTo>
                    <a:pt x="74" y="16"/>
                  </a:lnTo>
                  <a:lnTo>
                    <a:pt x="76" y="23"/>
                  </a:lnTo>
                  <a:lnTo>
                    <a:pt x="78" y="29"/>
                  </a:lnTo>
                  <a:lnTo>
                    <a:pt x="78" y="31"/>
                  </a:lnTo>
                  <a:lnTo>
                    <a:pt x="78" y="33"/>
                  </a:lnTo>
                  <a:lnTo>
                    <a:pt x="79" y="39"/>
                  </a:lnTo>
                  <a:lnTo>
                    <a:pt x="79" y="40"/>
                  </a:lnTo>
                  <a:lnTo>
                    <a:pt x="79" y="42"/>
                  </a:lnTo>
                  <a:lnTo>
                    <a:pt x="79" y="43"/>
                  </a:lnTo>
                  <a:lnTo>
                    <a:pt x="80" y="48"/>
                  </a:lnTo>
                  <a:lnTo>
                    <a:pt x="90" y="37"/>
                  </a:lnTo>
                  <a:lnTo>
                    <a:pt x="99" y="27"/>
                  </a:lnTo>
                  <a:lnTo>
                    <a:pt x="109" y="20"/>
                  </a:lnTo>
                  <a:lnTo>
                    <a:pt x="120" y="14"/>
                  </a:lnTo>
                  <a:lnTo>
                    <a:pt x="132" y="8"/>
                  </a:lnTo>
                  <a:lnTo>
                    <a:pt x="143" y="5"/>
                  </a:lnTo>
                  <a:lnTo>
                    <a:pt x="156" y="4"/>
                  </a:lnTo>
                  <a:lnTo>
                    <a:pt x="170" y="3"/>
                  </a:lnTo>
                  <a:lnTo>
                    <a:pt x="180" y="3"/>
                  </a:lnTo>
                  <a:lnTo>
                    <a:pt x="189" y="5"/>
                  </a:lnTo>
                  <a:lnTo>
                    <a:pt x="197" y="7"/>
                  </a:lnTo>
                  <a:lnTo>
                    <a:pt x="205" y="10"/>
                  </a:lnTo>
                  <a:lnTo>
                    <a:pt x="212" y="13"/>
                  </a:lnTo>
                  <a:lnTo>
                    <a:pt x="219" y="19"/>
                  </a:lnTo>
                  <a:lnTo>
                    <a:pt x="225" y="24"/>
                  </a:lnTo>
                  <a:lnTo>
                    <a:pt x="231" y="31"/>
                  </a:lnTo>
                  <a:lnTo>
                    <a:pt x="235" y="37"/>
                  </a:lnTo>
                  <a:lnTo>
                    <a:pt x="239" y="44"/>
                  </a:lnTo>
                  <a:lnTo>
                    <a:pt x="242" y="52"/>
                  </a:lnTo>
                  <a:lnTo>
                    <a:pt x="245" y="61"/>
                  </a:lnTo>
                  <a:lnTo>
                    <a:pt x="246" y="70"/>
                  </a:lnTo>
                  <a:lnTo>
                    <a:pt x="249" y="81"/>
                  </a:lnTo>
                  <a:lnTo>
                    <a:pt x="249" y="91"/>
                  </a:lnTo>
                  <a:lnTo>
                    <a:pt x="250" y="104"/>
                  </a:lnTo>
                  <a:lnTo>
                    <a:pt x="250" y="407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56" name="Freeform 40"/>
            <p:cNvSpPr>
              <a:spLocks/>
            </p:cNvSpPr>
            <p:nvPr userDrawn="1"/>
          </p:nvSpPr>
          <p:spPr bwMode="auto">
            <a:xfrm>
              <a:off x="5234" y="256"/>
              <a:ext cx="38" cy="113"/>
            </a:xfrm>
            <a:custGeom>
              <a:avLst/>
              <a:gdLst/>
              <a:ahLst/>
              <a:cxnLst>
                <a:cxn ang="0">
                  <a:pos x="27" y="179"/>
                </a:cxn>
                <a:cxn ang="0">
                  <a:pos x="26" y="152"/>
                </a:cxn>
                <a:cxn ang="0">
                  <a:pos x="26" y="127"/>
                </a:cxn>
                <a:cxn ang="0">
                  <a:pos x="26" y="108"/>
                </a:cxn>
                <a:cxn ang="0">
                  <a:pos x="28" y="91"/>
                </a:cxn>
                <a:cxn ang="0">
                  <a:pos x="28" y="83"/>
                </a:cxn>
                <a:cxn ang="0">
                  <a:pos x="30" y="76"/>
                </a:cxn>
                <a:cxn ang="0">
                  <a:pos x="35" y="63"/>
                </a:cxn>
                <a:cxn ang="0">
                  <a:pos x="40" y="50"/>
                </a:cxn>
                <a:cxn ang="0">
                  <a:pos x="42" y="44"/>
                </a:cxn>
                <a:cxn ang="0">
                  <a:pos x="47" y="38"/>
                </a:cxn>
                <a:cxn ang="0">
                  <a:pos x="54" y="29"/>
                </a:cxn>
                <a:cxn ang="0">
                  <a:pos x="63" y="20"/>
                </a:cxn>
                <a:cxn ang="0">
                  <a:pos x="75" y="11"/>
                </a:cxn>
                <a:cxn ang="0">
                  <a:pos x="82" y="7"/>
                </a:cxn>
                <a:cxn ang="0">
                  <a:pos x="89" y="5"/>
                </a:cxn>
                <a:cxn ang="0">
                  <a:pos x="96" y="3"/>
                </a:cxn>
                <a:cxn ang="0">
                  <a:pos x="104" y="1"/>
                </a:cxn>
                <a:cxn ang="0">
                  <a:pos x="120" y="0"/>
                </a:cxn>
                <a:cxn ang="0">
                  <a:pos x="131" y="0"/>
                </a:cxn>
                <a:cxn ang="0">
                  <a:pos x="141" y="1"/>
                </a:cxn>
                <a:cxn ang="0">
                  <a:pos x="151" y="3"/>
                </a:cxn>
                <a:cxn ang="0">
                  <a:pos x="160" y="6"/>
                </a:cxn>
                <a:cxn ang="0">
                  <a:pos x="168" y="9"/>
                </a:cxn>
                <a:cxn ang="0">
                  <a:pos x="176" y="12"/>
                </a:cxn>
                <a:cxn ang="0">
                  <a:pos x="185" y="17"/>
                </a:cxn>
                <a:cxn ang="0">
                  <a:pos x="192" y="22"/>
                </a:cxn>
                <a:cxn ang="0">
                  <a:pos x="171" y="81"/>
                </a:cxn>
                <a:cxn ang="0">
                  <a:pos x="166" y="78"/>
                </a:cxn>
                <a:cxn ang="0">
                  <a:pos x="162" y="76"/>
                </a:cxn>
                <a:cxn ang="0">
                  <a:pos x="154" y="72"/>
                </a:cxn>
                <a:cxn ang="0">
                  <a:pos x="144" y="70"/>
                </a:cxn>
                <a:cxn ang="0">
                  <a:pos x="134" y="69"/>
                </a:cxn>
                <a:cxn ang="0">
                  <a:pos x="127" y="70"/>
                </a:cxn>
                <a:cxn ang="0">
                  <a:pos x="121" y="72"/>
                </a:cxn>
                <a:cxn ang="0">
                  <a:pos x="116" y="76"/>
                </a:cxn>
                <a:cxn ang="0">
                  <a:pos x="112" y="81"/>
                </a:cxn>
                <a:cxn ang="0">
                  <a:pos x="109" y="88"/>
                </a:cxn>
                <a:cxn ang="0">
                  <a:pos x="106" y="96"/>
                </a:cxn>
                <a:cxn ang="0">
                  <a:pos x="105" y="107"/>
                </a:cxn>
                <a:cxn ang="0">
                  <a:pos x="104" y="119"/>
                </a:cxn>
                <a:cxn ang="0">
                  <a:pos x="104" y="179"/>
                </a:cxn>
                <a:cxn ang="0">
                  <a:pos x="175" y="179"/>
                </a:cxn>
                <a:cxn ang="0">
                  <a:pos x="161" y="246"/>
                </a:cxn>
                <a:cxn ang="0">
                  <a:pos x="104" y="246"/>
                </a:cxn>
                <a:cxn ang="0">
                  <a:pos x="104" y="575"/>
                </a:cxn>
                <a:cxn ang="0">
                  <a:pos x="27" y="575"/>
                </a:cxn>
                <a:cxn ang="0">
                  <a:pos x="27" y="246"/>
                </a:cxn>
                <a:cxn ang="0">
                  <a:pos x="0" y="246"/>
                </a:cxn>
                <a:cxn ang="0">
                  <a:pos x="0" y="179"/>
                </a:cxn>
                <a:cxn ang="0">
                  <a:pos x="27" y="179"/>
                </a:cxn>
              </a:cxnLst>
              <a:rect l="0" t="0" r="r" b="b"/>
              <a:pathLst>
                <a:path w="192" h="575">
                  <a:moveTo>
                    <a:pt x="27" y="179"/>
                  </a:moveTo>
                  <a:lnTo>
                    <a:pt x="26" y="152"/>
                  </a:lnTo>
                  <a:lnTo>
                    <a:pt x="26" y="127"/>
                  </a:lnTo>
                  <a:lnTo>
                    <a:pt x="26" y="108"/>
                  </a:lnTo>
                  <a:lnTo>
                    <a:pt x="28" y="91"/>
                  </a:lnTo>
                  <a:lnTo>
                    <a:pt x="28" y="83"/>
                  </a:lnTo>
                  <a:lnTo>
                    <a:pt x="30" y="76"/>
                  </a:lnTo>
                  <a:lnTo>
                    <a:pt x="35" y="63"/>
                  </a:lnTo>
                  <a:lnTo>
                    <a:pt x="40" y="50"/>
                  </a:lnTo>
                  <a:lnTo>
                    <a:pt x="42" y="44"/>
                  </a:lnTo>
                  <a:lnTo>
                    <a:pt x="47" y="38"/>
                  </a:lnTo>
                  <a:lnTo>
                    <a:pt x="54" y="29"/>
                  </a:lnTo>
                  <a:lnTo>
                    <a:pt x="63" y="20"/>
                  </a:lnTo>
                  <a:lnTo>
                    <a:pt x="75" y="11"/>
                  </a:lnTo>
                  <a:lnTo>
                    <a:pt x="82" y="7"/>
                  </a:lnTo>
                  <a:lnTo>
                    <a:pt x="89" y="5"/>
                  </a:lnTo>
                  <a:lnTo>
                    <a:pt x="96" y="3"/>
                  </a:lnTo>
                  <a:lnTo>
                    <a:pt x="104" y="1"/>
                  </a:lnTo>
                  <a:lnTo>
                    <a:pt x="120" y="0"/>
                  </a:lnTo>
                  <a:lnTo>
                    <a:pt x="131" y="0"/>
                  </a:lnTo>
                  <a:lnTo>
                    <a:pt x="141" y="1"/>
                  </a:lnTo>
                  <a:lnTo>
                    <a:pt x="151" y="3"/>
                  </a:lnTo>
                  <a:lnTo>
                    <a:pt x="160" y="6"/>
                  </a:lnTo>
                  <a:lnTo>
                    <a:pt x="168" y="9"/>
                  </a:lnTo>
                  <a:lnTo>
                    <a:pt x="176" y="12"/>
                  </a:lnTo>
                  <a:lnTo>
                    <a:pt x="185" y="17"/>
                  </a:lnTo>
                  <a:lnTo>
                    <a:pt x="192" y="22"/>
                  </a:lnTo>
                  <a:lnTo>
                    <a:pt x="171" y="81"/>
                  </a:lnTo>
                  <a:lnTo>
                    <a:pt x="166" y="78"/>
                  </a:lnTo>
                  <a:lnTo>
                    <a:pt x="162" y="76"/>
                  </a:lnTo>
                  <a:lnTo>
                    <a:pt x="154" y="72"/>
                  </a:lnTo>
                  <a:lnTo>
                    <a:pt x="144" y="70"/>
                  </a:lnTo>
                  <a:lnTo>
                    <a:pt x="134" y="69"/>
                  </a:lnTo>
                  <a:lnTo>
                    <a:pt x="127" y="70"/>
                  </a:lnTo>
                  <a:lnTo>
                    <a:pt x="121" y="72"/>
                  </a:lnTo>
                  <a:lnTo>
                    <a:pt x="116" y="76"/>
                  </a:lnTo>
                  <a:lnTo>
                    <a:pt x="112" y="81"/>
                  </a:lnTo>
                  <a:lnTo>
                    <a:pt x="109" y="88"/>
                  </a:lnTo>
                  <a:lnTo>
                    <a:pt x="106" y="96"/>
                  </a:lnTo>
                  <a:lnTo>
                    <a:pt x="105" y="107"/>
                  </a:lnTo>
                  <a:lnTo>
                    <a:pt x="104" y="119"/>
                  </a:lnTo>
                  <a:lnTo>
                    <a:pt x="104" y="179"/>
                  </a:lnTo>
                  <a:lnTo>
                    <a:pt x="175" y="179"/>
                  </a:lnTo>
                  <a:lnTo>
                    <a:pt x="161" y="246"/>
                  </a:lnTo>
                  <a:lnTo>
                    <a:pt x="104" y="246"/>
                  </a:lnTo>
                  <a:lnTo>
                    <a:pt x="104" y="575"/>
                  </a:lnTo>
                  <a:lnTo>
                    <a:pt x="27" y="575"/>
                  </a:lnTo>
                  <a:lnTo>
                    <a:pt x="27" y="246"/>
                  </a:lnTo>
                  <a:lnTo>
                    <a:pt x="0" y="246"/>
                  </a:lnTo>
                  <a:lnTo>
                    <a:pt x="0" y="179"/>
                  </a:lnTo>
                  <a:lnTo>
                    <a:pt x="27" y="179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57" name="Freeform 41"/>
            <p:cNvSpPr>
              <a:spLocks/>
            </p:cNvSpPr>
            <p:nvPr userDrawn="1"/>
          </p:nvSpPr>
          <p:spPr bwMode="auto">
            <a:xfrm>
              <a:off x="5277" y="261"/>
              <a:ext cx="20" cy="20"/>
            </a:xfrm>
            <a:custGeom>
              <a:avLst/>
              <a:gdLst/>
              <a:ahLst/>
              <a:cxnLst>
                <a:cxn ang="0">
                  <a:pos x="49" y="101"/>
                </a:cxn>
                <a:cxn ang="0">
                  <a:pos x="38" y="101"/>
                </a:cxn>
                <a:cxn ang="0">
                  <a:pos x="30" y="98"/>
                </a:cxn>
                <a:cxn ang="0">
                  <a:pos x="21" y="93"/>
                </a:cxn>
                <a:cxn ang="0">
                  <a:pos x="14" y="87"/>
                </a:cxn>
                <a:cxn ang="0">
                  <a:pos x="10" y="82"/>
                </a:cxn>
                <a:cxn ang="0">
                  <a:pos x="8" y="79"/>
                </a:cxn>
                <a:cxn ang="0">
                  <a:pos x="5" y="74"/>
                </a:cxn>
                <a:cxn ang="0">
                  <a:pos x="3" y="71"/>
                </a:cxn>
                <a:cxn ang="0">
                  <a:pos x="0" y="61"/>
                </a:cxn>
                <a:cxn ang="0">
                  <a:pos x="0" y="50"/>
                </a:cxn>
                <a:cxn ang="0">
                  <a:pos x="1" y="40"/>
                </a:cxn>
                <a:cxn ang="0">
                  <a:pos x="3" y="31"/>
                </a:cxn>
                <a:cxn ang="0">
                  <a:pos x="8" y="22"/>
                </a:cxn>
                <a:cxn ang="0">
                  <a:pos x="15" y="15"/>
                </a:cxn>
                <a:cxn ang="0">
                  <a:pos x="22" y="8"/>
                </a:cxn>
                <a:cxn ang="0">
                  <a:pos x="30" y="3"/>
                </a:cxn>
                <a:cxn ang="0">
                  <a:pos x="40" y="1"/>
                </a:cxn>
                <a:cxn ang="0">
                  <a:pos x="50" y="0"/>
                </a:cxn>
                <a:cxn ang="0">
                  <a:pos x="60" y="1"/>
                </a:cxn>
                <a:cxn ang="0">
                  <a:pos x="64" y="2"/>
                </a:cxn>
                <a:cxn ang="0">
                  <a:pos x="69" y="3"/>
                </a:cxn>
                <a:cxn ang="0">
                  <a:pos x="77" y="8"/>
                </a:cxn>
                <a:cxn ang="0">
                  <a:pos x="81" y="11"/>
                </a:cxn>
                <a:cxn ang="0">
                  <a:pos x="85" y="15"/>
                </a:cxn>
                <a:cxn ang="0">
                  <a:pos x="91" y="22"/>
                </a:cxn>
                <a:cxn ang="0">
                  <a:pos x="96" y="31"/>
                </a:cxn>
                <a:cxn ang="0">
                  <a:pos x="99" y="40"/>
                </a:cxn>
                <a:cxn ang="0">
                  <a:pos x="99" y="50"/>
                </a:cxn>
                <a:cxn ang="0">
                  <a:pos x="99" y="55"/>
                </a:cxn>
                <a:cxn ang="0">
                  <a:pos x="99" y="56"/>
                </a:cxn>
                <a:cxn ang="0">
                  <a:pos x="99" y="58"/>
                </a:cxn>
                <a:cxn ang="0">
                  <a:pos x="99" y="61"/>
                </a:cxn>
                <a:cxn ang="0">
                  <a:pos x="96" y="71"/>
                </a:cxn>
                <a:cxn ang="0">
                  <a:pos x="95" y="72"/>
                </a:cxn>
                <a:cxn ang="0">
                  <a:pos x="93" y="74"/>
                </a:cxn>
                <a:cxn ang="0">
                  <a:pos x="91" y="79"/>
                </a:cxn>
                <a:cxn ang="0">
                  <a:pos x="88" y="82"/>
                </a:cxn>
                <a:cxn ang="0">
                  <a:pos x="85" y="87"/>
                </a:cxn>
                <a:cxn ang="0">
                  <a:pos x="81" y="89"/>
                </a:cxn>
                <a:cxn ang="0">
                  <a:pos x="77" y="93"/>
                </a:cxn>
                <a:cxn ang="0">
                  <a:pos x="72" y="95"/>
                </a:cxn>
                <a:cxn ang="0">
                  <a:pos x="70" y="97"/>
                </a:cxn>
                <a:cxn ang="0">
                  <a:pos x="69" y="98"/>
                </a:cxn>
                <a:cxn ang="0">
                  <a:pos x="60" y="101"/>
                </a:cxn>
                <a:cxn ang="0">
                  <a:pos x="56" y="101"/>
                </a:cxn>
                <a:cxn ang="0">
                  <a:pos x="55" y="101"/>
                </a:cxn>
                <a:cxn ang="0">
                  <a:pos x="54" y="101"/>
                </a:cxn>
                <a:cxn ang="0">
                  <a:pos x="49" y="101"/>
                </a:cxn>
              </a:cxnLst>
              <a:rect l="0" t="0" r="r" b="b"/>
              <a:pathLst>
                <a:path w="99" h="101">
                  <a:moveTo>
                    <a:pt x="49" y="101"/>
                  </a:moveTo>
                  <a:lnTo>
                    <a:pt x="38" y="101"/>
                  </a:lnTo>
                  <a:lnTo>
                    <a:pt x="30" y="98"/>
                  </a:lnTo>
                  <a:lnTo>
                    <a:pt x="21" y="93"/>
                  </a:lnTo>
                  <a:lnTo>
                    <a:pt x="14" y="87"/>
                  </a:lnTo>
                  <a:lnTo>
                    <a:pt x="10" y="82"/>
                  </a:lnTo>
                  <a:lnTo>
                    <a:pt x="8" y="79"/>
                  </a:lnTo>
                  <a:lnTo>
                    <a:pt x="5" y="74"/>
                  </a:lnTo>
                  <a:lnTo>
                    <a:pt x="3" y="71"/>
                  </a:lnTo>
                  <a:lnTo>
                    <a:pt x="0" y="61"/>
                  </a:lnTo>
                  <a:lnTo>
                    <a:pt x="0" y="50"/>
                  </a:lnTo>
                  <a:lnTo>
                    <a:pt x="1" y="40"/>
                  </a:lnTo>
                  <a:lnTo>
                    <a:pt x="3" y="31"/>
                  </a:lnTo>
                  <a:lnTo>
                    <a:pt x="8" y="22"/>
                  </a:lnTo>
                  <a:lnTo>
                    <a:pt x="15" y="15"/>
                  </a:lnTo>
                  <a:lnTo>
                    <a:pt x="22" y="8"/>
                  </a:lnTo>
                  <a:lnTo>
                    <a:pt x="30" y="3"/>
                  </a:lnTo>
                  <a:lnTo>
                    <a:pt x="40" y="1"/>
                  </a:lnTo>
                  <a:lnTo>
                    <a:pt x="50" y="0"/>
                  </a:lnTo>
                  <a:lnTo>
                    <a:pt x="60" y="1"/>
                  </a:lnTo>
                  <a:lnTo>
                    <a:pt x="64" y="2"/>
                  </a:lnTo>
                  <a:lnTo>
                    <a:pt x="69" y="3"/>
                  </a:lnTo>
                  <a:lnTo>
                    <a:pt x="77" y="8"/>
                  </a:lnTo>
                  <a:lnTo>
                    <a:pt x="81" y="11"/>
                  </a:lnTo>
                  <a:lnTo>
                    <a:pt x="85" y="15"/>
                  </a:lnTo>
                  <a:lnTo>
                    <a:pt x="91" y="22"/>
                  </a:lnTo>
                  <a:lnTo>
                    <a:pt x="96" y="31"/>
                  </a:lnTo>
                  <a:lnTo>
                    <a:pt x="99" y="40"/>
                  </a:lnTo>
                  <a:lnTo>
                    <a:pt x="99" y="50"/>
                  </a:lnTo>
                  <a:lnTo>
                    <a:pt x="99" y="55"/>
                  </a:lnTo>
                  <a:lnTo>
                    <a:pt x="99" y="56"/>
                  </a:lnTo>
                  <a:lnTo>
                    <a:pt x="99" y="58"/>
                  </a:lnTo>
                  <a:lnTo>
                    <a:pt x="99" y="61"/>
                  </a:lnTo>
                  <a:lnTo>
                    <a:pt x="96" y="71"/>
                  </a:lnTo>
                  <a:lnTo>
                    <a:pt x="95" y="72"/>
                  </a:lnTo>
                  <a:lnTo>
                    <a:pt x="93" y="74"/>
                  </a:lnTo>
                  <a:lnTo>
                    <a:pt x="91" y="79"/>
                  </a:lnTo>
                  <a:lnTo>
                    <a:pt x="88" y="82"/>
                  </a:lnTo>
                  <a:lnTo>
                    <a:pt x="85" y="87"/>
                  </a:lnTo>
                  <a:lnTo>
                    <a:pt x="81" y="89"/>
                  </a:lnTo>
                  <a:lnTo>
                    <a:pt x="77" y="93"/>
                  </a:lnTo>
                  <a:lnTo>
                    <a:pt x="72" y="95"/>
                  </a:lnTo>
                  <a:lnTo>
                    <a:pt x="70" y="97"/>
                  </a:lnTo>
                  <a:lnTo>
                    <a:pt x="69" y="98"/>
                  </a:lnTo>
                  <a:lnTo>
                    <a:pt x="60" y="101"/>
                  </a:lnTo>
                  <a:lnTo>
                    <a:pt x="56" y="101"/>
                  </a:lnTo>
                  <a:lnTo>
                    <a:pt x="55" y="101"/>
                  </a:lnTo>
                  <a:lnTo>
                    <a:pt x="54" y="101"/>
                  </a:lnTo>
                  <a:lnTo>
                    <a:pt x="49" y="101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58" name="Freeform 42"/>
            <p:cNvSpPr>
              <a:spLocks/>
            </p:cNvSpPr>
            <p:nvPr userDrawn="1"/>
          </p:nvSpPr>
          <p:spPr bwMode="auto">
            <a:xfrm>
              <a:off x="5280" y="290"/>
              <a:ext cx="15" cy="79"/>
            </a:xfrm>
            <a:custGeom>
              <a:avLst/>
              <a:gdLst/>
              <a:ahLst/>
              <a:cxnLst>
                <a:cxn ang="0">
                  <a:pos x="0" y="404"/>
                </a:cxn>
                <a:cxn ang="0">
                  <a:pos x="0" y="10"/>
                </a:cxn>
                <a:cxn ang="0">
                  <a:pos x="76" y="0"/>
                </a:cxn>
                <a:cxn ang="0">
                  <a:pos x="76" y="404"/>
                </a:cxn>
                <a:cxn ang="0">
                  <a:pos x="0" y="404"/>
                </a:cxn>
              </a:cxnLst>
              <a:rect l="0" t="0" r="r" b="b"/>
              <a:pathLst>
                <a:path w="76" h="404">
                  <a:moveTo>
                    <a:pt x="0" y="404"/>
                  </a:moveTo>
                  <a:lnTo>
                    <a:pt x="0" y="10"/>
                  </a:lnTo>
                  <a:lnTo>
                    <a:pt x="76" y="0"/>
                  </a:lnTo>
                  <a:lnTo>
                    <a:pt x="76" y="404"/>
                  </a:lnTo>
                  <a:lnTo>
                    <a:pt x="0" y="40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59" name="Freeform 43"/>
            <p:cNvSpPr>
              <a:spLocks/>
            </p:cNvSpPr>
            <p:nvPr userDrawn="1"/>
          </p:nvSpPr>
          <p:spPr bwMode="auto">
            <a:xfrm>
              <a:off x="5313" y="290"/>
              <a:ext cx="49" cy="79"/>
            </a:xfrm>
            <a:custGeom>
              <a:avLst/>
              <a:gdLst/>
              <a:ahLst/>
              <a:cxnLst>
                <a:cxn ang="0">
                  <a:pos x="174" y="407"/>
                </a:cxn>
                <a:cxn ang="0">
                  <a:pos x="174" y="130"/>
                </a:cxn>
                <a:cxn ang="0">
                  <a:pos x="172" y="114"/>
                </a:cxn>
                <a:cxn ang="0">
                  <a:pos x="170" y="101"/>
                </a:cxn>
                <a:cxn ang="0">
                  <a:pos x="167" y="91"/>
                </a:cxn>
                <a:cxn ang="0">
                  <a:pos x="163" y="85"/>
                </a:cxn>
                <a:cxn ang="0">
                  <a:pos x="158" y="82"/>
                </a:cxn>
                <a:cxn ang="0">
                  <a:pos x="151" y="79"/>
                </a:cxn>
                <a:cxn ang="0">
                  <a:pos x="141" y="78"/>
                </a:cxn>
                <a:cxn ang="0">
                  <a:pos x="127" y="81"/>
                </a:cxn>
                <a:cxn ang="0">
                  <a:pos x="113" y="87"/>
                </a:cxn>
                <a:cxn ang="0">
                  <a:pos x="99" y="97"/>
                </a:cxn>
                <a:cxn ang="0">
                  <a:pos x="86" y="114"/>
                </a:cxn>
                <a:cxn ang="0">
                  <a:pos x="10" y="407"/>
                </a:cxn>
                <a:cxn ang="0">
                  <a:pos x="10" y="105"/>
                </a:cxn>
                <a:cxn ang="0">
                  <a:pos x="7" y="83"/>
                </a:cxn>
                <a:cxn ang="0">
                  <a:pos x="5" y="59"/>
                </a:cxn>
                <a:cxn ang="0">
                  <a:pos x="4" y="51"/>
                </a:cxn>
                <a:cxn ang="0">
                  <a:pos x="4" y="46"/>
                </a:cxn>
                <a:cxn ang="0">
                  <a:pos x="0" y="19"/>
                </a:cxn>
                <a:cxn ang="0">
                  <a:pos x="71" y="4"/>
                </a:cxn>
                <a:cxn ang="0">
                  <a:pos x="74" y="13"/>
                </a:cxn>
                <a:cxn ang="0">
                  <a:pos x="78" y="31"/>
                </a:cxn>
                <a:cxn ang="0">
                  <a:pos x="79" y="39"/>
                </a:cxn>
                <a:cxn ang="0">
                  <a:pos x="80" y="48"/>
                </a:cxn>
                <a:cxn ang="0">
                  <a:pos x="99" y="27"/>
                </a:cxn>
                <a:cxn ang="0">
                  <a:pos x="120" y="14"/>
                </a:cxn>
                <a:cxn ang="0">
                  <a:pos x="143" y="5"/>
                </a:cxn>
                <a:cxn ang="0">
                  <a:pos x="170" y="3"/>
                </a:cxn>
                <a:cxn ang="0">
                  <a:pos x="188" y="5"/>
                </a:cxn>
                <a:cxn ang="0">
                  <a:pos x="205" y="10"/>
                </a:cxn>
                <a:cxn ang="0">
                  <a:pos x="219" y="19"/>
                </a:cxn>
                <a:cxn ang="0">
                  <a:pos x="232" y="31"/>
                </a:cxn>
                <a:cxn ang="0">
                  <a:pos x="239" y="44"/>
                </a:cxn>
                <a:cxn ang="0">
                  <a:pos x="245" y="61"/>
                </a:cxn>
                <a:cxn ang="0">
                  <a:pos x="248" y="81"/>
                </a:cxn>
                <a:cxn ang="0">
                  <a:pos x="250" y="104"/>
                </a:cxn>
              </a:cxnLst>
              <a:rect l="0" t="0" r="r" b="b"/>
              <a:pathLst>
                <a:path w="250" h="407">
                  <a:moveTo>
                    <a:pt x="250" y="407"/>
                  </a:moveTo>
                  <a:lnTo>
                    <a:pt x="174" y="407"/>
                  </a:lnTo>
                  <a:lnTo>
                    <a:pt x="174" y="140"/>
                  </a:lnTo>
                  <a:lnTo>
                    <a:pt x="174" y="130"/>
                  </a:lnTo>
                  <a:lnTo>
                    <a:pt x="174" y="121"/>
                  </a:lnTo>
                  <a:lnTo>
                    <a:pt x="172" y="114"/>
                  </a:lnTo>
                  <a:lnTo>
                    <a:pt x="171" y="107"/>
                  </a:lnTo>
                  <a:lnTo>
                    <a:pt x="170" y="101"/>
                  </a:lnTo>
                  <a:lnTo>
                    <a:pt x="169" y="96"/>
                  </a:lnTo>
                  <a:lnTo>
                    <a:pt x="167" y="91"/>
                  </a:lnTo>
                  <a:lnTo>
                    <a:pt x="165" y="88"/>
                  </a:lnTo>
                  <a:lnTo>
                    <a:pt x="163" y="85"/>
                  </a:lnTo>
                  <a:lnTo>
                    <a:pt x="161" y="83"/>
                  </a:lnTo>
                  <a:lnTo>
                    <a:pt x="158" y="82"/>
                  </a:lnTo>
                  <a:lnTo>
                    <a:pt x="155" y="81"/>
                  </a:lnTo>
                  <a:lnTo>
                    <a:pt x="151" y="79"/>
                  </a:lnTo>
                  <a:lnTo>
                    <a:pt x="148" y="78"/>
                  </a:lnTo>
                  <a:lnTo>
                    <a:pt x="141" y="78"/>
                  </a:lnTo>
                  <a:lnTo>
                    <a:pt x="133" y="78"/>
                  </a:lnTo>
                  <a:lnTo>
                    <a:pt x="127" y="81"/>
                  </a:lnTo>
                  <a:lnTo>
                    <a:pt x="120" y="83"/>
                  </a:lnTo>
                  <a:lnTo>
                    <a:pt x="113" y="87"/>
                  </a:lnTo>
                  <a:lnTo>
                    <a:pt x="106" y="91"/>
                  </a:lnTo>
                  <a:lnTo>
                    <a:pt x="99" y="97"/>
                  </a:lnTo>
                  <a:lnTo>
                    <a:pt x="92" y="104"/>
                  </a:lnTo>
                  <a:lnTo>
                    <a:pt x="86" y="114"/>
                  </a:lnTo>
                  <a:lnTo>
                    <a:pt x="86" y="407"/>
                  </a:lnTo>
                  <a:lnTo>
                    <a:pt x="10" y="407"/>
                  </a:lnTo>
                  <a:lnTo>
                    <a:pt x="10" y="116"/>
                  </a:lnTo>
                  <a:lnTo>
                    <a:pt x="10" y="105"/>
                  </a:lnTo>
                  <a:lnTo>
                    <a:pt x="9" y="95"/>
                  </a:lnTo>
                  <a:lnTo>
                    <a:pt x="7" y="83"/>
                  </a:lnTo>
                  <a:lnTo>
                    <a:pt x="7" y="72"/>
                  </a:lnTo>
                  <a:lnTo>
                    <a:pt x="5" y="59"/>
                  </a:lnTo>
                  <a:lnTo>
                    <a:pt x="4" y="52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4" y="46"/>
                  </a:lnTo>
                  <a:lnTo>
                    <a:pt x="2" y="33"/>
                  </a:lnTo>
                  <a:lnTo>
                    <a:pt x="0" y="19"/>
                  </a:lnTo>
                  <a:lnTo>
                    <a:pt x="71" y="0"/>
                  </a:lnTo>
                  <a:lnTo>
                    <a:pt x="71" y="4"/>
                  </a:lnTo>
                  <a:lnTo>
                    <a:pt x="72" y="7"/>
                  </a:lnTo>
                  <a:lnTo>
                    <a:pt x="74" y="13"/>
                  </a:lnTo>
                  <a:lnTo>
                    <a:pt x="78" y="26"/>
                  </a:lnTo>
                  <a:lnTo>
                    <a:pt x="78" y="31"/>
                  </a:lnTo>
                  <a:lnTo>
                    <a:pt x="79" y="37"/>
                  </a:lnTo>
                  <a:lnTo>
                    <a:pt x="79" y="39"/>
                  </a:lnTo>
                  <a:lnTo>
                    <a:pt x="80" y="42"/>
                  </a:lnTo>
                  <a:lnTo>
                    <a:pt x="80" y="48"/>
                  </a:lnTo>
                  <a:lnTo>
                    <a:pt x="89" y="37"/>
                  </a:lnTo>
                  <a:lnTo>
                    <a:pt x="99" y="27"/>
                  </a:lnTo>
                  <a:lnTo>
                    <a:pt x="109" y="20"/>
                  </a:lnTo>
                  <a:lnTo>
                    <a:pt x="120" y="14"/>
                  </a:lnTo>
                  <a:lnTo>
                    <a:pt x="131" y="8"/>
                  </a:lnTo>
                  <a:lnTo>
                    <a:pt x="143" y="5"/>
                  </a:lnTo>
                  <a:lnTo>
                    <a:pt x="156" y="4"/>
                  </a:lnTo>
                  <a:lnTo>
                    <a:pt x="170" y="3"/>
                  </a:lnTo>
                  <a:lnTo>
                    <a:pt x="179" y="3"/>
                  </a:lnTo>
                  <a:lnTo>
                    <a:pt x="188" y="5"/>
                  </a:lnTo>
                  <a:lnTo>
                    <a:pt x="197" y="7"/>
                  </a:lnTo>
                  <a:lnTo>
                    <a:pt x="205" y="10"/>
                  </a:lnTo>
                  <a:lnTo>
                    <a:pt x="212" y="13"/>
                  </a:lnTo>
                  <a:lnTo>
                    <a:pt x="219" y="19"/>
                  </a:lnTo>
                  <a:lnTo>
                    <a:pt x="225" y="24"/>
                  </a:lnTo>
                  <a:lnTo>
                    <a:pt x="232" y="31"/>
                  </a:lnTo>
                  <a:lnTo>
                    <a:pt x="236" y="37"/>
                  </a:lnTo>
                  <a:lnTo>
                    <a:pt x="239" y="44"/>
                  </a:lnTo>
                  <a:lnTo>
                    <a:pt x="241" y="51"/>
                  </a:lnTo>
                  <a:lnTo>
                    <a:pt x="245" y="61"/>
                  </a:lnTo>
                  <a:lnTo>
                    <a:pt x="246" y="69"/>
                  </a:lnTo>
                  <a:lnTo>
                    <a:pt x="248" y="81"/>
                  </a:lnTo>
                  <a:lnTo>
                    <a:pt x="248" y="91"/>
                  </a:lnTo>
                  <a:lnTo>
                    <a:pt x="250" y="104"/>
                  </a:lnTo>
                  <a:lnTo>
                    <a:pt x="250" y="407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60" name="Freeform 44"/>
            <p:cNvSpPr>
              <a:spLocks/>
            </p:cNvSpPr>
            <p:nvPr userDrawn="1"/>
          </p:nvSpPr>
          <p:spPr bwMode="auto">
            <a:xfrm>
              <a:off x="5376" y="290"/>
              <a:ext cx="50" cy="81"/>
            </a:xfrm>
            <a:custGeom>
              <a:avLst/>
              <a:gdLst/>
              <a:ahLst/>
              <a:cxnLst>
                <a:cxn ang="0">
                  <a:pos x="221" y="49"/>
                </a:cxn>
                <a:cxn ang="0">
                  <a:pos x="229" y="63"/>
                </a:cxn>
                <a:cxn ang="0">
                  <a:pos x="236" y="81"/>
                </a:cxn>
                <a:cxn ang="0">
                  <a:pos x="243" y="100"/>
                </a:cxn>
                <a:cxn ang="0">
                  <a:pos x="248" y="121"/>
                </a:cxn>
                <a:cxn ang="0">
                  <a:pos x="250" y="145"/>
                </a:cxn>
                <a:cxn ang="0">
                  <a:pos x="254" y="169"/>
                </a:cxn>
                <a:cxn ang="0">
                  <a:pos x="255" y="198"/>
                </a:cxn>
                <a:cxn ang="0">
                  <a:pos x="255" y="231"/>
                </a:cxn>
                <a:cxn ang="0">
                  <a:pos x="81" y="238"/>
                </a:cxn>
                <a:cxn ang="0">
                  <a:pos x="84" y="278"/>
                </a:cxn>
                <a:cxn ang="0">
                  <a:pos x="89" y="301"/>
                </a:cxn>
                <a:cxn ang="0">
                  <a:pos x="96" y="316"/>
                </a:cxn>
                <a:cxn ang="0">
                  <a:pos x="107" y="330"/>
                </a:cxn>
                <a:cxn ang="0">
                  <a:pos x="120" y="340"/>
                </a:cxn>
                <a:cxn ang="0">
                  <a:pos x="137" y="344"/>
                </a:cxn>
                <a:cxn ang="0">
                  <a:pos x="155" y="344"/>
                </a:cxn>
                <a:cxn ang="0">
                  <a:pos x="174" y="340"/>
                </a:cxn>
                <a:cxn ang="0">
                  <a:pos x="193" y="329"/>
                </a:cxn>
                <a:cxn ang="0">
                  <a:pos x="212" y="315"/>
                </a:cxn>
                <a:cxn ang="0">
                  <a:pos x="250" y="363"/>
                </a:cxn>
                <a:cxn ang="0">
                  <a:pos x="231" y="381"/>
                </a:cxn>
                <a:cxn ang="0">
                  <a:pos x="221" y="388"/>
                </a:cxn>
                <a:cxn ang="0">
                  <a:pos x="219" y="391"/>
                </a:cxn>
                <a:cxn ang="0">
                  <a:pos x="212" y="395"/>
                </a:cxn>
                <a:cxn ang="0">
                  <a:pos x="198" y="404"/>
                </a:cxn>
                <a:cxn ang="0">
                  <a:pos x="184" y="409"/>
                </a:cxn>
                <a:cxn ang="0">
                  <a:pos x="154" y="415"/>
                </a:cxn>
                <a:cxn ang="0">
                  <a:pos x="123" y="415"/>
                </a:cxn>
                <a:cxn ang="0">
                  <a:pos x="93" y="408"/>
                </a:cxn>
                <a:cxn ang="0">
                  <a:pos x="68" y="394"/>
                </a:cxn>
                <a:cxn ang="0">
                  <a:pos x="46" y="374"/>
                </a:cxn>
                <a:cxn ang="0">
                  <a:pos x="28" y="347"/>
                </a:cxn>
                <a:cxn ang="0">
                  <a:pos x="20" y="331"/>
                </a:cxn>
                <a:cxn ang="0">
                  <a:pos x="9" y="296"/>
                </a:cxn>
                <a:cxn ang="0">
                  <a:pos x="2" y="265"/>
                </a:cxn>
                <a:cxn ang="0">
                  <a:pos x="0" y="232"/>
                </a:cxn>
                <a:cxn ang="0">
                  <a:pos x="0" y="182"/>
                </a:cxn>
                <a:cxn ang="0">
                  <a:pos x="2" y="148"/>
                </a:cxn>
                <a:cxn ang="0">
                  <a:pos x="9" y="118"/>
                </a:cxn>
                <a:cxn ang="0">
                  <a:pos x="14" y="100"/>
                </a:cxn>
                <a:cxn ang="0">
                  <a:pos x="23" y="74"/>
                </a:cxn>
                <a:cxn ang="0">
                  <a:pos x="36" y="52"/>
                </a:cxn>
                <a:cxn ang="0">
                  <a:pos x="55" y="29"/>
                </a:cxn>
                <a:cxn ang="0">
                  <a:pos x="77" y="12"/>
                </a:cxn>
                <a:cxn ang="0">
                  <a:pos x="102" y="3"/>
                </a:cxn>
                <a:cxn ang="0">
                  <a:pos x="130" y="0"/>
                </a:cxn>
                <a:cxn ang="0">
                  <a:pos x="150" y="0"/>
                </a:cxn>
                <a:cxn ang="0">
                  <a:pos x="167" y="5"/>
                </a:cxn>
                <a:cxn ang="0">
                  <a:pos x="179" y="10"/>
                </a:cxn>
                <a:cxn ang="0">
                  <a:pos x="194" y="19"/>
                </a:cxn>
                <a:cxn ang="0">
                  <a:pos x="203" y="27"/>
                </a:cxn>
                <a:cxn ang="0">
                  <a:pos x="213" y="37"/>
                </a:cxn>
              </a:cxnLst>
              <a:rect l="0" t="0" r="r" b="b"/>
              <a:pathLst>
                <a:path w="255" h="417">
                  <a:moveTo>
                    <a:pt x="217" y="43"/>
                  </a:moveTo>
                  <a:lnTo>
                    <a:pt x="221" y="49"/>
                  </a:lnTo>
                  <a:lnTo>
                    <a:pt x="226" y="56"/>
                  </a:lnTo>
                  <a:lnTo>
                    <a:pt x="229" y="63"/>
                  </a:lnTo>
                  <a:lnTo>
                    <a:pt x="234" y="71"/>
                  </a:lnTo>
                  <a:lnTo>
                    <a:pt x="236" y="81"/>
                  </a:lnTo>
                  <a:lnTo>
                    <a:pt x="240" y="90"/>
                  </a:lnTo>
                  <a:lnTo>
                    <a:pt x="243" y="100"/>
                  </a:lnTo>
                  <a:lnTo>
                    <a:pt x="245" y="110"/>
                  </a:lnTo>
                  <a:lnTo>
                    <a:pt x="248" y="121"/>
                  </a:lnTo>
                  <a:lnTo>
                    <a:pt x="249" y="133"/>
                  </a:lnTo>
                  <a:lnTo>
                    <a:pt x="250" y="145"/>
                  </a:lnTo>
                  <a:lnTo>
                    <a:pt x="253" y="156"/>
                  </a:lnTo>
                  <a:lnTo>
                    <a:pt x="254" y="169"/>
                  </a:lnTo>
                  <a:lnTo>
                    <a:pt x="255" y="184"/>
                  </a:lnTo>
                  <a:lnTo>
                    <a:pt x="255" y="198"/>
                  </a:lnTo>
                  <a:lnTo>
                    <a:pt x="255" y="213"/>
                  </a:lnTo>
                  <a:lnTo>
                    <a:pt x="255" y="231"/>
                  </a:lnTo>
                  <a:lnTo>
                    <a:pt x="81" y="231"/>
                  </a:lnTo>
                  <a:lnTo>
                    <a:pt x="81" y="238"/>
                  </a:lnTo>
                  <a:lnTo>
                    <a:pt x="82" y="259"/>
                  </a:lnTo>
                  <a:lnTo>
                    <a:pt x="84" y="278"/>
                  </a:lnTo>
                  <a:lnTo>
                    <a:pt x="86" y="294"/>
                  </a:lnTo>
                  <a:lnTo>
                    <a:pt x="89" y="301"/>
                  </a:lnTo>
                  <a:lnTo>
                    <a:pt x="92" y="308"/>
                  </a:lnTo>
                  <a:lnTo>
                    <a:pt x="96" y="316"/>
                  </a:lnTo>
                  <a:lnTo>
                    <a:pt x="102" y="324"/>
                  </a:lnTo>
                  <a:lnTo>
                    <a:pt x="107" y="330"/>
                  </a:lnTo>
                  <a:lnTo>
                    <a:pt x="115" y="336"/>
                  </a:lnTo>
                  <a:lnTo>
                    <a:pt x="120" y="340"/>
                  </a:lnTo>
                  <a:lnTo>
                    <a:pt x="129" y="343"/>
                  </a:lnTo>
                  <a:lnTo>
                    <a:pt x="137" y="344"/>
                  </a:lnTo>
                  <a:lnTo>
                    <a:pt x="146" y="346"/>
                  </a:lnTo>
                  <a:lnTo>
                    <a:pt x="155" y="344"/>
                  </a:lnTo>
                  <a:lnTo>
                    <a:pt x="165" y="343"/>
                  </a:lnTo>
                  <a:lnTo>
                    <a:pt x="174" y="340"/>
                  </a:lnTo>
                  <a:lnTo>
                    <a:pt x="184" y="336"/>
                  </a:lnTo>
                  <a:lnTo>
                    <a:pt x="193" y="329"/>
                  </a:lnTo>
                  <a:lnTo>
                    <a:pt x="202" y="323"/>
                  </a:lnTo>
                  <a:lnTo>
                    <a:pt x="212" y="315"/>
                  </a:lnTo>
                  <a:lnTo>
                    <a:pt x="221" y="307"/>
                  </a:lnTo>
                  <a:lnTo>
                    <a:pt x="250" y="363"/>
                  </a:lnTo>
                  <a:lnTo>
                    <a:pt x="237" y="376"/>
                  </a:lnTo>
                  <a:lnTo>
                    <a:pt x="231" y="381"/>
                  </a:lnTo>
                  <a:lnTo>
                    <a:pt x="224" y="387"/>
                  </a:lnTo>
                  <a:lnTo>
                    <a:pt x="221" y="388"/>
                  </a:lnTo>
                  <a:lnTo>
                    <a:pt x="220" y="389"/>
                  </a:lnTo>
                  <a:lnTo>
                    <a:pt x="219" y="391"/>
                  </a:lnTo>
                  <a:lnTo>
                    <a:pt x="217" y="391"/>
                  </a:lnTo>
                  <a:lnTo>
                    <a:pt x="212" y="395"/>
                  </a:lnTo>
                  <a:lnTo>
                    <a:pt x="205" y="400"/>
                  </a:lnTo>
                  <a:lnTo>
                    <a:pt x="198" y="404"/>
                  </a:lnTo>
                  <a:lnTo>
                    <a:pt x="191" y="406"/>
                  </a:lnTo>
                  <a:lnTo>
                    <a:pt x="184" y="409"/>
                  </a:lnTo>
                  <a:lnTo>
                    <a:pt x="169" y="413"/>
                  </a:lnTo>
                  <a:lnTo>
                    <a:pt x="154" y="415"/>
                  </a:lnTo>
                  <a:lnTo>
                    <a:pt x="139" y="417"/>
                  </a:lnTo>
                  <a:lnTo>
                    <a:pt x="123" y="415"/>
                  </a:lnTo>
                  <a:lnTo>
                    <a:pt x="107" y="413"/>
                  </a:lnTo>
                  <a:lnTo>
                    <a:pt x="93" y="408"/>
                  </a:lnTo>
                  <a:lnTo>
                    <a:pt x="81" y="402"/>
                  </a:lnTo>
                  <a:lnTo>
                    <a:pt x="68" y="394"/>
                  </a:lnTo>
                  <a:lnTo>
                    <a:pt x="56" y="385"/>
                  </a:lnTo>
                  <a:lnTo>
                    <a:pt x="46" y="374"/>
                  </a:lnTo>
                  <a:lnTo>
                    <a:pt x="36" y="361"/>
                  </a:lnTo>
                  <a:lnTo>
                    <a:pt x="28" y="347"/>
                  </a:lnTo>
                  <a:lnTo>
                    <a:pt x="23" y="338"/>
                  </a:lnTo>
                  <a:lnTo>
                    <a:pt x="20" y="331"/>
                  </a:lnTo>
                  <a:lnTo>
                    <a:pt x="14" y="314"/>
                  </a:lnTo>
                  <a:lnTo>
                    <a:pt x="9" y="296"/>
                  </a:lnTo>
                  <a:lnTo>
                    <a:pt x="5" y="275"/>
                  </a:lnTo>
                  <a:lnTo>
                    <a:pt x="2" y="265"/>
                  </a:lnTo>
                  <a:lnTo>
                    <a:pt x="2" y="254"/>
                  </a:lnTo>
                  <a:lnTo>
                    <a:pt x="0" y="232"/>
                  </a:lnTo>
                  <a:lnTo>
                    <a:pt x="0" y="208"/>
                  </a:lnTo>
                  <a:lnTo>
                    <a:pt x="0" y="182"/>
                  </a:lnTo>
                  <a:lnTo>
                    <a:pt x="2" y="160"/>
                  </a:lnTo>
                  <a:lnTo>
                    <a:pt x="2" y="148"/>
                  </a:lnTo>
                  <a:lnTo>
                    <a:pt x="5" y="137"/>
                  </a:lnTo>
                  <a:lnTo>
                    <a:pt x="9" y="118"/>
                  </a:lnTo>
                  <a:lnTo>
                    <a:pt x="10" y="108"/>
                  </a:lnTo>
                  <a:lnTo>
                    <a:pt x="14" y="100"/>
                  </a:lnTo>
                  <a:lnTo>
                    <a:pt x="20" y="82"/>
                  </a:lnTo>
                  <a:lnTo>
                    <a:pt x="23" y="74"/>
                  </a:lnTo>
                  <a:lnTo>
                    <a:pt x="27" y="66"/>
                  </a:lnTo>
                  <a:lnTo>
                    <a:pt x="36" y="52"/>
                  </a:lnTo>
                  <a:lnTo>
                    <a:pt x="44" y="39"/>
                  </a:lnTo>
                  <a:lnTo>
                    <a:pt x="55" y="29"/>
                  </a:lnTo>
                  <a:lnTo>
                    <a:pt x="65" y="19"/>
                  </a:lnTo>
                  <a:lnTo>
                    <a:pt x="77" y="12"/>
                  </a:lnTo>
                  <a:lnTo>
                    <a:pt x="89" y="6"/>
                  </a:lnTo>
                  <a:lnTo>
                    <a:pt x="102" y="3"/>
                  </a:lnTo>
                  <a:lnTo>
                    <a:pt x="115" y="0"/>
                  </a:lnTo>
                  <a:lnTo>
                    <a:pt x="130" y="0"/>
                  </a:lnTo>
                  <a:lnTo>
                    <a:pt x="143" y="0"/>
                  </a:lnTo>
                  <a:lnTo>
                    <a:pt x="150" y="0"/>
                  </a:lnTo>
                  <a:lnTo>
                    <a:pt x="155" y="3"/>
                  </a:lnTo>
                  <a:lnTo>
                    <a:pt x="167" y="5"/>
                  </a:lnTo>
                  <a:lnTo>
                    <a:pt x="173" y="7"/>
                  </a:lnTo>
                  <a:lnTo>
                    <a:pt x="179" y="10"/>
                  </a:lnTo>
                  <a:lnTo>
                    <a:pt x="189" y="16"/>
                  </a:lnTo>
                  <a:lnTo>
                    <a:pt x="194" y="19"/>
                  </a:lnTo>
                  <a:lnTo>
                    <a:pt x="199" y="24"/>
                  </a:lnTo>
                  <a:lnTo>
                    <a:pt x="203" y="27"/>
                  </a:lnTo>
                  <a:lnTo>
                    <a:pt x="208" y="32"/>
                  </a:lnTo>
                  <a:lnTo>
                    <a:pt x="213" y="37"/>
                  </a:lnTo>
                  <a:lnTo>
                    <a:pt x="217" y="43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61" name="Freeform 45"/>
            <p:cNvSpPr>
              <a:spLocks/>
            </p:cNvSpPr>
            <p:nvPr userDrawn="1"/>
          </p:nvSpPr>
          <p:spPr bwMode="auto">
            <a:xfrm>
              <a:off x="5391" y="302"/>
              <a:ext cx="19" cy="20"/>
            </a:xfrm>
            <a:custGeom>
              <a:avLst/>
              <a:gdLst/>
              <a:ahLst/>
              <a:cxnLst>
                <a:cxn ang="0">
                  <a:pos x="50" y="0"/>
                </a:cxn>
                <a:cxn ang="0">
                  <a:pos x="38" y="1"/>
                </a:cxn>
                <a:cxn ang="0">
                  <a:pos x="34" y="3"/>
                </a:cxn>
                <a:cxn ang="0">
                  <a:pos x="29" y="6"/>
                </a:cxn>
                <a:cxn ang="0">
                  <a:pos x="19" y="14"/>
                </a:cxn>
                <a:cxn ang="0">
                  <a:pos x="16" y="19"/>
                </a:cxn>
                <a:cxn ang="0">
                  <a:pos x="12" y="25"/>
                </a:cxn>
                <a:cxn ang="0">
                  <a:pos x="10" y="32"/>
                </a:cxn>
                <a:cxn ang="0">
                  <a:pos x="7" y="39"/>
                </a:cxn>
                <a:cxn ang="0">
                  <a:pos x="4" y="48"/>
                </a:cxn>
                <a:cxn ang="0">
                  <a:pos x="3" y="57"/>
                </a:cxn>
                <a:cxn ang="0">
                  <a:pos x="1" y="68"/>
                </a:cxn>
                <a:cxn ang="0">
                  <a:pos x="1" y="78"/>
                </a:cxn>
                <a:cxn ang="0">
                  <a:pos x="0" y="102"/>
                </a:cxn>
                <a:cxn ang="0">
                  <a:pos x="97" y="102"/>
                </a:cxn>
                <a:cxn ang="0">
                  <a:pos x="97" y="89"/>
                </a:cxn>
                <a:cxn ang="0">
                  <a:pos x="97" y="77"/>
                </a:cxn>
                <a:cxn ang="0">
                  <a:pos x="95" y="66"/>
                </a:cxn>
                <a:cxn ang="0">
                  <a:pos x="94" y="58"/>
                </a:cxn>
                <a:cxn ang="0">
                  <a:pos x="93" y="49"/>
                </a:cxn>
                <a:cxn ang="0">
                  <a:pos x="92" y="42"/>
                </a:cxn>
                <a:cxn ang="0">
                  <a:pos x="90" y="35"/>
                </a:cxn>
                <a:cxn ang="0">
                  <a:pos x="88" y="29"/>
                </a:cxn>
                <a:cxn ang="0">
                  <a:pos x="85" y="22"/>
                </a:cxn>
                <a:cxn ang="0">
                  <a:pos x="81" y="16"/>
                </a:cxn>
                <a:cxn ang="0">
                  <a:pos x="77" y="11"/>
                </a:cxn>
                <a:cxn ang="0">
                  <a:pos x="73" y="7"/>
                </a:cxn>
                <a:cxn ang="0">
                  <a:pos x="67" y="4"/>
                </a:cxn>
                <a:cxn ang="0">
                  <a:pos x="62" y="1"/>
                </a:cxn>
                <a:cxn ang="0">
                  <a:pos x="56" y="0"/>
                </a:cxn>
                <a:cxn ang="0">
                  <a:pos x="50" y="0"/>
                </a:cxn>
              </a:cxnLst>
              <a:rect l="0" t="0" r="r" b="b"/>
              <a:pathLst>
                <a:path w="97" h="102">
                  <a:moveTo>
                    <a:pt x="50" y="0"/>
                  </a:moveTo>
                  <a:lnTo>
                    <a:pt x="38" y="1"/>
                  </a:lnTo>
                  <a:lnTo>
                    <a:pt x="34" y="3"/>
                  </a:lnTo>
                  <a:lnTo>
                    <a:pt x="29" y="6"/>
                  </a:lnTo>
                  <a:lnTo>
                    <a:pt x="19" y="14"/>
                  </a:lnTo>
                  <a:lnTo>
                    <a:pt x="16" y="19"/>
                  </a:lnTo>
                  <a:lnTo>
                    <a:pt x="12" y="25"/>
                  </a:lnTo>
                  <a:lnTo>
                    <a:pt x="10" y="32"/>
                  </a:lnTo>
                  <a:lnTo>
                    <a:pt x="7" y="39"/>
                  </a:lnTo>
                  <a:lnTo>
                    <a:pt x="4" y="48"/>
                  </a:lnTo>
                  <a:lnTo>
                    <a:pt x="3" y="57"/>
                  </a:lnTo>
                  <a:lnTo>
                    <a:pt x="1" y="68"/>
                  </a:lnTo>
                  <a:lnTo>
                    <a:pt x="1" y="78"/>
                  </a:lnTo>
                  <a:lnTo>
                    <a:pt x="0" y="102"/>
                  </a:lnTo>
                  <a:lnTo>
                    <a:pt x="97" y="102"/>
                  </a:lnTo>
                  <a:lnTo>
                    <a:pt x="97" y="89"/>
                  </a:lnTo>
                  <a:lnTo>
                    <a:pt x="97" y="77"/>
                  </a:lnTo>
                  <a:lnTo>
                    <a:pt x="95" y="66"/>
                  </a:lnTo>
                  <a:lnTo>
                    <a:pt x="94" y="58"/>
                  </a:lnTo>
                  <a:lnTo>
                    <a:pt x="93" y="49"/>
                  </a:lnTo>
                  <a:lnTo>
                    <a:pt x="92" y="42"/>
                  </a:lnTo>
                  <a:lnTo>
                    <a:pt x="90" y="35"/>
                  </a:lnTo>
                  <a:lnTo>
                    <a:pt x="88" y="29"/>
                  </a:lnTo>
                  <a:lnTo>
                    <a:pt x="85" y="22"/>
                  </a:lnTo>
                  <a:lnTo>
                    <a:pt x="81" y="16"/>
                  </a:lnTo>
                  <a:lnTo>
                    <a:pt x="77" y="11"/>
                  </a:lnTo>
                  <a:lnTo>
                    <a:pt x="73" y="7"/>
                  </a:lnTo>
                  <a:lnTo>
                    <a:pt x="67" y="4"/>
                  </a:lnTo>
                  <a:lnTo>
                    <a:pt x="62" y="1"/>
                  </a:lnTo>
                  <a:lnTo>
                    <a:pt x="56" y="0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E6EFF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62" name="Freeform 46"/>
            <p:cNvSpPr>
              <a:spLocks/>
            </p:cNvSpPr>
            <p:nvPr userDrawn="1"/>
          </p:nvSpPr>
          <p:spPr bwMode="auto">
            <a:xfrm>
              <a:off x="5436" y="290"/>
              <a:ext cx="52" cy="81"/>
            </a:xfrm>
            <a:custGeom>
              <a:avLst/>
              <a:gdLst/>
              <a:ahLst/>
              <a:cxnLst>
                <a:cxn ang="0">
                  <a:pos x="234" y="59"/>
                </a:cxn>
                <a:cxn ang="0">
                  <a:pos x="246" y="82"/>
                </a:cxn>
                <a:cxn ang="0">
                  <a:pos x="252" y="100"/>
                </a:cxn>
                <a:cxn ang="0">
                  <a:pos x="258" y="118"/>
                </a:cxn>
                <a:cxn ang="0">
                  <a:pos x="261" y="137"/>
                </a:cxn>
                <a:cxn ang="0">
                  <a:pos x="266" y="171"/>
                </a:cxn>
                <a:cxn ang="0">
                  <a:pos x="267" y="194"/>
                </a:cxn>
                <a:cxn ang="0">
                  <a:pos x="267" y="217"/>
                </a:cxn>
                <a:cxn ang="0">
                  <a:pos x="266" y="238"/>
                </a:cxn>
                <a:cxn ang="0">
                  <a:pos x="265" y="258"/>
                </a:cxn>
                <a:cxn ang="0">
                  <a:pos x="261" y="277"/>
                </a:cxn>
                <a:cxn ang="0">
                  <a:pos x="258" y="295"/>
                </a:cxn>
                <a:cxn ang="0">
                  <a:pos x="253" y="311"/>
                </a:cxn>
                <a:cxn ang="0">
                  <a:pos x="247" y="327"/>
                </a:cxn>
                <a:cxn ang="0">
                  <a:pos x="242" y="338"/>
                </a:cxn>
                <a:cxn ang="0">
                  <a:pos x="239" y="350"/>
                </a:cxn>
                <a:cxn ang="0">
                  <a:pos x="228" y="364"/>
                </a:cxn>
                <a:cxn ang="0">
                  <a:pos x="224" y="372"/>
                </a:cxn>
                <a:cxn ang="0">
                  <a:pos x="218" y="379"/>
                </a:cxn>
                <a:cxn ang="0">
                  <a:pos x="206" y="391"/>
                </a:cxn>
                <a:cxn ang="0">
                  <a:pos x="194" y="400"/>
                </a:cxn>
                <a:cxn ang="0">
                  <a:pos x="183" y="406"/>
                </a:cxn>
                <a:cxn ang="0">
                  <a:pos x="172" y="411"/>
                </a:cxn>
                <a:cxn ang="0">
                  <a:pos x="157" y="414"/>
                </a:cxn>
                <a:cxn ang="0">
                  <a:pos x="152" y="415"/>
                </a:cxn>
                <a:cxn ang="0">
                  <a:pos x="141" y="417"/>
                </a:cxn>
                <a:cxn ang="0">
                  <a:pos x="132" y="418"/>
                </a:cxn>
                <a:cxn ang="0">
                  <a:pos x="115" y="417"/>
                </a:cxn>
                <a:cxn ang="0">
                  <a:pos x="99" y="413"/>
                </a:cxn>
                <a:cxn ang="0">
                  <a:pos x="85" y="407"/>
                </a:cxn>
                <a:cxn ang="0">
                  <a:pos x="70" y="400"/>
                </a:cxn>
                <a:cxn ang="0">
                  <a:pos x="58" y="391"/>
                </a:cxn>
                <a:cxn ang="0">
                  <a:pos x="47" y="379"/>
                </a:cxn>
                <a:cxn ang="0">
                  <a:pos x="37" y="364"/>
                </a:cxn>
                <a:cxn ang="0">
                  <a:pos x="27" y="349"/>
                </a:cxn>
                <a:cxn ang="0">
                  <a:pos x="16" y="320"/>
                </a:cxn>
                <a:cxn ang="0">
                  <a:pos x="7" y="286"/>
                </a:cxn>
                <a:cxn ang="0">
                  <a:pos x="1" y="249"/>
                </a:cxn>
                <a:cxn ang="0">
                  <a:pos x="0" y="208"/>
                </a:cxn>
                <a:cxn ang="0">
                  <a:pos x="1" y="167"/>
                </a:cxn>
                <a:cxn ang="0">
                  <a:pos x="7" y="130"/>
                </a:cxn>
                <a:cxn ang="0">
                  <a:pos x="17" y="96"/>
                </a:cxn>
                <a:cxn ang="0">
                  <a:pos x="30" y="66"/>
                </a:cxn>
                <a:cxn ang="0">
                  <a:pos x="49" y="37"/>
                </a:cxn>
                <a:cxn ang="0">
                  <a:pos x="60" y="26"/>
                </a:cxn>
                <a:cxn ang="0">
                  <a:pos x="87" y="8"/>
                </a:cxn>
                <a:cxn ang="0">
                  <a:pos x="116" y="0"/>
                </a:cxn>
                <a:cxn ang="0">
                  <a:pos x="134" y="0"/>
                </a:cxn>
                <a:cxn ang="0">
                  <a:pos x="162" y="3"/>
                </a:cxn>
                <a:cxn ang="0">
                  <a:pos x="187" y="12"/>
                </a:cxn>
                <a:cxn ang="0">
                  <a:pos x="204" y="24"/>
                </a:cxn>
                <a:cxn ang="0">
                  <a:pos x="220" y="39"/>
                </a:cxn>
              </a:cxnLst>
              <a:rect l="0" t="0" r="r" b="b"/>
              <a:pathLst>
                <a:path w="267" h="418">
                  <a:moveTo>
                    <a:pt x="230" y="52"/>
                  </a:moveTo>
                  <a:lnTo>
                    <a:pt x="234" y="59"/>
                  </a:lnTo>
                  <a:lnTo>
                    <a:pt x="238" y="66"/>
                  </a:lnTo>
                  <a:lnTo>
                    <a:pt x="246" y="82"/>
                  </a:lnTo>
                  <a:lnTo>
                    <a:pt x="248" y="90"/>
                  </a:lnTo>
                  <a:lnTo>
                    <a:pt x="252" y="100"/>
                  </a:lnTo>
                  <a:lnTo>
                    <a:pt x="255" y="108"/>
                  </a:lnTo>
                  <a:lnTo>
                    <a:pt x="258" y="118"/>
                  </a:lnTo>
                  <a:lnTo>
                    <a:pt x="260" y="128"/>
                  </a:lnTo>
                  <a:lnTo>
                    <a:pt x="261" y="137"/>
                  </a:lnTo>
                  <a:lnTo>
                    <a:pt x="265" y="159"/>
                  </a:lnTo>
                  <a:lnTo>
                    <a:pt x="266" y="171"/>
                  </a:lnTo>
                  <a:lnTo>
                    <a:pt x="267" y="182"/>
                  </a:lnTo>
                  <a:lnTo>
                    <a:pt x="267" y="194"/>
                  </a:lnTo>
                  <a:lnTo>
                    <a:pt x="267" y="206"/>
                  </a:lnTo>
                  <a:lnTo>
                    <a:pt x="267" y="217"/>
                  </a:lnTo>
                  <a:lnTo>
                    <a:pt x="267" y="227"/>
                  </a:lnTo>
                  <a:lnTo>
                    <a:pt x="266" y="238"/>
                  </a:lnTo>
                  <a:lnTo>
                    <a:pt x="266" y="249"/>
                  </a:lnTo>
                  <a:lnTo>
                    <a:pt x="265" y="258"/>
                  </a:lnTo>
                  <a:lnTo>
                    <a:pt x="263" y="268"/>
                  </a:lnTo>
                  <a:lnTo>
                    <a:pt x="261" y="277"/>
                  </a:lnTo>
                  <a:lnTo>
                    <a:pt x="260" y="286"/>
                  </a:lnTo>
                  <a:lnTo>
                    <a:pt x="258" y="295"/>
                  </a:lnTo>
                  <a:lnTo>
                    <a:pt x="255" y="303"/>
                  </a:lnTo>
                  <a:lnTo>
                    <a:pt x="253" y="311"/>
                  </a:lnTo>
                  <a:lnTo>
                    <a:pt x="251" y="320"/>
                  </a:lnTo>
                  <a:lnTo>
                    <a:pt x="247" y="327"/>
                  </a:lnTo>
                  <a:lnTo>
                    <a:pt x="245" y="335"/>
                  </a:lnTo>
                  <a:lnTo>
                    <a:pt x="242" y="338"/>
                  </a:lnTo>
                  <a:lnTo>
                    <a:pt x="241" y="342"/>
                  </a:lnTo>
                  <a:lnTo>
                    <a:pt x="239" y="350"/>
                  </a:lnTo>
                  <a:lnTo>
                    <a:pt x="233" y="357"/>
                  </a:lnTo>
                  <a:lnTo>
                    <a:pt x="228" y="364"/>
                  </a:lnTo>
                  <a:lnTo>
                    <a:pt x="226" y="368"/>
                  </a:lnTo>
                  <a:lnTo>
                    <a:pt x="224" y="372"/>
                  </a:lnTo>
                  <a:lnTo>
                    <a:pt x="220" y="375"/>
                  </a:lnTo>
                  <a:lnTo>
                    <a:pt x="218" y="379"/>
                  </a:lnTo>
                  <a:lnTo>
                    <a:pt x="212" y="385"/>
                  </a:lnTo>
                  <a:lnTo>
                    <a:pt x="206" y="391"/>
                  </a:lnTo>
                  <a:lnTo>
                    <a:pt x="200" y="395"/>
                  </a:lnTo>
                  <a:lnTo>
                    <a:pt x="194" y="400"/>
                  </a:lnTo>
                  <a:lnTo>
                    <a:pt x="187" y="405"/>
                  </a:lnTo>
                  <a:lnTo>
                    <a:pt x="183" y="406"/>
                  </a:lnTo>
                  <a:lnTo>
                    <a:pt x="180" y="407"/>
                  </a:lnTo>
                  <a:lnTo>
                    <a:pt x="172" y="411"/>
                  </a:lnTo>
                  <a:lnTo>
                    <a:pt x="165" y="413"/>
                  </a:lnTo>
                  <a:lnTo>
                    <a:pt x="157" y="414"/>
                  </a:lnTo>
                  <a:lnTo>
                    <a:pt x="155" y="414"/>
                  </a:lnTo>
                  <a:lnTo>
                    <a:pt x="152" y="415"/>
                  </a:lnTo>
                  <a:lnTo>
                    <a:pt x="149" y="417"/>
                  </a:lnTo>
                  <a:lnTo>
                    <a:pt x="141" y="417"/>
                  </a:lnTo>
                  <a:lnTo>
                    <a:pt x="136" y="417"/>
                  </a:lnTo>
                  <a:lnTo>
                    <a:pt x="132" y="418"/>
                  </a:lnTo>
                  <a:lnTo>
                    <a:pt x="123" y="417"/>
                  </a:lnTo>
                  <a:lnTo>
                    <a:pt x="115" y="417"/>
                  </a:lnTo>
                  <a:lnTo>
                    <a:pt x="107" y="414"/>
                  </a:lnTo>
                  <a:lnTo>
                    <a:pt x="99" y="413"/>
                  </a:lnTo>
                  <a:lnTo>
                    <a:pt x="92" y="409"/>
                  </a:lnTo>
                  <a:lnTo>
                    <a:pt x="85" y="407"/>
                  </a:lnTo>
                  <a:lnTo>
                    <a:pt x="77" y="404"/>
                  </a:lnTo>
                  <a:lnTo>
                    <a:pt x="70" y="400"/>
                  </a:lnTo>
                  <a:lnTo>
                    <a:pt x="63" y="395"/>
                  </a:lnTo>
                  <a:lnTo>
                    <a:pt x="58" y="391"/>
                  </a:lnTo>
                  <a:lnTo>
                    <a:pt x="52" y="385"/>
                  </a:lnTo>
                  <a:lnTo>
                    <a:pt x="47" y="379"/>
                  </a:lnTo>
                  <a:lnTo>
                    <a:pt x="41" y="372"/>
                  </a:lnTo>
                  <a:lnTo>
                    <a:pt x="37" y="364"/>
                  </a:lnTo>
                  <a:lnTo>
                    <a:pt x="32" y="357"/>
                  </a:lnTo>
                  <a:lnTo>
                    <a:pt x="27" y="349"/>
                  </a:lnTo>
                  <a:lnTo>
                    <a:pt x="20" y="334"/>
                  </a:lnTo>
                  <a:lnTo>
                    <a:pt x="16" y="320"/>
                  </a:lnTo>
                  <a:lnTo>
                    <a:pt x="10" y="303"/>
                  </a:lnTo>
                  <a:lnTo>
                    <a:pt x="7" y="286"/>
                  </a:lnTo>
                  <a:lnTo>
                    <a:pt x="4" y="268"/>
                  </a:lnTo>
                  <a:lnTo>
                    <a:pt x="1" y="249"/>
                  </a:lnTo>
                  <a:lnTo>
                    <a:pt x="0" y="228"/>
                  </a:lnTo>
                  <a:lnTo>
                    <a:pt x="0" y="208"/>
                  </a:lnTo>
                  <a:lnTo>
                    <a:pt x="0" y="187"/>
                  </a:lnTo>
                  <a:lnTo>
                    <a:pt x="1" y="167"/>
                  </a:lnTo>
                  <a:lnTo>
                    <a:pt x="4" y="147"/>
                  </a:lnTo>
                  <a:lnTo>
                    <a:pt x="7" y="130"/>
                  </a:lnTo>
                  <a:lnTo>
                    <a:pt x="11" y="113"/>
                  </a:lnTo>
                  <a:lnTo>
                    <a:pt x="17" y="96"/>
                  </a:lnTo>
                  <a:lnTo>
                    <a:pt x="23" y="81"/>
                  </a:lnTo>
                  <a:lnTo>
                    <a:pt x="30" y="66"/>
                  </a:lnTo>
                  <a:lnTo>
                    <a:pt x="38" y="51"/>
                  </a:lnTo>
                  <a:lnTo>
                    <a:pt x="49" y="37"/>
                  </a:lnTo>
                  <a:lnTo>
                    <a:pt x="54" y="31"/>
                  </a:lnTo>
                  <a:lnTo>
                    <a:pt x="60" y="26"/>
                  </a:lnTo>
                  <a:lnTo>
                    <a:pt x="73" y="17"/>
                  </a:lnTo>
                  <a:lnTo>
                    <a:pt x="87" y="8"/>
                  </a:lnTo>
                  <a:lnTo>
                    <a:pt x="101" y="4"/>
                  </a:lnTo>
                  <a:lnTo>
                    <a:pt x="116" y="0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2" y="3"/>
                  </a:lnTo>
                  <a:lnTo>
                    <a:pt x="175" y="6"/>
                  </a:lnTo>
                  <a:lnTo>
                    <a:pt x="187" y="12"/>
                  </a:lnTo>
                  <a:lnTo>
                    <a:pt x="199" y="19"/>
                  </a:lnTo>
                  <a:lnTo>
                    <a:pt x="204" y="24"/>
                  </a:lnTo>
                  <a:lnTo>
                    <a:pt x="210" y="29"/>
                  </a:lnTo>
                  <a:lnTo>
                    <a:pt x="220" y="39"/>
                  </a:lnTo>
                  <a:lnTo>
                    <a:pt x="230" y="52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63" name="Freeform 47"/>
            <p:cNvSpPr>
              <a:spLocks/>
            </p:cNvSpPr>
            <p:nvPr userDrawn="1"/>
          </p:nvSpPr>
          <p:spPr bwMode="auto">
            <a:xfrm>
              <a:off x="5451" y="303"/>
              <a:ext cx="21" cy="55"/>
            </a:xfrm>
            <a:custGeom>
              <a:avLst/>
              <a:gdLst/>
              <a:ahLst/>
              <a:cxnLst>
                <a:cxn ang="0">
                  <a:pos x="0" y="151"/>
                </a:cxn>
                <a:cxn ang="0">
                  <a:pos x="1" y="182"/>
                </a:cxn>
                <a:cxn ang="0">
                  <a:pos x="5" y="209"/>
                </a:cxn>
                <a:cxn ang="0">
                  <a:pos x="10" y="231"/>
                </a:cxn>
                <a:cxn ang="0">
                  <a:pos x="17" y="250"/>
                </a:cxn>
                <a:cxn ang="0">
                  <a:pos x="24" y="263"/>
                </a:cxn>
                <a:cxn ang="0">
                  <a:pos x="34" y="271"/>
                </a:cxn>
                <a:cxn ang="0">
                  <a:pos x="46" y="276"/>
                </a:cxn>
                <a:cxn ang="0">
                  <a:pos x="59" y="276"/>
                </a:cxn>
                <a:cxn ang="0">
                  <a:pos x="66" y="273"/>
                </a:cxn>
                <a:cxn ang="0">
                  <a:pos x="72" y="270"/>
                </a:cxn>
                <a:cxn ang="0">
                  <a:pos x="76" y="265"/>
                </a:cxn>
                <a:cxn ang="0">
                  <a:pos x="79" y="263"/>
                </a:cxn>
                <a:cxn ang="0">
                  <a:pos x="82" y="257"/>
                </a:cxn>
                <a:cxn ang="0">
                  <a:pos x="90" y="241"/>
                </a:cxn>
                <a:cxn ang="0">
                  <a:pos x="93" y="232"/>
                </a:cxn>
                <a:cxn ang="0">
                  <a:pos x="97" y="209"/>
                </a:cxn>
                <a:cxn ang="0">
                  <a:pos x="98" y="202"/>
                </a:cxn>
                <a:cxn ang="0">
                  <a:pos x="100" y="198"/>
                </a:cxn>
                <a:cxn ang="0">
                  <a:pos x="101" y="176"/>
                </a:cxn>
                <a:cxn ang="0">
                  <a:pos x="102" y="161"/>
                </a:cxn>
                <a:cxn ang="0">
                  <a:pos x="102" y="153"/>
                </a:cxn>
                <a:cxn ang="0">
                  <a:pos x="102" y="140"/>
                </a:cxn>
                <a:cxn ang="0">
                  <a:pos x="102" y="119"/>
                </a:cxn>
                <a:cxn ang="0">
                  <a:pos x="101" y="89"/>
                </a:cxn>
                <a:cxn ang="0">
                  <a:pos x="97" y="64"/>
                </a:cxn>
                <a:cxn ang="0">
                  <a:pos x="93" y="43"/>
                </a:cxn>
                <a:cxn ang="0">
                  <a:pos x="86" y="26"/>
                </a:cxn>
                <a:cxn ang="0">
                  <a:pos x="77" y="13"/>
                </a:cxn>
                <a:cxn ang="0">
                  <a:pos x="68" y="5"/>
                </a:cxn>
                <a:cxn ang="0">
                  <a:pos x="56" y="1"/>
                </a:cxn>
                <a:cxn ang="0">
                  <a:pos x="45" y="1"/>
                </a:cxn>
                <a:cxn ang="0">
                  <a:pos x="33" y="5"/>
                </a:cxn>
                <a:cxn ang="0">
                  <a:pos x="24" y="13"/>
                </a:cxn>
                <a:cxn ang="0">
                  <a:pos x="15" y="26"/>
                </a:cxn>
                <a:cxn ang="0">
                  <a:pos x="10" y="43"/>
                </a:cxn>
                <a:cxn ang="0">
                  <a:pos x="4" y="63"/>
                </a:cxn>
                <a:cxn ang="0">
                  <a:pos x="1" y="89"/>
                </a:cxn>
                <a:cxn ang="0">
                  <a:pos x="0" y="118"/>
                </a:cxn>
              </a:cxnLst>
              <a:rect l="0" t="0" r="r" b="b"/>
              <a:pathLst>
                <a:path w="103" h="277">
                  <a:moveTo>
                    <a:pt x="0" y="135"/>
                  </a:moveTo>
                  <a:lnTo>
                    <a:pt x="0" y="151"/>
                  </a:lnTo>
                  <a:lnTo>
                    <a:pt x="0" y="168"/>
                  </a:lnTo>
                  <a:lnTo>
                    <a:pt x="1" y="182"/>
                  </a:lnTo>
                  <a:lnTo>
                    <a:pt x="3" y="196"/>
                  </a:lnTo>
                  <a:lnTo>
                    <a:pt x="5" y="209"/>
                  </a:lnTo>
                  <a:lnTo>
                    <a:pt x="7" y="221"/>
                  </a:lnTo>
                  <a:lnTo>
                    <a:pt x="10" y="231"/>
                  </a:lnTo>
                  <a:lnTo>
                    <a:pt x="13" y="241"/>
                  </a:lnTo>
                  <a:lnTo>
                    <a:pt x="17" y="250"/>
                  </a:lnTo>
                  <a:lnTo>
                    <a:pt x="20" y="257"/>
                  </a:lnTo>
                  <a:lnTo>
                    <a:pt x="24" y="263"/>
                  </a:lnTo>
                  <a:lnTo>
                    <a:pt x="29" y="268"/>
                  </a:lnTo>
                  <a:lnTo>
                    <a:pt x="34" y="271"/>
                  </a:lnTo>
                  <a:lnTo>
                    <a:pt x="40" y="274"/>
                  </a:lnTo>
                  <a:lnTo>
                    <a:pt x="46" y="276"/>
                  </a:lnTo>
                  <a:lnTo>
                    <a:pt x="53" y="277"/>
                  </a:lnTo>
                  <a:lnTo>
                    <a:pt x="59" y="276"/>
                  </a:lnTo>
                  <a:lnTo>
                    <a:pt x="63" y="274"/>
                  </a:lnTo>
                  <a:lnTo>
                    <a:pt x="66" y="273"/>
                  </a:lnTo>
                  <a:lnTo>
                    <a:pt x="69" y="271"/>
                  </a:lnTo>
                  <a:lnTo>
                    <a:pt x="72" y="270"/>
                  </a:lnTo>
                  <a:lnTo>
                    <a:pt x="74" y="268"/>
                  </a:lnTo>
                  <a:lnTo>
                    <a:pt x="76" y="265"/>
                  </a:lnTo>
                  <a:lnTo>
                    <a:pt x="77" y="264"/>
                  </a:lnTo>
                  <a:lnTo>
                    <a:pt x="79" y="263"/>
                  </a:lnTo>
                  <a:lnTo>
                    <a:pt x="80" y="259"/>
                  </a:lnTo>
                  <a:lnTo>
                    <a:pt x="82" y="257"/>
                  </a:lnTo>
                  <a:lnTo>
                    <a:pt x="87" y="250"/>
                  </a:lnTo>
                  <a:lnTo>
                    <a:pt x="90" y="241"/>
                  </a:lnTo>
                  <a:lnTo>
                    <a:pt x="91" y="237"/>
                  </a:lnTo>
                  <a:lnTo>
                    <a:pt x="93" y="232"/>
                  </a:lnTo>
                  <a:lnTo>
                    <a:pt x="95" y="221"/>
                  </a:lnTo>
                  <a:lnTo>
                    <a:pt x="97" y="209"/>
                  </a:lnTo>
                  <a:lnTo>
                    <a:pt x="98" y="203"/>
                  </a:lnTo>
                  <a:lnTo>
                    <a:pt x="98" y="202"/>
                  </a:lnTo>
                  <a:lnTo>
                    <a:pt x="98" y="200"/>
                  </a:lnTo>
                  <a:lnTo>
                    <a:pt x="100" y="198"/>
                  </a:lnTo>
                  <a:lnTo>
                    <a:pt x="101" y="183"/>
                  </a:lnTo>
                  <a:lnTo>
                    <a:pt x="101" y="176"/>
                  </a:lnTo>
                  <a:lnTo>
                    <a:pt x="102" y="169"/>
                  </a:lnTo>
                  <a:lnTo>
                    <a:pt x="102" y="161"/>
                  </a:lnTo>
                  <a:lnTo>
                    <a:pt x="102" y="156"/>
                  </a:lnTo>
                  <a:lnTo>
                    <a:pt x="102" y="153"/>
                  </a:lnTo>
                  <a:lnTo>
                    <a:pt x="102" y="144"/>
                  </a:lnTo>
                  <a:lnTo>
                    <a:pt x="102" y="140"/>
                  </a:lnTo>
                  <a:lnTo>
                    <a:pt x="103" y="136"/>
                  </a:lnTo>
                  <a:lnTo>
                    <a:pt x="102" y="119"/>
                  </a:lnTo>
                  <a:lnTo>
                    <a:pt x="102" y="104"/>
                  </a:lnTo>
                  <a:lnTo>
                    <a:pt x="101" y="89"/>
                  </a:lnTo>
                  <a:lnTo>
                    <a:pt x="100" y="77"/>
                  </a:lnTo>
                  <a:lnTo>
                    <a:pt x="97" y="64"/>
                  </a:lnTo>
                  <a:lnTo>
                    <a:pt x="95" y="53"/>
                  </a:lnTo>
                  <a:lnTo>
                    <a:pt x="93" y="43"/>
                  </a:lnTo>
                  <a:lnTo>
                    <a:pt x="89" y="34"/>
                  </a:lnTo>
                  <a:lnTo>
                    <a:pt x="86" y="26"/>
                  </a:lnTo>
                  <a:lnTo>
                    <a:pt x="82" y="19"/>
                  </a:lnTo>
                  <a:lnTo>
                    <a:pt x="77" y="13"/>
                  </a:lnTo>
                  <a:lnTo>
                    <a:pt x="73" y="8"/>
                  </a:lnTo>
                  <a:lnTo>
                    <a:pt x="68" y="5"/>
                  </a:lnTo>
                  <a:lnTo>
                    <a:pt x="62" y="2"/>
                  </a:lnTo>
                  <a:lnTo>
                    <a:pt x="56" y="1"/>
                  </a:lnTo>
                  <a:lnTo>
                    <a:pt x="50" y="0"/>
                  </a:lnTo>
                  <a:lnTo>
                    <a:pt x="45" y="1"/>
                  </a:lnTo>
                  <a:lnTo>
                    <a:pt x="38" y="2"/>
                  </a:lnTo>
                  <a:lnTo>
                    <a:pt x="33" y="5"/>
                  </a:lnTo>
                  <a:lnTo>
                    <a:pt x="28" y="8"/>
                  </a:lnTo>
                  <a:lnTo>
                    <a:pt x="24" y="13"/>
                  </a:lnTo>
                  <a:lnTo>
                    <a:pt x="19" y="19"/>
                  </a:lnTo>
                  <a:lnTo>
                    <a:pt x="15" y="26"/>
                  </a:lnTo>
                  <a:lnTo>
                    <a:pt x="12" y="34"/>
                  </a:lnTo>
                  <a:lnTo>
                    <a:pt x="10" y="43"/>
                  </a:lnTo>
                  <a:lnTo>
                    <a:pt x="6" y="52"/>
                  </a:lnTo>
                  <a:lnTo>
                    <a:pt x="4" y="63"/>
                  </a:lnTo>
                  <a:lnTo>
                    <a:pt x="3" y="76"/>
                  </a:lnTo>
                  <a:lnTo>
                    <a:pt x="1" y="89"/>
                  </a:lnTo>
                  <a:lnTo>
                    <a:pt x="0" y="103"/>
                  </a:lnTo>
                  <a:lnTo>
                    <a:pt x="0" y="118"/>
                  </a:lnTo>
                  <a:lnTo>
                    <a:pt x="0" y="135"/>
                  </a:lnTo>
                  <a:close/>
                </a:path>
              </a:pathLst>
            </a:custGeom>
            <a:solidFill>
              <a:srgbClr val="E6EFF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64" name="Freeform 48"/>
            <p:cNvSpPr>
              <a:spLocks/>
            </p:cNvSpPr>
            <p:nvPr userDrawn="1"/>
          </p:nvSpPr>
          <p:spPr bwMode="auto">
            <a:xfrm>
              <a:off x="5499" y="290"/>
              <a:ext cx="49" cy="79"/>
            </a:xfrm>
            <a:custGeom>
              <a:avLst/>
              <a:gdLst/>
              <a:ahLst/>
              <a:cxnLst>
                <a:cxn ang="0">
                  <a:pos x="236" y="37"/>
                </a:cxn>
                <a:cxn ang="0">
                  <a:pos x="243" y="52"/>
                </a:cxn>
                <a:cxn ang="0">
                  <a:pos x="248" y="70"/>
                </a:cxn>
                <a:cxn ang="0">
                  <a:pos x="250" y="91"/>
                </a:cxn>
                <a:cxn ang="0">
                  <a:pos x="250" y="407"/>
                </a:cxn>
                <a:cxn ang="0">
                  <a:pos x="174" y="140"/>
                </a:cxn>
                <a:cxn ang="0">
                  <a:pos x="173" y="122"/>
                </a:cxn>
                <a:cxn ang="0">
                  <a:pos x="172" y="107"/>
                </a:cxn>
                <a:cxn ang="0">
                  <a:pos x="169" y="96"/>
                </a:cxn>
                <a:cxn ang="0">
                  <a:pos x="166" y="88"/>
                </a:cxn>
                <a:cxn ang="0">
                  <a:pos x="161" y="83"/>
                </a:cxn>
                <a:cxn ang="0">
                  <a:pos x="155" y="81"/>
                </a:cxn>
                <a:cxn ang="0">
                  <a:pos x="148" y="78"/>
                </a:cxn>
                <a:cxn ang="0">
                  <a:pos x="133" y="78"/>
                </a:cxn>
                <a:cxn ang="0">
                  <a:pos x="120" y="83"/>
                </a:cxn>
                <a:cxn ang="0">
                  <a:pos x="106" y="91"/>
                </a:cxn>
                <a:cxn ang="0">
                  <a:pos x="92" y="104"/>
                </a:cxn>
                <a:cxn ang="0">
                  <a:pos x="86" y="407"/>
                </a:cxn>
                <a:cxn ang="0">
                  <a:pos x="10" y="116"/>
                </a:cxn>
                <a:cxn ang="0">
                  <a:pos x="9" y="92"/>
                </a:cxn>
                <a:cxn ang="0">
                  <a:pos x="8" y="70"/>
                </a:cxn>
                <a:cxn ang="0">
                  <a:pos x="4" y="45"/>
                </a:cxn>
                <a:cxn ang="0">
                  <a:pos x="2" y="32"/>
                </a:cxn>
                <a:cxn ang="0">
                  <a:pos x="71" y="0"/>
                </a:cxn>
                <a:cxn ang="0">
                  <a:pos x="72" y="8"/>
                </a:cxn>
                <a:cxn ang="0">
                  <a:pos x="76" y="23"/>
                </a:cxn>
                <a:cxn ang="0">
                  <a:pos x="78" y="32"/>
                </a:cxn>
                <a:cxn ang="0">
                  <a:pos x="79" y="39"/>
                </a:cxn>
                <a:cxn ang="0">
                  <a:pos x="79" y="43"/>
                </a:cxn>
                <a:cxn ang="0">
                  <a:pos x="80" y="48"/>
                </a:cxn>
                <a:cxn ang="0">
                  <a:pos x="99" y="27"/>
                </a:cxn>
                <a:cxn ang="0">
                  <a:pos x="121" y="14"/>
                </a:cxn>
                <a:cxn ang="0">
                  <a:pos x="145" y="5"/>
                </a:cxn>
                <a:cxn ang="0">
                  <a:pos x="170" y="3"/>
                </a:cxn>
                <a:cxn ang="0">
                  <a:pos x="189" y="5"/>
                </a:cxn>
                <a:cxn ang="0">
                  <a:pos x="206" y="10"/>
                </a:cxn>
                <a:cxn ang="0">
                  <a:pos x="220" y="19"/>
                </a:cxn>
                <a:cxn ang="0">
                  <a:pos x="231" y="31"/>
                </a:cxn>
              </a:cxnLst>
              <a:rect l="0" t="0" r="r" b="b"/>
              <a:pathLst>
                <a:path w="250" h="407">
                  <a:moveTo>
                    <a:pt x="231" y="31"/>
                  </a:moveTo>
                  <a:lnTo>
                    <a:pt x="236" y="37"/>
                  </a:lnTo>
                  <a:lnTo>
                    <a:pt x="239" y="44"/>
                  </a:lnTo>
                  <a:lnTo>
                    <a:pt x="243" y="52"/>
                  </a:lnTo>
                  <a:lnTo>
                    <a:pt x="245" y="61"/>
                  </a:lnTo>
                  <a:lnTo>
                    <a:pt x="248" y="70"/>
                  </a:lnTo>
                  <a:lnTo>
                    <a:pt x="249" y="81"/>
                  </a:lnTo>
                  <a:lnTo>
                    <a:pt x="250" y="91"/>
                  </a:lnTo>
                  <a:lnTo>
                    <a:pt x="250" y="104"/>
                  </a:lnTo>
                  <a:lnTo>
                    <a:pt x="250" y="407"/>
                  </a:lnTo>
                  <a:lnTo>
                    <a:pt x="174" y="407"/>
                  </a:lnTo>
                  <a:lnTo>
                    <a:pt x="174" y="140"/>
                  </a:lnTo>
                  <a:lnTo>
                    <a:pt x="174" y="130"/>
                  </a:lnTo>
                  <a:lnTo>
                    <a:pt x="173" y="122"/>
                  </a:lnTo>
                  <a:lnTo>
                    <a:pt x="173" y="114"/>
                  </a:lnTo>
                  <a:lnTo>
                    <a:pt x="172" y="107"/>
                  </a:lnTo>
                  <a:lnTo>
                    <a:pt x="170" y="101"/>
                  </a:lnTo>
                  <a:lnTo>
                    <a:pt x="169" y="96"/>
                  </a:lnTo>
                  <a:lnTo>
                    <a:pt x="167" y="91"/>
                  </a:lnTo>
                  <a:lnTo>
                    <a:pt x="166" y="88"/>
                  </a:lnTo>
                  <a:lnTo>
                    <a:pt x="163" y="85"/>
                  </a:lnTo>
                  <a:lnTo>
                    <a:pt x="161" y="83"/>
                  </a:lnTo>
                  <a:lnTo>
                    <a:pt x="159" y="82"/>
                  </a:lnTo>
                  <a:lnTo>
                    <a:pt x="155" y="81"/>
                  </a:lnTo>
                  <a:lnTo>
                    <a:pt x="152" y="79"/>
                  </a:lnTo>
                  <a:lnTo>
                    <a:pt x="148" y="78"/>
                  </a:lnTo>
                  <a:lnTo>
                    <a:pt x="141" y="78"/>
                  </a:lnTo>
                  <a:lnTo>
                    <a:pt x="133" y="78"/>
                  </a:lnTo>
                  <a:lnTo>
                    <a:pt x="127" y="81"/>
                  </a:lnTo>
                  <a:lnTo>
                    <a:pt x="120" y="83"/>
                  </a:lnTo>
                  <a:lnTo>
                    <a:pt x="113" y="87"/>
                  </a:lnTo>
                  <a:lnTo>
                    <a:pt x="106" y="91"/>
                  </a:lnTo>
                  <a:lnTo>
                    <a:pt x="99" y="97"/>
                  </a:lnTo>
                  <a:lnTo>
                    <a:pt x="92" y="104"/>
                  </a:lnTo>
                  <a:lnTo>
                    <a:pt x="86" y="114"/>
                  </a:lnTo>
                  <a:lnTo>
                    <a:pt x="86" y="407"/>
                  </a:lnTo>
                  <a:lnTo>
                    <a:pt x="10" y="407"/>
                  </a:lnTo>
                  <a:lnTo>
                    <a:pt x="10" y="116"/>
                  </a:lnTo>
                  <a:lnTo>
                    <a:pt x="10" y="104"/>
                  </a:lnTo>
                  <a:lnTo>
                    <a:pt x="9" y="92"/>
                  </a:lnTo>
                  <a:lnTo>
                    <a:pt x="9" y="81"/>
                  </a:lnTo>
                  <a:lnTo>
                    <a:pt x="8" y="70"/>
                  </a:lnTo>
                  <a:lnTo>
                    <a:pt x="6" y="57"/>
                  </a:lnTo>
                  <a:lnTo>
                    <a:pt x="4" y="45"/>
                  </a:lnTo>
                  <a:lnTo>
                    <a:pt x="3" y="38"/>
                  </a:lnTo>
                  <a:lnTo>
                    <a:pt x="2" y="32"/>
                  </a:lnTo>
                  <a:lnTo>
                    <a:pt x="0" y="19"/>
                  </a:lnTo>
                  <a:lnTo>
                    <a:pt x="71" y="0"/>
                  </a:lnTo>
                  <a:lnTo>
                    <a:pt x="72" y="5"/>
                  </a:lnTo>
                  <a:lnTo>
                    <a:pt x="72" y="8"/>
                  </a:lnTo>
                  <a:lnTo>
                    <a:pt x="75" y="17"/>
                  </a:lnTo>
                  <a:lnTo>
                    <a:pt x="76" y="23"/>
                  </a:lnTo>
                  <a:lnTo>
                    <a:pt x="78" y="30"/>
                  </a:lnTo>
                  <a:lnTo>
                    <a:pt x="78" y="32"/>
                  </a:lnTo>
                  <a:lnTo>
                    <a:pt x="78" y="35"/>
                  </a:lnTo>
                  <a:lnTo>
                    <a:pt x="79" y="39"/>
                  </a:lnTo>
                  <a:lnTo>
                    <a:pt x="79" y="42"/>
                  </a:lnTo>
                  <a:lnTo>
                    <a:pt x="79" y="43"/>
                  </a:lnTo>
                  <a:lnTo>
                    <a:pt x="79" y="44"/>
                  </a:lnTo>
                  <a:lnTo>
                    <a:pt x="80" y="48"/>
                  </a:lnTo>
                  <a:lnTo>
                    <a:pt x="90" y="37"/>
                  </a:lnTo>
                  <a:lnTo>
                    <a:pt x="99" y="27"/>
                  </a:lnTo>
                  <a:lnTo>
                    <a:pt x="110" y="20"/>
                  </a:lnTo>
                  <a:lnTo>
                    <a:pt x="121" y="14"/>
                  </a:lnTo>
                  <a:lnTo>
                    <a:pt x="132" y="8"/>
                  </a:lnTo>
                  <a:lnTo>
                    <a:pt x="145" y="5"/>
                  </a:lnTo>
                  <a:lnTo>
                    <a:pt x="156" y="4"/>
                  </a:lnTo>
                  <a:lnTo>
                    <a:pt x="170" y="3"/>
                  </a:lnTo>
                  <a:lnTo>
                    <a:pt x="180" y="3"/>
                  </a:lnTo>
                  <a:lnTo>
                    <a:pt x="189" y="5"/>
                  </a:lnTo>
                  <a:lnTo>
                    <a:pt x="197" y="7"/>
                  </a:lnTo>
                  <a:lnTo>
                    <a:pt x="206" y="10"/>
                  </a:lnTo>
                  <a:lnTo>
                    <a:pt x="213" y="13"/>
                  </a:lnTo>
                  <a:lnTo>
                    <a:pt x="220" y="19"/>
                  </a:lnTo>
                  <a:lnTo>
                    <a:pt x="225" y="24"/>
                  </a:lnTo>
                  <a:lnTo>
                    <a:pt x="231" y="31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</p:sldLayoutIdLst>
  <p:transition>
    <p:dissolve/>
  </p:transition>
  <p:hf sldNum="0" hdr="0" ftr="0" dt="0"/>
  <p:txStyles>
    <p:titleStyle>
      <a:lvl1pPr algn="l" defTabSz="8651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03366"/>
          </a:solidFill>
          <a:latin typeface="+mj-lt"/>
          <a:ea typeface="+mj-ea"/>
          <a:cs typeface="+mj-cs"/>
        </a:defRPr>
      </a:lvl1pPr>
      <a:lvl2pPr algn="l" defTabSz="8651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03366"/>
          </a:solidFill>
          <a:latin typeface="Verdana" pitchFamily="34" charset="0"/>
        </a:defRPr>
      </a:lvl2pPr>
      <a:lvl3pPr algn="l" defTabSz="8651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03366"/>
          </a:solidFill>
          <a:latin typeface="Verdana" pitchFamily="34" charset="0"/>
        </a:defRPr>
      </a:lvl3pPr>
      <a:lvl4pPr algn="l" defTabSz="8651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03366"/>
          </a:solidFill>
          <a:latin typeface="Verdana" pitchFamily="34" charset="0"/>
        </a:defRPr>
      </a:lvl4pPr>
      <a:lvl5pPr algn="l" defTabSz="8651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03366"/>
          </a:solidFill>
          <a:latin typeface="Verdana" pitchFamily="34" charset="0"/>
        </a:defRPr>
      </a:lvl5pPr>
      <a:lvl6pPr marL="457200" algn="l" defTabSz="865188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03366"/>
          </a:solidFill>
          <a:latin typeface="Verdana" pitchFamily="34" charset="0"/>
        </a:defRPr>
      </a:lvl6pPr>
      <a:lvl7pPr marL="914400" algn="l" defTabSz="865188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03366"/>
          </a:solidFill>
          <a:latin typeface="Verdana" pitchFamily="34" charset="0"/>
        </a:defRPr>
      </a:lvl7pPr>
      <a:lvl8pPr marL="1371600" algn="l" defTabSz="865188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03366"/>
          </a:solidFill>
          <a:latin typeface="Verdana" pitchFamily="34" charset="0"/>
        </a:defRPr>
      </a:lvl8pPr>
      <a:lvl9pPr marL="1828800" algn="l" defTabSz="865188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03366"/>
          </a:solidFill>
          <a:latin typeface="Verdana" pitchFamily="34" charset="0"/>
        </a:defRPr>
      </a:lvl9pPr>
    </p:titleStyle>
    <p:bodyStyle>
      <a:lvl1pPr marL="274638" indent="-274638" algn="l" defTabSz="865188" rtl="0" eaLnBrk="0" fontAlgn="base" hangingPunct="0">
        <a:spcBef>
          <a:spcPct val="0"/>
        </a:spcBef>
        <a:spcAft>
          <a:spcPct val="0"/>
        </a:spcAft>
        <a:buClr>
          <a:schemeClr val="folHlink"/>
        </a:buClr>
        <a:buFont typeface="Wingdings" pitchFamily="2" charset="2"/>
        <a:buChar char="n"/>
        <a:defRPr sz="2000">
          <a:solidFill>
            <a:srgbClr val="00214A"/>
          </a:solidFill>
          <a:latin typeface="+mn-lt"/>
          <a:ea typeface="+mn-ea"/>
          <a:cs typeface="+mn-cs"/>
        </a:defRPr>
      </a:lvl1pPr>
      <a:lvl2pPr marL="554038" indent="-277813" algn="l" defTabSz="865188" rtl="0" eaLnBrk="0" fontAlgn="base" hangingPunct="0">
        <a:spcBef>
          <a:spcPct val="0"/>
        </a:spcBef>
        <a:spcAft>
          <a:spcPct val="0"/>
        </a:spcAft>
        <a:buClr>
          <a:schemeClr val="folHlink"/>
        </a:buClr>
        <a:buFont typeface="Wingdings" pitchFamily="2" charset="2"/>
        <a:buChar char="o"/>
        <a:defRPr sz="2000">
          <a:solidFill>
            <a:srgbClr val="00214A"/>
          </a:solidFill>
          <a:latin typeface="+mn-lt"/>
        </a:defRPr>
      </a:lvl2pPr>
      <a:lvl3pPr marL="895350" indent="-339725" algn="l" defTabSz="865188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lr>
          <a:schemeClr val="folHlink"/>
        </a:buClr>
        <a:buFont typeface="Verdana" pitchFamily="34" charset="0"/>
        <a:buChar char="¬"/>
        <a:defRPr>
          <a:solidFill>
            <a:srgbClr val="00214A"/>
          </a:solidFill>
          <a:latin typeface="+mn-lt"/>
        </a:defRPr>
      </a:lvl3pPr>
      <a:lvl4pPr marL="1163638" indent="-266700" algn="l" defTabSz="865188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lr>
          <a:schemeClr val="folHlink"/>
        </a:buClr>
        <a:buFont typeface="Verdana" pitchFamily="34" charset="0"/>
        <a:buChar char="–"/>
        <a:defRPr sz="1600">
          <a:solidFill>
            <a:srgbClr val="00214A"/>
          </a:solidFill>
          <a:latin typeface="+mn-lt"/>
        </a:defRPr>
      </a:lvl4pPr>
      <a:lvl5pPr marL="1433513" indent="-268288" algn="l" defTabSz="865188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lr>
          <a:schemeClr val="folHlink"/>
        </a:buClr>
        <a:buFont typeface="Verdana" pitchFamily="34" charset="0"/>
        <a:buChar char="–"/>
        <a:defRPr sz="1400">
          <a:solidFill>
            <a:srgbClr val="00214A"/>
          </a:solidFill>
          <a:latin typeface="+mn-lt"/>
        </a:defRPr>
      </a:lvl5pPr>
      <a:lvl6pPr marL="1890713" indent="-268288" algn="l" defTabSz="865188" rtl="0" fontAlgn="base">
        <a:lnSpc>
          <a:spcPct val="120000"/>
        </a:lnSpc>
        <a:spcBef>
          <a:spcPct val="0"/>
        </a:spcBef>
        <a:spcAft>
          <a:spcPct val="0"/>
        </a:spcAft>
        <a:buClr>
          <a:schemeClr val="folHlink"/>
        </a:buClr>
        <a:buFont typeface="Verdana" pitchFamily="34" charset="0"/>
        <a:buChar char="–"/>
        <a:defRPr sz="1400">
          <a:solidFill>
            <a:srgbClr val="00214A"/>
          </a:solidFill>
          <a:latin typeface="+mn-lt"/>
        </a:defRPr>
      </a:lvl6pPr>
      <a:lvl7pPr marL="2347913" indent="-268288" algn="l" defTabSz="865188" rtl="0" fontAlgn="base">
        <a:lnSpc>
          <a:spcPct val="120000"/>
        </a:lnSpc>
        <a:spcBef>
          <a:spcPct val="0"/>
        </a:spcBef>
        <a:spcAft>
          <a:spcPct val="0"/>
        </a:spcAft>
        <a:buClr>
          <a:schemeClr val="folHlink"/>
        </a:buClr>
        <a:buFont typeface="Verdana" pitchFamily="34" charset="0"/>
        <a:buChar char="–"/>
        <a:defRPr sz="1400">
          <a:solidFill>
            <a:srgbClr val="00214A"/>
          </a:solidFill>
          <a:latin typeface="+mn-lt"/>
        </a:defRPr>
      </a:lvl7pPr>
      <a:lvl8pPr marL="2805113" indent="-268288" algn="l" defTabSz="865188" rtl="0" fontAlgn="base">
        <a:lnSpc>
          <a:spcPct val="120000"/>
        </a:lnSpc>
        <a:spcBef>
          <a:spcPct val="0"/>
        </a:spcBef>
        <a:spcAft>
          <a:spcPct val="0"/>
        </a:spcAft>
        <a:buClr>
          <a:schemeClr val="folHlink"/>
        </a:buClr>
        <a:buFont typeface="Verdana" pitchFamily="34" charset="0"/>
        <a:buChar char="–"/>
        <a:defRPr sz="1400">
          <a:solidFill>
            <a:srgbClr val="00214A"/>
          </a:solidFill>
          <a:latin typeface="+mn-lt"/>
        </a:defRPr>
      </a:lvl8pPr>
      <a:lvl9pPr marL="3262313" indent="-268288" algn="l" defTabSz="865188" rtl="0" fontAlgn="base">
        <a:lnSpc>
          <a:spcPct val="120000"/>
        </a:lnSpc>
        <a:spcBef>
          <a:spcPct val="0"/>
        </a:spcBef>
        <a:spcAft>
          <a:spcPct val="0"/>
        </a:spcAft>
        <a:buClr>
          <a:schemeClr val="folHlink"/>
        </a:buClr>
        <a:buFont typeface="Verdana" pitchFamily="34" charset="0"/>
        <a:buChar char="–"/>
        <a:defRPr sz="1400">
          <a:solidFill>
            <a:srgbClr val="00214A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eurosmart.com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achernet.gov.uk/_img/EU%20flag.gi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2024844"/>
            <a:ext cx="8640762" cy="1007368"/>
          </a:xfrm>
        </p:spPr>
        <p:txBody>
          <a:bodyPr/>
          <a:lstStyle/>
          <a:p>
            <a:pPr algn="ctr" eaLnBrk="1" hangingPunct="1"/>
            <a:r>
              <a:rPr lang="de-DE" sz="2800" b="1" dirty="0" smtClean="0">
                <a:latin typeface="Arial" pitchFamily="34" charset="0"/>
                <a:cs typeface="Arial" pitchFamily="34" charset="0"/>
              </a:rPr>
              <a:t>LANDSCAPE </a:t>
            </a:r>
            <a:r>
              <a:rPr lang="de-DE" sz="2800" b="1" dirty="0" err="1" smtClean="0">
                <a:latin typeface="Arial" pitchFamily="34" charset="0"/>
                <a:cs typeface="Arial" pitchFamily="34" charset="0"/>
              </a:rPr>
              <a:t>eID</a:t>
            </a:r>
            <a:r>
              <a:rPr lang="de-DE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800" dirty="0" smtClean="0">
                <a:latin typeface="Arial" pitchFamily="34" charset="0"/>
                <a:cs typeface="Arial" pitchFamily="34" charset="0"/>
              </a:rPr>
              <a:t>in Europe </a:t>
            </a:r>
            <a:br>
              <a:rPr lang="de-DE" sz="2800" dirty="0" smtClean="0">
                <a:latin typeface="Arial" pitchFamily="34" charset="0"/>
                <a:cs typeface="Arial" pitchFamily="34" charset="0"/>
              </a:rPr>
            </a:br>
            <a:r>
              <a:rPr lang="de-DE" sz="2800" dirty="0" smtClean="0">
                <a:latin typeface="Arial" pitchFamily="34" charset="0"/>
                <a:cs typeface="Arial" pitchFamily="34" charset="0"/>
              </a:rPr>
              <a:t>in CY 2013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75" name="Text Box 4"/>
          <p:cNvSpPr txBox="1">
            <a:spLocks noChangeArrowheads="1"/>
          </p:cNvSpPr>
          <p:nvPr/>
        </p:nvSpPr>
        <p:spPr bwMode="auto">
          <a:xfrm>
            <a:off x="250825" y="3068960"/>
            <a:ext cx="8675688" cy="110799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dirty="0" smtClean="0">
                <a:solidFill>
                  <a:schemeClr val="accent1"/>
                </a:solidFill>
                <a:ea typeface="宋体" pitchFamily="2" charset="-122"/>
                <a:cs typeface="Arial" charset="0"/>
              </a:rPr>
              <a:t>Udo Sommer, Detlef Houdeau</a:t>
            </a:r>
          </a:p>
          <a:p>
            <a:pPr algn="ctr">
              <a:spcBef>
                <a:spcPct val="50000"/>
              </a:spcBef>
            </a:pPr>
            <a:endParaRPr lang="en-US" altLang="zh-CN" sz="1600" dirty="0" smtClean="0">
              <a:solidFill>
                <a:schemeClr val="accent1"/>
              </a:solidFill>
              <a:ea typeface="宋体" pitchFamily="2" charset="-122"/>
              <a:cs typeface="Arial" charset="0"/>
            </a:endParaRPr>
          </a:p>
          <a:p>
            <a:pPr algn="ctr">
              <a:spcBef>
                <a:spcPct val="50000"/>
              </a:spcBef>
            </a:pPr>
            <a:endParaRPr lang="en-US" altLang="zh-CN" sz="1600" dirty="0">
              <a:solidFill>
                <a:schemeClr val="accent1"/>
              </a:solidFill>
              <a:ea typeface="宋体" pitchFamily="2" charset="-122"/>
              <a:cs typeface="Arial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5394702"/>
            <a:ext cx="853294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rgbClr val="E30034"/>
                </a:solidFill>
              </a:rPr>
              <a:t>Open Identity Summit,10</a:t>
            </a:r>
            <a:r>
              <a:rPr lang="en-US" sz="1600" baseline="30000" dirty="0" smtClean="0">
                <a:solidFill>
                  <a:srgbClr val="E30034"/>
                </a:solidFill>
              </a:rPr>
              <a:t>th</a:t>
            </a:r>
            <a:r>
              <a:rPr lang="en-US" sz="1600" dirty="0" smtClean="0">
                <a:solidFill>
                  <a:srgbClr val="E30034"/>
                </a:solidFill>
              </a:rPr>
              <a:t> of Sep. 2013, </a:t>
            </a:r>
            <a:r>
              <a:rPr lang="en-US" sz="1600" dirty="0" err="1" smtClean="0">
                <a:solidFill>
                  <a:srgbClr val="E30034"/>
                </a:solidFill>
              </a:rPr>
              <a:t>Kloster</a:t>
            </a:r>
            <a:r>
              <a:rPr lang="en-US" sz="1600" dirty="0" smtClean="0">
                <a:solidFill>
                  <a:srgbClr val="E30034"/>
                </a:solidFill>
              </a:rPr>
              <a:t> </a:t>
            </a:r>
            <a:r>
              <a:rPr lang="en-US" sz="1600" dirty="0" err="1" smtClean="0">
                <a:solidFill>
                  <a:srgbClr val="E30034"/>
                </a:solidFill>
              </a:rPr>
              <a:t>Banz</a:t>
            </a:r>
            <a:r>
              <a:rPr lang="en-US" sz="1600" dirty="0" smtClean="0">
                <a:solidFill>
                  <a:srgbClr val="E30034"/>
                </a:solidFill>
              </a:rPr>
              <a:t> </a:t>
            </a:r>
            <a:endParaRPr lang="en-US" sz="1600" dirty="0">
              <a:solidFill>
                <a:srgbClr val="E30034"/>
              </a:solidFill>
            </a:endParaRPr>
          </a:p>
        </p:txBody>
      </p:sp>
      <p:pic>
        <p:nvPicPr>
          <p:cNvPr id="5" name="Image 6" descr="ppt eurosmar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1472" y="3572272"/>
            <a:ext cx="3930528" cy="1692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/>
          <p:nvPr/>
        </p:nvSpPr>
        <p:spPr>
          <a:xfrm>
            <a:off x="4391980" y="4041068"/>
            <a:ext cx="38968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EUROSMART White Paper,</a:t>
            </a:r>
          </a:p>
          <a:p>
            <a:pPr algn="ctr"/>
            <a:r>
              <a:rPr lang="en-US" dirty="0" smtClean="0"/>
              <a:t>Published Jul 2013</a:t>
            </a:r>
          </a:p>
          <a:p>
            <a:pPr algn="ctr"/>
            <a:r>
              <a:rPr lang="en-US" dirty="0" smtClean="0">
                <a:hlinkClick r:id="rId4"/>
              </a:rPr>
              <a:t>www.Eurosmart.com</a:t>
            </a:r>
            <a:endParaRPr lang="en-US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15516" y="1088740"/>
            <a:ext cx="8642350" cy="5840326"/>
          </a:xfrm>
        </p:spPr>
        <p:txBody>
          <a:bodyPr/>
          <a:lstStyle/>
          <a:p>
            <a:pPr>
              <a:lnSpc>
                <a:spcPct val="125000"/>
              </a:lnSpc>
              <a:buNone/>
            </a:pPr>
            <a:r>
              <a:rPr lang="de-DE" b="1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Five</a:t>
            </a:r>
            <a:r>
              <a:rPr lang="de-DE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b="1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kinds</a:t>
            </a:r>
            <a:r>
              <a:rPr lang="de-DE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of national </a:t>
            </a:r>
            <a:r>
              <a:rPr lang="de-DE" b="1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policies</a:t>
            </a:r>
            <a:r>
              <a:rPr lang="de-DE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on ID/</a:t>
            </a:r>
            <a:r>
              <a:rPr lang="de-DE" b="1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eID</a:t>
            </a:r>
            <a:r>
              <a:rPr lang="de-DE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w/ </a:t>
            </a:r>
            <a:r>
              <a:rPr lang="de-DE" b="1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travel</a:t>
            </a:r>
            <a:r>
              <a:rPr lang="de-DE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b="1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function</a:t>
            </a:r>
            <a:r>
              <a:rPr lang="de-DE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b="1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are</a:t>
            </a:r>
            <a:r>
              <a:rPr lang="de-DE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b="1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known</a:t>
            </a:r>
            <a:endParaRPr lang="de-DE" b="1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25000"/>
              </a:lnSpc>
              <a:buNone/>
            </a:pPr>
            <a:endParaRPr lang="de-DE" sz="1600" b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5000"/>
              </a:lnSpc>
            </a:pPr>
            <a:endParaRPr lang="de-DE" sz="18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5000"/>
              </a:lnSpc>
            </a:pP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MS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w/o ID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documents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; </a:t>
            </a:r>
          </a:p>
          <a:p>
            <a:pPr>
              <a:lnSpc>
                <a:spcPct val="125000"/>
              </a:lnSpc>
              <a:buNone/>
            </a:pP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e.g. UK,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since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1951</a:t>
            </a:r>
          </a:p>
          <a:p>
            <a:pPr>
              <a:lnSpc>
                <a:spcPct val="125000"/>
              </a:lnSpc>
            </a:pP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MS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w/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eID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documents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w/o MRZ 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and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w/o ICAO</a:t>
            </a:r>
            <a:endParaRPr lang="de-DE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25000"/>
              </a:lnSpc>
              <a:buNone/>
            </a:pP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e.g.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Italy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CIE,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since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2006</a:t>
            </a:r>
          </a:p>
          <a:p>
            <a:pPr>
              <a:lnSpc>
                <a:spcPct val="125000"/>
              </a:lnSpc>
            </a:pP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MS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w/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eID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documents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w/ MRZ 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but 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w/o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ICAO</a:t>
            </a:r>
          </a:p>
          <a:p>
            <a:pPr>
              <a:lnSpc>
                <a:spcPct val="125000"/>
              </a:lnSpc>
              <a:buNone/>
            </a:pP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e.g. Portugal,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since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2007</a:t>
            </a:r>
          </a:p>
          <a:p>
            <a:pPr>
              <a:lnSpc>
                <a:spcPct val="125000"/>
              </a:lnSpc>
            </a:pP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MS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w/ </a:t>
            </a:r>
            <a:r>
              <a:rPr lang="de-DE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eID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documents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w/ MRZ </a:t>
            </a:r>
            <a:r>
              <a:rPr lang="de-DE" sz="18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and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w/ ICAO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Face </a:t>
            </a:r>
            <a:r>
              <a:rPr lang="de-DE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data</a:t>
            </a:r>
            <a:endParaRPr lang="de-DE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25000"/>
              </a:lnSpc>
              <a:buNone/>
            </a:pP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e.g.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Lithuania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since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2009</a:t>
            </a:r>
          </a:p>
          <a:p>
            <a:pPr>
              <a:lnSpc>
                <a:spcPct val="125000"/>
              </a:lnSpc>
            </a:pP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MS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w/ </a:t>
            </a:r>
            <a:r>
              <a:rPr lang="de-DE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eID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documents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w/ MRZ </a:t>
            </a:r>
            <a:r>
              <a:rPr lang="de-DE" sz="18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and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w/ ICAO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Face </a:t>
            </a:r>
            <a:r>
              <a:rPr lang="de-DE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data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and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w/ BIG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two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fingerprint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data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e.g. The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Netherlands</a:t>
            </a:r>
            <a:endParaRPr lang="de-DE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25000"/>
              </a:lnSpc>
              <a:buNone/>
            </a:pPr>
            <a:endParaRPr lang="de-DE" sz="1800" b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5000"/>
              </a:lnSpc>
              <a:buNone/>
            </a:pPr>
            <a:r>
              <a:rPr lang="de-DE" sz="1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BIG = </a:t>
            </a:r>
            <a:r>
              <a:rPr lang="de-DE" sz="16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de-DE" sz="16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russels</a:t>
            </a:r>
            <a:r>
              <a:rPr lang="de-DE" sz="1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de-DE" sz="16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nteroperability</a:t>
            </a:r>
            <a:r>
              <a:rPr lang="de-DE" sz="1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G</a:t>
            </a:r>
            <a:r>
              <a:rPr lang="de-DE" sz="1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roup; </a:t>
            </a:r>
            <a:r>
              <a:rPr lang="de-DE" sz="16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responsible</a:t>
            </a:r>
            <a:r>
              <a:rPr lang="de-DE" sz="1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for</a:t>
            </a:r>
            <a:r>
              <a:rPr lang="de-DE" sz="1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the </a:t>
            </a:r>
            <a:r>
              <a:rPr lang="de-DE" sz="16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eMRTD</a:t>
            </a:r>
            <a:r>
              <a:rPr lang="de-DE" sz="1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/2G </a:t>
            </a:r>
            <a:r>
              <a:rPr lang="de-DE" sz="16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specification</a:t>
            </a:r>
            <a:r>
              <a:rPr lang="de-DE" sz="1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de-DE" sz="16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called</a:t>
            </a:r>
            <a:r>
              <a:rPr lang="de-DE" sz="16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EAC.</a:t>
            </a:r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250825" y="65088"/>
            <a:ext cx="7669547" cy="769937"/>
          </a:xfrm>
        </p:spPr>
        <p:txBody>
          <a:bodyPr/>
          <a:lstStyle/>
          <a:p>
            <a:r>
              <a:rPr lang="de-DE" dirty="0" smtClean="0">
                <a:latin typeface="Arial" pitchFamily="34" charset="0"/>
                <a:cs typeface="Arial" pitchFamily="34" charset="0"/>
              </a:rPr>
              <a:t>2. EU MS Programs</a:t>
            </a:r>
            <a:br>
              <a:rPr lang="de-DE" dirty="0" smtClean="0">
                <a:latin typeface="Arial" pitchFamily="34" charset="0"/>
                <a:cs typeface="Arial" pitchFamily="34" charset="0"/>
              </a:rPr>
            </a:br>
            <a:r>
              <a:rPr lang="de-DE" dirty="0" smtClean="0">
                <a:latin typeface="Arial" pitchFamily="34" charset="0"/>
                <a:cs typeface="Arial" pitchFamily="34" charset="0"/>
              </a:rPr>
              <a:t>2.2. MS w/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eID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travel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function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biometrics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http://t2.ftcdn.net/jpg/00/48/80/87/400_F_48808756_OXR2UpsVwVvmlsvVWSEDNJv1pMicKNz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1418796"/>
            <a:ext cx="2448272" cy="334235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250825" y="65088"/>
            <a:ext cx="7669547" cy="769937"/>
          </a:xfrm>
        </p:spPr>
        <p:txBody>
          <a:bodyPr/>
          <a:lstStyle/>
          <a:p>
            <a:r>
              <a:rPr lang="de-DE" dirty="0" smtClean="0">
                <a:latin typeface="Arial" pitchFamily="34" charset="0"/>
                <a:cs typeface="Arial" pitchFamily="34" charset="0"/>
              </a:rPr>
              <a:t>2. MS Programs</a:t>
            </a:r>
            <a:br>
              <a:rPr lang="de-DE" dirty="0" smtClean="0">
                <a:latin typeface="Arial" pitchFamily="34" charset="0"/>
                <a:cs typeface="Arial" pitchFamily="34" charset="0"/>
              </a:rPr>
            </a:br>
            <a:r>
              <a:rPr lang="de-DE" dirty="0" smtClean="0">
                <a:latin typeface="Arial" pitchFamily="34" charset="0"/>
                <a:cs typeface="Arial" pitchFamily="34" charset="0"/>
              </a:rPr>
              <a:t>2.2 MS w/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eID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travel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function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biometric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data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3"/>
          <p:cNvSpPr txBox="1">
            <a:spLocks noGrp="1" noChangeArrowheads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288000" marR="0" lvl="0" indent="-288000" algn="l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b="1" i="1" kern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ICAO data, biometrics and security moves into </a:t>
            </a:r>
            <a:r>
              <a:rPr lang="en-US" b="1" i="1" kern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eID</a:t>
            </a:r>
            <a:r>
              <a:rPr lang="en-US" b="1" i="1" kern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card</a:t>
            </a:r>
            <a:endParaRPr kumimoji="0" lang="en-US" b="1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288000" marR="0" lvl="0" indent="-28800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Tx/>
              <a:buFont typeface="Wingdings" pitchFamily="2" charset="2"/>
              <a:buChar char="n"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288000" marR="0" lvl="0" indent="-28800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Sweden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(since 2005)</a:t>
            </a:r>
          </a:p>
          <a:p>
            <a:pPr marL="288000" marR="0" lvl="0" indent="-28800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The Netherland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(since 2006)</a:t>
            </a:r>
          </a:p>
          <a:p>
            <a:pPr marL="288000" marR="0" lvl="0" indent="-28800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Monaco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(since 2009)</a:t>
            </a:r>
          </a:p>
          <a:p>
            <a:pPr marL="288000" marR="0" lvl="0" indent="-28800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Lithuania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(since 2009)</a:t>
            </a:r>
          </a:p>
          <a:p>
            <a:pPr marL="288000" marR="0" lvl="0" indent="-28800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Germany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(since 2010)</a:t>
            </a:r>
          </a:p>
          <a:p>
            <a:pPr marL="288000" marR="0" lvl="0" indent="-28800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Croatia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( from 2013,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t.b.c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.)</a:t>
            </a:r>
          </a:p>
          <a:p>
            <a:pPr marL="288000" marR="0" lvl="0" indent="-28800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Turkey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(from 2013,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t.b.c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.)</a:t>
            </a:r>
          </a:p>
          <a:p>
            <a:pPr marL="288000" marR="0" lvl="0" indent="-288000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France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(from 2014,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t.b.c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.)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pic>
        <p:nvPicPr>
          <p:cNvPr id="8" name="Bild 5"/>
          <p:cNvPicPr preferRelativeResize="0"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56000" y="1664804"/>
            <a:ext cx="1656000" cy="1080000"/>
          </a:xfrm>
          <a:prstGeom prst="roundRect">
            <a:avLst>
              <a:gd name="adj" fmla="val 3334"/>
            </a:avLst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Bild 13"/>
          <p:cNvPicPr preferRelativeResize="0"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55999" y="4041188"/>
            <a:ext cx="1656000" cy="1080000"/>
          </a:xfrm>
          <a:prstGeom prst="roundRect">
            <a:avLst>
              <a:gd name="adj" fmla="val 3334"/>
            </a:avLst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27"/>
          <p:cNvSpPr txBox="1">
            <a:spLocks noChangeArrowheads="1"/>
          </p:cNvSpPr>
          <p:nvPr/>
        </p:nvSpPr>
        <p:spPr bwMode="auto">
          <a:xfrm>
            <a:off x="4500884" y="2204864"/>
            <a:ext cx="2987440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 smtClean="0"/>
              <a:t>Travel Function (ICAO 9303)</a:t>
            </a:r>
            <a:endParaRPr lang="en-US" sz="1400" dirty="0"/>
          </a:p>
        </p:txBody>
      </p:sp>
      <p:cxnSp>
        <p:nvCxnSpPr>
          <p:cNvPr id="14" name="Gerade Verbindung mit Pfeil 13"/>
          <p:cNvCxnSpPr/>
          <p:nvPr/>
        </p:nvCxnSpPr>
        <p:spPr>
          <a:xfrm flipV="1">
            <a:off x="6948264" y="1808820"/>
            <a:ext cx="1008112" cy="54006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Grafik 14" descr="Vollbild anzeigen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5176" y="2799000"/>
            <a:ext cx="1627284" cy="120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Grafik 15" descr="Vollbild anzeigen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2280" y="5157192"/>
            <a:ext cx="1620180" cy="106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9" name="Gerade Verbindung mit Pfeil 18"/>
          <p:cNvCxnSpPr/>
          <p:nvPr/>
        </p:nvCxnSpPr>
        <p:spPr>
          <a:xfrm>
            <a:off x="6948264" y="2456892"/>
            <a:ext cx="180020" cy="39604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Agenda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4841" y="1557734"/>
            <a:ext cx="8065591" cy="4535562"/>
          </a:xfrm>
        </p:spPr>
        <p:txBody>
          <a:bodyPr/>
          <a:lstStyle/>
          <a:p>
            <a:pPr marL="381000" indent="-381000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1. EU Policies</a:t>
            </a:r>
          </a:p>
          <a:p>
            <a:pPr marL="446088" indent="-446088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	1.1 Digital Agenda, </a:t>
            </a:r>
            <a:r>
              <a:rPr lang="en-US" dirty="0" err="1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eGovernment</a:t>
            </a: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 and Single Market</a:t>
            </a:r>
          </a:p>
          <a:p>
            <a:pPr marL="446088" indent="-446088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	1.2 Regulation (draft) on </a:t>
            </a:r>
            <a:r>
              <a:rPr lang="en-US" dirty="0" err="1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eID</a:t>
            </a: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eSignature</a:t>
            </a: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 and trusted services</a:t>
            </a:r>
          </a:p>
          <a:p>
            <a:pPr marL="361950" indent="-361950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2. MS Programs</a:t>
            </a:r>
          </a:p>
          <a:p>
            <a:pPr marL="457200" indent="-457200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	2.1 MS w/ </a:t>
            </a:r>
            <a:r>
              <a:rPr lang="en-US" dirty="0" err="1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eID</a:t>
            </a:r>
            <a:endParaRPr lang="en-US" dirty="0" smtClean="0">
              <a:solidFill>
                <a:schemeClr val="tx1">
                  <a:lumMod val="25000"/>
                  <a:lumOff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	2.2 MS w/ </a:t>
            </a:r>
            <a:r>
              <a:rPr lang="en-US" dirty="0" err="1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eID</a:t>
            </a: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, travel function and biometric data</a:t>
            </a:r>
          </a:p>
          <a:p>
            <a:pPr marL="457200" indent="-457200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2.3 MS w/ </a:t>
            </a:r>
            <a:r>
              <a:rPr lang="en-US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eID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and eService </a:t>
            </a:r>
          </a:p>
          <a:p>
            <a:pPr marL="457200" indent="-457200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	2.4 MS w/ </a:t>
            </a:r>
            <a:r>
              <a:rPr lang="en-US" dirty="0" err="1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eID</a:t>
            </a: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en-US" dirty="0" err="1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eSignature</a:t>
            </a:r>
            <a:endParaRPr lang="en-US" dirty="0" smtClean="0">
              <a:solidFill>
                <a:schemeClr val="tx1">
                  <a:lumMod val="25000"/>
                  <a:lumOff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3. Conclusion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31540" y="1088740"/>
            <a:ext cx="8642350" cy="5840326"/>
          </a:xfrm>
        </p:spPr>
        <p:txBody>
          <a:bodyPr/>
          <a:lstStyle/>
          <a:p>
            <a:pPr>
              <a:lnSpc>
                <a:spcPct val="125000"/>
              </a:lnSpc>
            </a:pPr>
            <a:r>
              <a:rPr lang="de-DE" sz="1600" b="1" dirty="0" err="1" smtClean="0">
                <a:latin typeface="Arial" pitchFamily="34" charset="0"/>
                <a:cs typeface="Arial" pitchFamily="34" charset="0"/>
              </a:rPr>
              <a:t>Finland</a:t>
            </a:r>
            <a:r>
              <a:rPr lang="de-DE" sz="1600" b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de-DE" sz="1600" dirty="0" err="1" smtClean="0">
                <a:latin typeface="Arial" pitchFamily="34" charset="0"/>
                <a:cs typeface="Arial" pitchFamily="34" charset="0"/>
              </a:rPr>
              <a:t>since</a:t>
            </a:r>
            <a:r>
              <a:rPr lang="de-DE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1998</a:t>
            </a:r>
            <a:r>
              <a:rPr lang="de-DE" sz="1600" b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de-DE" sz="1600" b="1" dirty="0" err="1" smtClean="0">
                <a:latin typeface="Arial" pitchFamily="34" charset="0"/>
                <a:cs typeface="Arial" pitchFamily="34" charset="0"/>
              </a:rPr>
              <a:t>eID</a:t>
            </a:r>
            <a:r>
              <a:rPr lang="de-DE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latin typeface="Arial" pitchFamily="34" charset="0"/>
                <a:cs typeface="Arial" pitchFamily="34" charset="0"/>
              </a:rPr>
              <a:t>is</a:t>
            </a:r>
            <a:r>
              <a:rPr lang="de-DE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600" b="1" dirty="0" err="1" smtClean="0">
                <a:latin typeface="Arial" pitchFamily="34" charset="0"/>
                <a:cs typeface="Arial" pitchFamily="34" charset="0"/>
              </a:rPr>
              <a:t>volutary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; </a:t>
            </a:r>
            <a:r>
              <a:rPr lang="de-DE" sz="1600" dirty="0" err="1" smtClean="0">
                <a:latin typeface="Arial" pitchFamily="34" charset="0"/>
                <a:cs typeface="Arial" pitchFamily="34" charset="0"/>
              </a:rPr>
              <a:t>FinID</a:t>
            </a:r>
            <a:endParaRPr lang="de-DE" sz="16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5000"/>
              </a:lnSpc>
            </a:pPr>
            <a:r>
              <a:rPr lang="de-DE" sz="1600" b="1" dirty="0" smtClean="0">
                <a:latin typeface="Arial" pitchFamily="34" charset="0"/>
                <a:cs typeface="Arial" pitchFamily="34" charset="0"/>
              </a:rPr>
              <a:t>Estonia, </a:t>
            </a:r>
            <a:r>
              <a:rPr lang="de-DE" sz="1600" dirty="0" err="1" smtClean="0">
                <a:latin typeface="Arial" pitchFamily="34" charset="0"/>
                <a:cs typeface="Arial" pitchFamily="34" charset="0"/>
              </a:rPr>
              <a:t>since</a:t>
            </a:r>
            <a:r>
              <a:rPr lang="de-DE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2002</a:t>
            </a:r>
            <a:r>
              <a:rPr lang="de-DE" sz="1600" b="1" dirty="0" smtClean="0">
                <a:latin typeface="Arial" pitchFamily="34" charset="0"/>
                <a:cs typeface="Arial" pitchFamily="34" charset="0"/>
              </a:rPr>
              <a:t>; </a:t>
            </a:r>
            <a:r>
              <a:rPr lang="de-DE" sz="1600" b="1" dirty="0" err="1" smtClean="0">
                <a:latin typeface="Arial" pitchFamily="34" charset="0"/>
                <a:cs typeface="Arial" pitchFamily="34" charset="0"/>
              </a:rPr>
              <a:t>eID</a:t>
            </a:r>
            <a:r>
              <a:rPr lang="de-DE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600" b="1" dirty="0" err="1" smtClean="0">
                <a:latin typeface="Arial" pitchFamily="34" charset="0"/>
                <a:cs typeface="Arial" pitchFamily="34" charset="0"/>
              </a:rPr>
              <a:t>eSignature</a:t>
            </a:r>
            <a:r>
              <a:rPr lang="de-DE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latin typeface="Arial" pitchFamily="34" charset="0"/>
                <a:cs typeface="Arial" pitchFamily="34" charset="0"/>
              </a:rPr>
              <a:t>are</a:t>
            </a:r>
            <a:r>
              <a:rPr lang="de-DE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600" b="1" dirty="0" err="1" smtClean="0">
                <a:latin typeface="Arial" pitchFamily="34" charset="0"/>
                <a:cs typeface="Arial" pitchFamily="34" charset="0"/>
              </a:rPr>
              <a:t>mandatory</a:t>
            </a:r>
            <a:endParaRPr lang="de-DE" sz="1600" b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5000"/>
              </a:lnSpc>
            </a:pPr>
            <a:r>
              <a:rPr lang="de-DE" sz="1600" b="1" dirty="0" err="1" smtClean="0">
                <a:latin typeface="Arial" pitchFamily="34" charset="0"/>
                <a:cs typeface="Arial" pitchFamily="34" charset="0"/>
              </a:rPr>
              <a:t>Belgium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de-DE" sz="1600" dirty="0" err="1" smtClean="0">
                <a:latin typeface="Arial" pitchFamily="34" charset="0"/>
                <a:cs typeface="Arial" pitchFamily="34" charset="0"/>
              </a:rPr>
              <a:t>since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 2003; </a:t>
            </a:r>
            <a:r>
              <a:rPr lang="de-DE" sz="1600" b="1" dirty="0" err="1" smtClean="0">
                <a:latin typeface="Arial" pitchFamily="34" charset="0"/>
                <a:cs typeface="Arial" pitchFamily="34" charset="0"/>
              </a:rPr>
              <a:t>eID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latin typeface="Arial" pitchFamily="34" charset="0"/>
                <a:cs typeface="Arial" pitchFamily="34" charset="0"/>
              </a:rPr>
              <a:t>is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600" b="1" dirty="0" err="1" smtClean="0">
                <a:latin typeface="Arial" pitchFamily="34" charset="0"/>
                <a:cs typeface="Arial" pitchFamily="34" charset="0"/>
              </a:rPr>
              <a:t>mandatory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; BELPIC</a:t>
            </a:r>
          </a:p>
          <a:p>
            <a:pPr>
              <a:lnSpc>
                <a:spcPct val="125000"/>
              </a:lnSpc>
            </a:pPr>
            <a:r>
              <a:rPr lang="de-DE" sz="1600" b="1" dirty="0" smtClean="0">
                <a:latin typeface="Arial" pitchFamily="34" charset="0"/>
                <a:cs typeface="Arial" pitchFamily="34" charset="0"/>
              </a:rPr>
              <a:t>Austria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de-DE" sz="1600" dirty="0" err="1" smtClean="0">
                <a:latin typeface="Arial" pitchFamily="34" charset="0"/>
                <a:cs typeface="Arial" pitchFamily="34" charset="0"/>
              </a:rPr>
              <a:t>since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 2004;</a:t>
            </a:r>
            <a:r>
              <a:rPr lang="de-DE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600" b="1" dirty="0" err="1" smtClean="0">
                <a:latin typeface="Arial" pitchFamily="34" charset="0"/>
                <a:cs typeface="Arial" pitchFamily="34" charset="0"/>
              </a:rPr>
              <a:t>eID</a:t>
            </a:r>
            <a:r>
              <a:rPr lang="de-DE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latin typeface="Arial" pitchFamily="34" charset="0"/>
                <a:cs typeface="Arial" pitchFamily="34" charset="0"/>
              </a:rPr>
              <a:t>is</a:t>
            </a:r>
            <a:r>
              <a:rPr lang="de-DE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600" b="1" dirty="0" err="1" smtClean="0">
                <a:latin typeface="Arial" pitchFamily="34" charset="0"/>
                <a:cs typeface="Arial" pitchFamily="34" charset="0"/>
              </a:rPr>
              <a:t>mandatory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; </a:t>
            </a:r>
            <a:r>
              <a:rPr lang="de-DE" sz="1600" dirty="0" err="1" smtClean="0">
                <a:latin typeface="Arial" pitchFamily="34" charset="0"/>
                <a:cs typeface="Arial" pitchFamily="34" charset="0"/>
              </a:rPr>
              <a:t>eCard</a:t>
            </a:r>
            <a:endParaRPr lang="de-DE" sz="16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5000"/>
              </a:lnSpc>
            </a:pPr>
            <a:r>
              <a:rPr lang="de-DE" sz="1600" b="1" dirty="0" err="1" smtClean="0">
                <a:latin typeface="Arial" pitchFamily="34" charset="0"/>
                <a:cs typeface="Arial" pitchFamily="34" charset="0"/>
              </a:rPr>
              <a:t>Sweden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de-DE" sz="1600" dirty="0" err="1" smtClean="0">
                <a:latin typeface="Arial" pitchFamily="34" charset="0"/>
                <a:cs typeface="Arial" pitchFamily="34" charset="0"/>
              </a:rPr>
              <a:t>since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 2005; </a:t>
            </a:r>
            <a:r>
              <a:rPr lang="de-DE" sz="1600" b="1" dirty="0" err="1" smtClean="0">
                <a:latin typeface="Arial" pitchFamily="34" charset="0"/>
                <a:cs typeface="Arial" pitchFamily="34" charset="0"/>
              </a:rPr>
              <a:t>eID</a:t>
            </a:r>
            <a:r>
              <a:rPr lang="de-DE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latin typeface="Arial" pitchFamily="34" charset="0"/>
                <a:cs typeface="Arial" pitchFamily="34" charset="0"/>
              </a:rPr>
              <a:t>is</a:t>
            </a:r>
            <a:r>
              <a:rPr lang="de-DE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600" b="1" dirty="0" err="1" smtClean="0">
                <a:latin typeface="Arial" pitchFamily="34" charset="0"/>
                <a:cs typeface="Arial" pitchFamily="34" charset="0"/>
              </a:rPr>
              <a:t>voluntary</a:t>
            </a:r>
            <a:endParaRPr lang="de-DE" sz="1600" b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5000"/>
              </a:lnSpc>
            </a:pPr>
            <a:r>
              <a:rPr lang="de-DE" sz="1600" b="1" dirty="0" smtClean="0">
                <a:latin typeface="Arial" pitchFamily="34" charset="0"/>
                <a:cs typeface="Arial" pitchFamily="34" charset="0"/>
              </a:rPr>
              <a:t>Spain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de-DE" sz="1600" dirty="0" err="1" smtClean="0">
                <a:latin typeface="Arial" pitchFamily="34" charset="0"/>
                <a:cs typeface="Arial" pitchFamily="34" charset="0"/>
              </a:rPr>
              <a:t>since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 2006; </a:t>
            </a:r>
            <a:r>
              <a:rPr lang="de-DE" sz="1600" b="1" dirty="0" err="1" smtClean="0">
                <a:latin typeface="Arial" pitchFamily="34" charset="0"/>
                <a:cs typeface="Arial" pitchFamily="34" charset="0"/>
              </a:rPr>
              <a:t>eID</a:t>
            </a:r>
            <a:r>
              <a:rPr lang="de-DE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latin typeface="Arial" pitchFamily="34" charset="0"/>
                <a:cs typeface="Arial" pitchFamily="34" charset="0"/>
              </a:rPr>
              <a:t>is</a:t>
            </a:r>
            <a:r>
              <a:rPr lang="de-DE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600" b="1" dirty="0" err="1" smtClean="0">
                <a:latin typeface="Arial" pitchFamily="34" charset="0"/>
                <a:cs typeface="Arial" pitchFamily="34" charset="0"/>
              </a:rPr>
              <a:t>mandatory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; </a:t>
            </a:r>
            <a:r>
              <a:rPr lang="de-DE" sz="1600" dirty="0" err="1" smtClean="0">
                <a:latin typeface="Arial" pitchFamily="34" charset="0"/>
                <a:cs typeface="Arial" pitchFamily="34" charset="0"/>
              </a:rPr>
              <a:t>DNIe</a:t>
            </a:r>
            <a:endParaRPr lang="de-DE" sz="16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5000"/>
              </a:lnSpc>
            </a:pPr>
            <a:r>
              <a:rPr lang="de-DE" sz="16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de-DE" sz="1600" b="1" dirty="0" err="1" smtClean="0">
                <a:latin typeface="Arial" pitchFamily="34" charset="0"/>
                <a:cs typeface="Arial" pitchFamily="34" charset="0"/>
              </a:rPr>
              <a:t>Norway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de-DE" sz="1600" dirty="0" err="1" smtClean="0">
                <a:latin typeface="Arial" pitchFamily="34" charset="0"/>
                <a:cs typeface="Arial" pitchFamily="34" charset="0"/>
              </a:rPr>
              <a:t>since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 2006</a:t>
            </a:r>
            <a:r>
              <a:rPr lang="de-DE" sz="1600" b="1" dirty="0" smtClean="0">
                <a:latin typeface="Arial" pitchFamily="34" charset="0"/>
                <a:cs typeface="Arial" pitchFamily="34" charset="0"/>
              </a:rPr>
              <a:t>; </a:t>
            </a:r>
            <a:r>
              <a:rPr lang="de-DE" sz="1600" b="1" dirty="0" err="1" smtClean="0">
                <a:latin typeface="Arial" pitchFamily="34" charset="0"/>
                <a:cs typeface="Arial" pitchFamily="34" charset="0"/>
              </a:rPr>
              <a:t>eID</a:t>
            </a:r>
            <a:r>
              <a:rPr lang="de-DE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600" b="1" dirty="0" err="1" smtClean="0">
                <a:latin typeface="Arial" pitchFamily="34" charset="0"/>
                <a:cs typeface="Arial" pitchFamily="34" charset="0"/>
              </a:rPr>
              <a:t>eSignature</a:t>
            </a:r>
            <a:r>
              <a:rPr lang="de-DE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latin typeface="Arial" pitchFamily="34" charset="0"/>
                <a:cs typeface="Arial" pitchFamily="34" charset="0"/>
              </a:rPr>
              <a:t>are</a:t>
            </a:r>
            <a:r>
              <a:rPr lang="de-DE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600" b="1" dirty="0" err="1" smtClean="0">
                <a:latin typeface="Arial" pitchFamily="34" charset="0"/>
                <a:cs typeface="Arial" pitchFamily="34" charset="0"/>
              </a:rPr>
              <a:t>voluntary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); BUYPASS</a:t>
            </a:r>
            <a:r>
              <a:rPr lang="de-DE" sz="16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lnSpc>
                <a:spcPct val="125000"/>
              </a:lnSpc>
            </a:pPr>
            <a:r>
              <a:rPr lang="de-DE" sz="1600" b="1" dirty="0" err="1" smtClean="0">
                <a:latin typeface="Arial" pitchFamily="34" charset="0"/>
                <a:cs typeface="Arial" pitchFamily="34" charset="0"/>
              </a:rPr>
              <a:t>Italy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de-DE" sz="1600" dirty="0" err="1" smtClean="0">
                <a:latin typeface="Arial" pitchFamily="34" charset="0"/>
                <a:cs typeface="Arial" pitchFamily="34" charset="0"/>
              </a:rPr>
              <a:t>since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 2006; </a:t>
            </a:r>
            <a:r>
              <a:rPr lang="de-DE" sz="1600" b="1" dirty="0" err="1" smtClean="0">
                <a:latin typeface="Arial" pitchFamily="34" charset="0"/>
                <a:cs typeface="Arial" pitchFamily="34" charset="0"/>
              </a:rPr>
              <a:t>eID</a:t>
            </a:r>
            <a:r>
              <a:rPr lang="de-DE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latin typeface="Arial" pitchFamily="34" charset="0"/>
                <a:cs typeface="Arial" pitchFamily="34" charset="0"/>
              </a:rPr>
              <a:t>is</a:t>
            </a:r>
            <a:r>
              <a:rPr lang="de-DE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600" b="1" dirty="0" err="1" smtClean="0">
                <a:latin typeface="Arial" pitchFamily="34" charset="0"/>
                <a:cs typeface="Arial" pitchFamily="34" charset="0"/>
              </a:rPr>
              <a:t>voluntary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; 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CNS</a:t>
            </a:r>
          </a:p>
          <a:p>
            <a:pPr>
              <a:lnSpc>
                <a:spcPct val="125000"/>
              </a:lnSpc>
            </a:pPr>
            <a:r>
              <a:rPr lang="de-DE" sz="16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de-DE" sz="1600" b="1" dirty="0" err="1" smtClean="0">
                <a:latin typeface="Arial" pitchFamily="34" charset="0"/>
                <a:cs typeface="Arial" pitchFamily="34" charset="0"/>
              </a:rPr>
              <a:t>Serbia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de-DE" sz="1600" dirty="0" err="1" smtClean="0">
                <a:latin typeface="Arial" pitchFamily="34" charset="0"/>
                <a:cs typeface="Arial" pitchFamily="34" charset="0"/>
              </a:rPr>
              <a:t>since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 2007; </a:t>
            </a:r>
            <a:r>
              <a:rPr lang="de-DE" sz="1600" b="1" dirty="0" err="1" smtClean="0">
                <a:latin typeface="Arial" pitchFamily="34" charset="0"/>
                <a:cs typeface="Arial" pitchFamily="34" charset="0"/>
              </a:rPr>
              <a:t>eID</a:t>
            </a:r>
            <a:r>
              <a:rPr lang="de-DE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latin typeface="Arial" pitchFamily="34" charset="0"/>
                <a:cs typeface="Arial" pitchFamily="34" charset="0"/>
              </a:rPr>
              <a:t>is</a:t>
            </a:r>
            <a:r>
              <a:rPr lang="de-DE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600" b="1" dirty="0" err="1" smtClean="0">
                <a:latin typeface="Arial" pitchFamily="34" charset="0"/>
                <a:cs typeface="Arial" pitchFamily="34" charset="0"/>
              </a:rPr>
              <a:t>voluntary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>
              <a:lnSpc>
                <a:spcPct val="125000"/>
              </a:lnSpc>
            </a:pPr>
            <a:r>
              <a:rPr lang="de-DE" sz="1600" b="1" dirty="0" smtClean="0">
                <a:latin typeface="Arial" pitchFamily="34" charset="0"/>
                <a:cs typeface="Arial" pitchFamily="34" charset="0"/>
              </a:rPr>
              <a:t>Portugal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de-DE" sz="1600" dirty="0" err="1" smtClean="0">
                <a:latin typeface="Arial" pitchFamily="34" charset="0"/>
                <a:cs typeface="Arial" pitchFamily="34" charset="0"/>
              </a:rPr>
              <a:t>since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 2007; </a:t>
            </a:r>
            <a:r>
              <a:rPr lang="de-DE" sz="1600" b="1" dirty="0" err="1" smtClean="0">
                <a:latin typeface="Arial" pitchFamily="34" charset="0"/>
                <a:cs typeface="Arial" pitchFamily="34" charset="0"/>
              </a:rPr>
              <a:t>eID</a:t>
            </a:r>
            <a:r>
              <a:rPr lang="de-DE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latin typeface="Arial" pitchFamily="34" charset="0"/>
                <a:cs typeface="Arial" pitchFamily="34" charset="0"/>
              </a:rPr>
              <a:t>is</a:t>
            </a:r>
            <a:r>
              <a:rPr lang="de-DE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600" b="1" dirty="0" err="1" smtClean="0">
                <a:latin typeface="Arial" pitchFamily="34" charset="0"/>
                <a:cs typeface="Arial" pitchFamily="34" charset="0"/>
              </a:rPr>
              <a:t>mandatory</a:t>
            </a:r>
            <a:endParaRPr lang="de-DE" sz="1600" b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5000"/>
              </a:lnSpc>
            </a:pPr>
            <a:r>
              <a:rPr lang="de-DE" sz="1600" b="1" dirty="0" smtClean="0">
                <a:latin typeface="Arial" pitchFamily="34" charset="0"/>
                <a:cs typeface="Arial" pitchFamily="34" charset="0"/>
              </a:rPr>
              <a:t>Monaco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de-DE" sz="1600" dirty="0" err="1" smtClean="0">
                <a:latin typeface="Arial" pitchFamily="34" charset="0"/>
                <a:cs typeface="Arial" pitchFamily="34" charset="0"/>
              </a:rPr>
              <a:t>since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 2009;</a:t>
            </a:r>
            <a:r>
              <a:rPr lang="de-DE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600" b="1" dirty="0" err="1" smtClean="0">
                <a:latin typeface="Arial" pitchFamily="34" charset="0"/>
                <a:cs typeface="Arial" pitchFamily="34" charset="0"/>
              </a:rPr>
              <a:t>eID</a:t>
            </a:r>
            <a:r>
              <a:rPr lang="de-DE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latin typeface="Arial" pitchFamily="34" charset="0"/>
                <a:cs typeface="Arial" pitchFamily="34" charset="0"/>
              </a:rPr>
              <a:t>is</a:t>
            </a:r>
            <a:r>
              <a:rPr lang="de-DE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600" b="1" dirty="0" err="1" smtClean="0">
                <a:latin typeface="Arial" pitchFamily="34" charset="0"/>
                <a:cs typeface="Arial" pitchFamily="34" charset="0"/>
              </a:rPr>
              <a:t>mandatory</a:t>
            </a:r>
            <a:endParaRPr lang="de-DE" sz="1600" b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5000"/>
              </a:lnSpc>
            </a:pPr>
            <a:r>
              <a:rPr lang="de-DE" sz="1600" b="1" dirty="0" err="1" smtClean="0">
                <a:latin typeface="Arial" pitchFamily="34" charset="0"/>
                <a:cs typeface="Arial" pitchFamily="34" charset="0"/>
              </a:rPr>
              <a:t>Lithuania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de-DE" sz="1600" dirty="0" err="1" smtClean="0">
                <a:latin typeface="Arial" pitchFamily="34" charset="0"/>
                <a:cs typeface="Arial" pitchFamily="34" charset="0"/>
              </a:rPr>
              <a:t>since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 2009; </a:t>
            </a:r>
            <a:r>
              <a:rPr lang="de-DE" sz="1600" b="1" dirty="0" err="1" smtClean="0">
                <a:latin typeface="Arial" pitchFamily="34" charset="0"/>
                <a:cs typeface="Arial" pitchFamily="34" charset="0"/>
              </a:rPr>
              <a:t>eID</a:t>
            </a:r>
            <a:r>
              <a:rPr lang="de-DE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latin typeface="Arial" pitchFamily="34" charset="0"/>
                <a:cs typeface="Arial" pitchFamily="34" charset="0"/>
              </a:rPr>
              <a:t>is</a:t>
            </a:r>
            <a:r>
              <a:rPr lang="de-DE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600" b="1" dirty="0" err="1" smtClean="0">
                <a:latin typeface="Arial" pitchFamily="34" charset="0"/>
                <a:cs typeface="Arial" pitchFamily="34" charset="0"/>
              </a:rPr>
              <a:t>mandatory</a:t>
            </a:r>
            <a:endParaRPr lang="de-DE" sz="1600" b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5000"/>
              </a:lnSpc>
            </a:pPr>
            <a:r>
              <a:rPr lang="de-DE" sz="16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de-DE" sz="1600" b="1" dirty="0" err="1" smtClean="0">
                <a:latin typeface="Arial" pitchFamily="34" charset="0"/>
                <a:cs typeface="Arial" pitchFamily="34" charset="0"/>
              </a:rPr>
              <a:t>Switzerland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de-DE" sz="1600" dirty="0" err="1" smtClean="0">
                <a:latin typeface="Arial" pitchFamily="34" charset="0"/>
                <a:cs typeface="Arial" pitchFamily="34" charset="0"/>
              </a:rPr>
              <a:t>since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 2009; </a:t>
            </a:r>
            <a:r>
              <a:rPr lang="de-DE" sz="1600" b="1" dirty="0" err="1" smtClean="0">
                <a:latin typeface="Arial" pitchFamily="34" charset="0"/>
                <a:cs typeface="Arial" pitchFamily="34" charset="0"/>
              </a:rPr>
              <a:t>eSignature</a:t>
            </a:r>
            <a:r>
              <a:rPr lang="de-DE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latin typeface="Arial" pitchFamily="34" charset="0"/>
                <a:cs typeface="Arial" pitchFamily="34" charset="0"/>
              </a:rPr>
              <a:t>is</a:t>
            </a:r>
            <a:r>
              <a:rPr lang="de-DE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600" b="1" dirty="0" err="1" smtClean="0">
                <a:latin typeface="Arial" pitchFamily="34" charset="0"/>
                <a:cs typeface="Arial" pitchFamily="34" charset="0"/>
              </a:rPr>
              <a:t>voluntary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); </a:t>
            </a:r>
            <a:r>
              <a:rPr lang="de-DE" sz="1600" dirty="0" err="1" smtClean="0">
                <a:latin typeface="Arial" pitchFamily="34" charset="0"/>
                <a:cs typeface="Arial" pitchFamily="34" charset="0"/>
              </a:rPr>
              <a:t>SwissID</a:t>
            </a:r>
            <a:endParaRPr lang="de-DE" sz="16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5000"/>
              </a:lnSpc>
            </a:pPr>
            <a:r>
              <a:rPr lang="de-DE" sz="1600" b="1" dirty="0" smtClean="0">
                <a:latin typeface="Arial" pitchFamily="34" charset="0"/>
                <a:cs typeface="Arial" pitchFamily="34" charset="0"/>
              </a:rPr>
              <a:t>Germany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de-DE" sz="1600" dirty="0" err="1" smtClean="0">
                <a:latin typeface="Arial" pitchFamily="34" charset="0"/>
                <a:cs typeface="Arial" pitchFamily="34" charset="0"/>
              </a:rPr>
              <a:t>since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 2010; </a:t>
            </a:r>
            <a:r>
              <a:rPr lang="de-DE" sz="1600" b="1" dirty="0" err="1" smtClean="0">
                <a:latin typeface="Arial" pitchFamily="34" charset="0"/>
                <a:cs typeface="Arial" pitchFamily="34" charset="0"/>
              </a:rPr>
              <a:t>eID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latin typeface="Arial" pitchFamily="34" charset="0"/>
                <a:cs typeface="Arial" pitchFamily="34" charset="0"/>
              </a:rPr>
              <a:t>is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600" b="1" dirty="0" err="1" smtClean="0">
                <a:latin typeface="Arial" pitchFamily="34" charset="0"/>
                <a:cs typeface="Arial" pitchFamily="34" charset="0"/>
              </a:rPr>
              <a:t>voluntary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; </a:t>
            </a:r>
            <a:r>
              <a:rPr lang="de-DE" sz="1600" dirty="0" err="1" smtClean="0">
                <a:latin typeface="Arial" pitchFamily="34" charset="0"/>
                <a:cs typeface="Arial" pitchFamily="34" charset="0"/>
              </a:rPr>
              <a:t>nPA</a:t>
            </a:r>
            <a:endParaRPr lang="de-DE" sz="16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5000"/>
              </a:lnSpc>
            </a:pPr>
            <a:r>
              <a:rPr lang="de-DE" sz="1600" b="1" dirty="0" smtClean="0">
                <a:latin typeface="Arial" pitchFamily="34" charset="0"/>
                <a:cs typeface="Arial" pitchFamily="34" charset="0"/>
              </a:rPr>
              <a:t>Czech </a:t>
            </a:r>
            <a:r>
              <a:rPr lang="de-DE" sz="1600" b="1" dirty="0" err="1" smtClean="0">
                <a:latin typeface="Arial" pitchFamily="34" charset="0"/>
                <a:cs typeface="Arial" pitchFamily="34" charset="0"/>
              </a:rPr>
              <a:t>Republic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; </a:t>
            </a:r>
            <a:r>
              <a:rPr lang="de-DE" sz="1600" dirty="0" err="1" smtClean="0">
                <a:latin typeface="Arial" pitchFamily="34" charset="0"/>
                <a:cs typeface="Arial" pitchFamily="34" charset="0"/>
              </a:rPr>
              <a:t>since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 2013; </a:t>
            </a:r>
            <a:r>
              <a:rPr lang="de-DE" sz="1600" b="1" dirty="0" err="1" smtClean="0">
                <a:latin typeface="Arial" pitchFamily="34" charset="0"/>
                <a:cs typeface="Arial" pitchFamily="34" charset="0"/>
              </a:rPr>
              <a:t>eID</a:t>
            </a:r>
            <a:r>
              <a:rPr lang="de-DE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latin typeface="Arial" pitchFamily="34" charset="0"/>
                <a:cs typeface="Arial" pitchFamily="34" charset="0"/>
              </a:rPr>
              <a:t>is</a:t>
            </a:r>
            <a:r>
              <a:rPr lang="de-DE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600" b="1" dirty="0" err="1" smtClean="0">
                <a:latin typeface="Arial" pitchFamily="34" charset="0"/>
                <a:cs typeface="Arial" pitchFamily="34" charset="0"/>
              </a:rPr>
              <a:t>voluntary</a:t>
            </a:r>
            <a:endParaRPr lang="de-DE" sz="1600" b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5000"/>
              </a:lnSpc>
            </a:pPr>
            <a:r>
              <a:rPr lang="de-DE" sz="1600" b="1" dirty="0" err="1" smtClean="0">
                <a:latin typeface="Arial" pitchFamily="34" charset="0"/>
                <a:cs typeface="Arial" pitchFamily="34" charset="0"/>
              </a:rPr>
              <a:t>Ireland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de-DE" sz="1600" dirty="0" err="1" smtClean="0">
                <a:latin typeface="Arial" pitchFamily="34" charset="0"/>
                <a:cs typeface="Arial" pitchFamily="34" charset="0"/>
              </a:rPr>
              <a:t>since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 2013; </a:t>
            </a:r>
            <a:r>
              <a:rPr lang="de-DE" sz="1600" b="1" dirty="0" err="1" smtClean="0">
                <a:latin typeface="Arial" pitchFamily="34" charset="0"/>
                <a:cs typeface="Arial" pitchFamily="34" charset="0"/>
              </a:rPr>
              <a:t>eID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latin typeface="Arial" pitchFamily="34" charset="0"/>
                <a:cs typeface="Arial" pitchFamily="34" charset="0"/>
              </a:rPr>
              <a:t>is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600" b="1" dirty="0" err="1" smtClean="0">
                <a:latin typeface="Arial" pitchFamily="34" charset="0"/>
                <a:cs typeface="Arial" pitchFamily="34" charset="0"/>
              </a:rPr>
              <a:t>voluntary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; </a:t>
            </a:r>
            <a:r>
              <a:rPr lang="de-DE" sz="1600" dirty="0" err="1" smtClean="0">
                <a:latin typeface="Arial" pitchFamily="34" charset="0"/>
                <a:cs typeface="Arial" pitchFamily="34" charset="0"/>
              </a:rPr>
              <a:t>Citizen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 Service Card</a:t>
            </a:r>
          </a:p>
          <a:p>
            <a:pPr>
              <a:lnSpc>
                <a:spcPct val="125000"/>
              </a:lnSpc>
            </a:pPr>
            <a:r>
              <a:rPr lang="de-DE" sz="16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de-DE" sz="1600" b="1" dirty="0" smtClean="0">
                <a:latin typeface="Arial" pitchFamily="34" charset="0"/>
                <a:cs typeface="Arial" pitchFamily="34" charset="0"/>
              </a:rPr>
              <a:t>Turkey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de-DE" sz="1600" dirty="0" err="1" smtClean="0">
                <a:latin typeface="Arial" pitchFamily="34" charset="0"/>
                <a:cs typeface="Arial" pitchFamily="34" charset="0"/>
              </a:rPr>
              <a:t>start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 H2/2013)</a:t>
            </a:r>
          </a:p>
          <a:p>
            <a:pPr>
              <a:lnSpc>
                <a:spcPct val="125000"/>
              </a:lnSpc>
            </a:pPr>
            <a:r>
              <a:rPr lang="de-DE" sz="16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de-DE" sz="1600" b="1" dirty="0" smtClean="0">
                <a:latin typeface="Arial" pitchFamily="34" charset="0"/>
                <a:cs typeface="Arial" pitchFamily="34" charset="0"/>
              </a:rPr>
              <a:t>Slovakia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de-DE" sz="1600" dirty="0" err="1" smtClean="0">
                <a:latin typeface="Arial" pitchFamily="34" charset="0"/>
                <a:cs typeface="Arial" pitchFamily="34" charset="0"/>
              </a:rPr>
              <a:t>start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 H2/2013)</a:t>
            </a:r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250825" y="65088"/>
            <a:ext cx="7669547" cy="769937"/>
          </a:xfrm>
        </p:spPr>
        <p:txBody>
          <a:bodyPr/>
          <a:lstStyle/>
          <a:p>
            <a:r>
              <a:rPr lang="de-DE" dirty="0" smtClean="0">
                <a:latin typeface="Arial" pitchFamily="34" charset="0"/>
                <a:cs typeface="Arial" pitchFamily="34" charset="0"/>
              </a:rPr>
              <a:t>2. EU MS Programs</a:t>
            </a:r>
            <a:br>
              <a:rPr lang="de-DE" dirty="0" smtClean="0">
                <a:latin typeface="Arial" pitchFamily="34" charset="0"/>
                <a:cs typeface="Arial" pitchFamily="34" charset="0"/>
              </a:rPr>
            </a:br>
            <a:r>
              <a:rPr lang="de-DE" dirty="0" smtClean="0">
                <a:latin typeface="Arial" pitchFamily="34" charset="0"/>
                <a:cs typeface="Arial" pitchFamily="34" charset="0"/>
              </a:rPr>
              <a:t>2.3. MS w/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eID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programs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(in chronological order)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Bild 10"/>
          <p:cNvPicPr preferRelativeResize="0"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28007" y="4257212"/>
            <a:ext cx="1656000" cy="1080000"/>
          </a:xfrm>
          <a:prstGeom prst="roundRect">
            <a:avLst>
              <a:gd name="adj" fmla="val 3334"/>
            </a:avLst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http://www.rsu.lv/eng/images/images/International_students/ID_Card_EUR.jpg"/>
          <p:cNvPicPr preferRelativeResize="0">
            <a:picLocks noChangeArrowheads="1"/>
          </p:cNvPicPr>
          <p:nvPr/>
        </p:nvPicPr>
        <p:blipFill>
          <a:blip r:embed="rId3" cstate="print"/>
          <a:srcRect b="51539"/>
          <a:stretch>
            <a:fillRect/>
          </a:stretch>
        </p:blipFill>
        <p:spPr bwMode="auto">
          <a:xfrm>
            <a:off x="7128008" y="3177212"/>
            <a:ext cx="1656000" cy="1080000"/>
          </a:xfrm>
          <a:prstGeom prst="roundRect">
            <a:avLst>
              <a:gd name="adj" fmla="val 3334"/>
            </a:avLst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Bild 3" descr="ID-kaart-kodanik-esikylg"/>
          <p:cNvPicPr preferRelativeResize="0"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28007" y="908720"/>
            <a:ext cx="1656000" cy="1080000"/>
          </a:xfrm>
          <a:prstGeom prst="roundRect">
            <a:avLst>
              <a:gd name="adj" fmla="val 3334"/>
            </a:avLst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Bild 8" descr="Vollbild anzeigen"/>
          <p:cNvPicPr preferRelativeResize="0"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00292" y="1988960"/>
            <a:ext cx="1533334" cy="1152128"/>
          </a:xfrm>
          <a:prstGeom prst="roundRect">
            <a:avLst>
              <a:gd name="adj" fmla="val 4847"/>
            </a:avLst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Grafik 9" descr="eID_nl"/>
          <p:cNvPicPr/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92280" y="5301208"/>
            <a:ext cx="1764196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Agenda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4841" y="1557734"/>
            <a:ext cx="8065591" cy="4535562"/>
          </a:xfrm>
        </p:spPr>
        <p:txBody>
          <a:bodyPr/>
          <a:lstStyle/>
          <a:p>
            <a:pPr marL="381000" indent="-381000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1. EU Policies</a:t>
            </a:r>
          </a:p>
          <a:p>
            <a:pPr marL="446088" indent="-446088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	1.1 Digital Agenda, </a:t>
            </a:r>
            <a:r>
              <a:rPr lang="en-US" dirty="0" err="1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eGovernment</a:t>
            </a: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 and Single Market</a:t>
            </a:r>
          </a:p>
          <a:p>
            <a:pPr marL="446088" indent="-446088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	1.2 Regulation (draft) on </a:t>
            </a:r>
            <a:r>
              <a:rPr lang="en-US" dirty="0" err="1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eID</a:t>
            </a: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eSignature</a:t>
            </a: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 and trusted services</a:t>
            </a:r>
          </a:p>
          <a:p>
            <a:pPr marL="361950" indent="-361950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2. MS Programs</a:t>
            </a:r>
          </a:p>
          <a:p>
            <a:pPr marL="457200" indent="-457200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2.1 MS w/ </a:t>
            </a:r>
            <a:r>
              <a:rPr lang="en-US" dirty="0" err="1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eID</a:t>
            </a:r>
            <a:endParaRPr lang="en-US" dirty="0" smtClean="0">
              <a:solidFill>
                <a:schemeClr val="tx1">
                  <a:lumMod val="25000"/>
                  <a:lumOff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	2.2 MS w/ </a:t>
            </a:r>
            <a:r>
              <a:rPr lang="en-US" dirty="0" err="1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eID</a:t>
            </a: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, travel function and biometric data</a:t>
            </a:r>
          </a:p>
          <a:p>
            <a:pPr marL="457200" indent="-457200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	2.3 MS w/ </a:t>
            </a:r>
            <a:r>
              <a:rPr lang="en-US" dirty="0" err="1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eID</a:t>
            </a: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 and eService </a:t>
            </a:r>
          </a:p>
          <a:p>
            <a:pPr marL="457200" indent="-457200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2.4 MS w/ </a:t>
            </a:r>
            <a:r>
              <a:rPr lang="en-US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eID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en-US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eSignature</a:t>
            </a:r>
            <a:endParaRPr lang="en-U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3. </a:t>
            </a: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Conclusion</a:t>
            </a:r>
            <a:endParaRPr lang="en-US" dirty="0" smtClean="0">
              <a:solidFill>
                <a:schemeClr val="tx1">
                  <a:lumMod val="25000"/>
                  <a:lumOff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30150" y="1268760"/>
            <a:ext cx="8642350" cy="5840326"/>
          </a:xfrm>
        </p:spPr>
        <p:txBody>
          <a:bodyPr/>
          <a:lstStyle/>
          <a:p>
            <a:pPr>
              <a:lnSpc>
                <a:spcPct val="125000"/>
              </a:lnSpc>
              <a:buNone/>
            </a:pPr>
            <a:r>
              <a:rPr lang="de-DE" b="1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Four</a:t>
            </a:r>
            <a:r>
              <a:rPr lang="de-DE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b="1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kinds</a:t>
            </a:r>
            <a:r>
              <a:rPr lang="de-DE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of national </a:t>
            </a:r>
            <a:r>
              <a:rPr lang="de-DE" b="1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policies</a:t>
            </a:r>
            <a:r>
              <a:rPr lang="de-DE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on </a:t>
            </a:r>
            <a:r>
              <a:rPr lang="de-DE" b="1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eSignature</a:t>
            </a:r>
            <a:r>
              <a:rPr lang="de-DE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b="1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are</a:t>
            </a:r>
            <a:r>
              <a:rPr lang="de-DE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b="1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known</a:t>
            </a:r>
            <a:endParaRPr lang="de-DE" b="1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25000"/>
              </a:lnSpc>
              <a:buNone/>
            </a:pPr>
            <a:endParaRPr lang="de-DE" sz="1600" b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5000"/>
              </a:lnSpc>
              <a:buNone/>
            </a:pPr>
            <a:endParaRPr lang="de-DE" sz="1600" b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5000"/>
              </a:lnSpc>
            </a:pP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MS w/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eID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voluntary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eSignature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voluntary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;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public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document</a:t>
            </a:r>
            <a:endParaRPr lang="de-DE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25000"/>
              </a:lnSpc>
              <a:buNone/>
            </a:pP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e.g.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Sweden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since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2005</a:t>
            </a:r>
          </a:p>
          <a:p>
            <a:pPr>
              <a:lnSpc>
                <a:spcPct val="125000"/>
              </a:lnSpc>
            </a:pP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MS w/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eID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voluntary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and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eSignature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voluntary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; non-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public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document</a:t>
            </a:r>
            <a:endParaRPr lang="de-DE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25000"/>
              </a:lnSpc>
              <a:buNone/>
            </a:pP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e.g.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Switzerland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SwissID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since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2009</a:t>
            </a:r>
          </a:p>
          <a:p>
            <a:pPr>
              <a:lnSpc>
                <a:spcPct val="125000"/>
              </a:lnSpc>
            </a:pP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MS w/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eID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mandatory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eSignature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voluntary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; </a:t>
            </a:r>
          </a:p>
          <a:p>
            <a:pPr>
              <a:lnSpc>
                <a:spcPct val="125000"/>
              </a:lnSpc>
              <a:buNone/>
            </a:pP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e.g. Portugal,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since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2007</a:t>
            </a:r>
          </a:p>
          <a:p>
            <a:pPr>
              <a:lnSpc>
                <a:spcPct val="125000"/>
              </a:lnSpc>
            </a:pP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MS w/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eID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mandatory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eSignature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mandatory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; 	</a:t>
            </a:r>
          </a:p>
          <a:p>
            <a:pPr>
              <a:lnSpc>
                <a:spcPct val="125000"/>
              </a:lnSpc>
              <a:buNone/>
            </a:pP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only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example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 Estonia,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since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2003</a:t>
            </a:r>
          </a:p>
          <a:p>
            <a:pPr>
              <a:lnSpc>
                <a:spcPct val="125000"/>
              </a:lnSpc>
              <a:buNone/>
            </a:pPr>
            <a:endParaRPr lang="de-DE" sz="18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250825" y="65088"/>
            <a:ext cx="7669547" cy="769937"/>
          </a:xfrm>
        </p:spPr>
        <p:txBody>
          <a:bodyPr/>
          <a:lstStyle/>
          <a:p>
            <a:r>
              <a:rPr lang="de-DE" dirty="0" smtClean="0">
                <a:latin typeface="Arial" pitchFamily="34" charset="0"/>
                <a:cs typeface="Arial" pitchFamily="34" charset="0"/>
              </a:rPr>
              <a:t>2. EU MS Programs</a:t>
            </a:r>
            <a:br>
              <a:rPr lang="de-DE" dirty="0" smtClean="0">
                <a:latin typeface="Arial" pitchFamily="34" charset="0"/>
                <a:cs typeface="Arial" pitchFamily="34" charset="0"/>
              </a:rPr>
            </a:br>
            <a:r>
              <a:rPr lang="de-DE" dirty="0" smtClean="0">
                <a:latin typeface="Arial" pitchFamily="34" charset="0"/>
                <a:cs typeface="Arial" pitchFamily="34" charset="0"/>
              </a:rPr>
              <a:t>2.2. MS w/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eID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eSignature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 descr="http://info.whatisbluesky.com/Portals/148740/images/Electronic-signat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48164" y="3680360"/>
            <a:ext cx="2808312" cy="271470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Agenda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4841" y="1557734"/>
            <a:ext cx="8065591" cy="4535562"/>
          </a:xfrm>
        </p:spPr>
        <p:txBody>
          <a:bodyPr/>
          <a:lstStyle/>
          <a:p>
            <a:pPr marL="381000" indent="-381000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1. EU Policies</a:t>
            </a:r>
          </a:p>
          <a:p>
            <a:pPr marL="446088" indent="-446088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	1.1 Digital Agenda, </a:t>
            </a:r>
            <a:r>
              <a:rPr lang="en-US" dirty="0" err="1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eGovernment</a:t>
            </a: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 and Single Market</a:t>
            </a:r>
          </a:p>
          <a:p>
            <a:pPr marL="446088" indent="-446088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	1.2 Regulation (draft) on </a:t>
            </a:r>
            <a:r>
              <a:rPr lang="en-US" dirty="0" err="1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eID</a:t>
            </a: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eSignature</a:t>
            </a: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 and trusted services</a:t>
            </a:r>
          </a:p>
          <a:p>
            <a:pPr marL="361950" indent="-361950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2. MS Programs</a:t>
            </a:r>
          </a:p>
          <a:p>
            <a:pPr marL="457200" indent="-457200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2.1 MS w/ </a:t>
            </a:r>
            <a:r>
              <a:rPr lang="en-US" dirty="0" err="1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eID</a:t>
            </a:r>
            <a:endParaRPr lang="en-US" dirty="0" smtClean="0">
              <a:solidFill>
                <a:schemeClr val="tx1">
                  <a:lumMod val="25000"/>
                  <a:lumOff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	2.2 MS w/ </a:t>
            </a:r>
            <a:r>
              <a:rPr lang="en-US" dirty="0" err="1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eID</a:t>
            </a: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, travel function and biometric data</a:t>
            </a:r>
          </a:p>
          <a:p>
            <a:pPr marL="457200" indent="-457200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	2.3 MS w/ </a:t>
            </a:r>
            <a:r>
              <a:rPr lang="en-US" dirty="0" err="1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eID</a:t>
            </a: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 and eService </a:t>
            </a:r>
          </a:p>
          <a:p>
            <a:pPr marL="457200" indent="-457200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	2.4 MS w/ </a:t>
            </a:r>
            <a:r>
              <a:rPr lang="en-US" dirty="0" err="1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eID</a:t>
            </a: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en-US" dirty="0" err="1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eSignature</a:t>
            </a:r>
            <a:endParaRPr lang="en-US" dirty="0" smtClean="0">
              <a:solidFill>
                <a:schemeClr val="tx1">
                  <a:lumMod val="25000"/>
                  <a:lumOff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3.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Conclusion</a:t>
            </a:r>
            <a:endParaRPr lang="en-U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30150" y="1088740"/>
            <a:ext cx="8642350" cy="5840326"/>
          </a:xfrm>
        </p:spPr>
        <p:txBody>
          <a:bodyPr/>
          <a:lstStyle/>
          <a:p>
            <a:pPr>
              <a:lnSpc>
                <a:spcPct val="125000"/>
              </a:lnSpc>
            </a:pPr>
            <a:r>
              <a:rPr lang="de-DE" sz="1800" b="1" dirty="0" smtClean="0">
                <a:latin typeface="Arial" pitchFamily="34" charset="0"/>
                <a:cs typeface="Arial" pitchFamily="34" charset="0"/>
              </a:rPr>
              <a:t>Digital Agenda </a:t>
            </a:r>
            <a:r>
              <a:rPr lang="de-DE" sz="1800" b="1" dirty="0" err="1" smtClean="0">
                <a:latin typeface="Arial" pitchFamily="34" charset="0"/>
                <a:cs typeface="Arial" pitchFamily="34" charset="0"/>
              </a:rPr>
              <a:t>for</a:t>
            </a:r>
            <a:r>
              <a:rPr lang="de-DE" sz="1800" b="1" dirty="0" smtClean="0">
                <a:latin typeface="Arial" pitchFamily="34" charset="0"/>
                <a:cs typeface="Arial" pitchFamily="34" charset="0"/>
              </a:rPr>
              <a:t> Europe </a:t>
            </a:r>
            <a:r>
              <a:rPr lang="de-DE" sz="1800" dirty="0" err="1" smtClean="0">
                <a:latin typeface="Arial" pitchFamily="34" charset="0"/>
                <a:cs typeface="Arial" pitchFamily="34" charset="0"/>
              </a:rPr>
              <a:t>address</a:t>
            </a:r>
            <a:r>
              <a:rPr lang="de-DE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latin typeface="Arial" pitchFamily="34" charset="0"/>
                <a:cs typeface="Arial" pitchFamily="34" charset="0"/>
              </a:rPr>
              <a:t>eGovernment</a:t>
            </a:r>
            <a:r>
              <a:rPr lang="de-DE" sz="1800" dirty="0" smtClean="0">
                <a:latin typeface="Arial" pitchFamily="34" charset="0"/>
                <a:cs typeface="Arial" pitchFamily="34" charset="0"/>
              </a:rPr>
              <a:t>, Single Market, Electronic </a:t>
            </a:r>
            <a:r>
              <a:rPr lang="de-DE" sz="1800" dirty="0" err="1" smtClean="0">
                <a:latin typeface="Arial" pitchFamily="34" charset="0"/>
                <a:cs typeface="Arial" pitchFamily="34" charset="0"/>
              </a:rPr>
              <a:t>Identification</a:t>
            </a:r>
            <a:r>
              <a:rPr lang="de-DE" sz="18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de-DE" sz="1800" dirty="0" err="1" smtClean="0">
                <a:latin typeface="Arial" pitchFamily="34" charset="0"/>
                <a:cs typeface="Arial" pitchFamily="34" charset="0"/>
              </a:rPr>
              <a:t>Trusted</a:t>
            </a:r>
            <a:r>
              <a:rPr lang="de-DE" sz="1800" dirty="0" smtClean="0">
                <a:latin typeface="Arial" pitchFamily="34" charset="0"/>
                <a:cs typeface="Arial" pitchFamily="34" charset="0"/>
              </a:rPr>
              <a:t> Services.</a:t>
            </a:r>
          </a:p>
          <a:p>
            <a:pPr>
              <a:lnSpc>
                <a:spcPct val="125000"/>
              </a:lnSpc>
            </a:pPr>
            <a:r>
              <a:rPr lang="de-DE" sz="1800" dirty="0" smtClean="0">
                <a:latin typeface="Arial" pitchFamily="34" charset="0"/>
                <a:cs typeface="Arial" pitchFamily="34" charset="0"/>
              </a:rPr>
              <a:t>EU </a:t>
            </a:r>
            <a:r>
              <a:rPr lang="de-DE" sz="1800" dirty="0" err="1" smtClean="0">
                <a:latin typeface="Arial" pitchFamily="34" charset="0"/>
                <a:cs typeface="Arial" pitchFamily="34" charset="0"/>
              </a:rPr>
              <a:t>Commission</a:t>
            </a:r>
            <a:r>
              <a:rPr lang="de-DE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latin typeface="Arial" pitchFamily="34" charset="0"/>
                <a:cs typeface="Arial" pitchFamily="34" charset="0"/>
              </a:rPr>
              <a:t>is</a:t>
            </a:r>
            <a:r>
              <a:rPr lang="de-DE" sz="1800" dirty="0" smtClean="0">
                <a:latin typeface="Arial" pitchFamily="34" charset="0"/>
                <a:cs typeface="Arial" pitchFamily="34" charset="0"/>
              </a:rPr>
              <a:t> on the </a:t>
            </a:r>
            <a:r>
              <a:rPr lang="de-DE" sz="1800" dirty="0" err="1" smtClean="0">
                <a:latin typeface="Arial" pitchFamily="34" charset="0"/>
                <a:cs typeface="Arial" pitchFamily="34" charset="0"/>
              </a:rPr>
              <a:t>way</a:t>
            </a:r>
            <a:r>
              <a:rPr lang="de-DE" sz="1800" dirty="0" smtClean="0">
                <a:latin typeface="Arial" pitchFamily="34" charset="0"/>
                <a:cs typeface="Arial" pitchFamily="34" charset="0"/>
              </a:rPr>
              <a:t> to </a:t>
            </a:r>
            <a:r>
              <a:rPr lang="de-DE" sz="1800" b="1" dirty="0" err="1" smtClean="0">
                <a:latin typeface="Arial" pitchFamily="34" charset="0"/>
                <a:cs typeface="Arial" pitchFamily="34" charset="0"/>
              </a:rPr>
              <a:t>regulate</a:t>
            </a:r>
            <a:r>
              <a:rPr lang="de-DE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latin typeface="Arial" pitchFamily="34" charset="0"/>
                <a:cs typeface="Arial" pitchFamily="34" charset="0"/>
              </a:rPr>
              <a:t>eID</a:t>
            </a:r>
            <a:r>
              <a:rPr lang="de-DE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latin typeface="Arial" pitchFamily="34" charset="0"/>
                <a:cs typeface="Arial" pitchFamily="34" charset="0"/>
              </a:rPr>
              <a:t>along</a:t>
            </a:r>
            <a:r>
              <a:rPr lang="de-DE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latin typeface="Arial" pitchFamily="34" charset="0"/>
                <a:cs typeface="Arial" pitchFamily="34" charset="0"/>
              </a:rPr>
              <a:t>cross</a:t>
            </a:r>
            <a:r>
              <a:rPr lang="de-DE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latin typeface="Arial" pitchFamily="34" charset="0"/>
                <a:cs typeface="Arial" pitchFamily="34" charset="0"/>
              </a:rPr>
              <a:t>border</a:t>
            </a:r>
            <a:r>
              <a:rPr lang="de-DE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latin typeface="Arial" pitchFamily="34" charset="0"/>
                <a:cs typeface="Arial" pitchFamily="34" charset="0"/>
              </a:rPr>
              <a:t>services</a:t>
            </a:r>
            <a:r>
              <a:rPr lang="de-DE" sz="18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lnSpc>
                <a:spcPct val="125000"/>
              </a:lnSpc>
            </a:pPr>
            <a:r>
              <a:rPr lang="de-DE" sz="1800" dirty="0" smtClean="0">
                <a:latin typeface="Arial" pitchFamily="34" charset="0"/>
                <a:cs typeface="Arial" pitchFamily="34" charset="0"/>
              </a:rPr>
              <a:t>End of CY 2013 in Europe </a:t>
            </a:r>
            <a:r>
              <a:rPr lang="de-DE" sz="1800" b="1" dirty="0" smtClean="0">
                <a:latin typeface="Arial" pitchFamily="34" charset="0"/>
                <a:cs typeface="Arial" pitchFamily="34" charset="0"/>
              </a:rPr>
              <a:t>18 States </a:t>
            </a:r>
            <a:r>
              <a:rPr lang="de-DE" sz="1800" dirty="0" err="1" smtClean="0">
                <a:latin typeface="Arial" pitchFamily="34" charset="0"/>
                <a:cs typeface="Arial" pitchFamily="34" charset="0"/>
              </a:rPr>
              <a:t>issues</a:t>
            </a:r>
            <a:r>
              <a:rPr lang="de-DE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latin typeface="Arial" pitchFamily="34" charset="0"/>
                <a:cs typeface="Arial" pitchFamily="34" charset="0"/>
              </a:rPr>
              <a:t>eID</a:t>
            </a:r>
            <a:r>
              <a:rPr lang="de-DE" sz="1800" dirty="0" smtClean="0">
                <a:latin typeface="Arial" pitchFamily="34" charset="0"/>
                <a:cs typeface="Arial" pitchFamily="34" charset="0"/>
              </a:rPr>
              <a:t>-Cards.</a:t>
            </a:r>
          </a:p>
          <a:p>
            <a:pPr>
              <a:lnSpc>
                <a:spcPct val="125000"/>
              </a:lnSpc>
            </a:pPr>
            <a:r>
              <a:rPr lang="de-DE" sz="1800" dirty="0" smtClean="0">
                <a:latin typeface="Arial" pitchFamily="34" charset="0"/>
                <a:cs typeface="Arial" pitchFamily="34" charset="0"/>
              </a:rPr>
              <a:t>End of CY 2013 </a:t>
            </a:r>
            <a:r>
              <a:rPr lang="de-DE" sz="1800" dirty="0" err="1" smtClean="0">
                <a:latin typeface="Arial" pitchFamily="34" charset="0"/>
                <a:cs typeface="Arial" pitchFamily="34" charset="0"/>
              </a:rPr>
              <a:t>round</a:t>
            </a:r>
            <a:r>
              <a:rPr lang="de-DE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800" b="1" dirty="0" smtClean="0">
                <a:latin typeface="Arial" pitchFamily="34" charset="0"/>
                <a:cs typeface="Arial" pitchFamily="34" charset="0"/>
              </a:rPr>
              <a:t>150 Million </a:t>
            </a:r>
            <a:r>
              <a:rPr lang="de-DE" sz="1800" dirty="0" err="1" smtClean="0">
                <a:latin typeface="Arial" pitchFamily="34" charset="0"/>
                <a:cs typeface="Arial" pitchFamily="34" charset="0"/>
              </a:rPr>
              <a:t>eIDs</a:t>
            </a:r>
            <a:r>
              <a:rPr lang="de-DE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latin typeface="Arial" pitchFamily="34" charset="0"/>
                <a:cs typeface="Arial" pitchFamily="34" charset="0"/>
              </a:rPr>
              <a:t>are</a:t>
            </a:r>
            <a:r>
              <a:rPr lang="de-DE" sz="1800" dirty="0" smtClean="0">
                <a:latin typeface="Arial" pitchFamily="34" charset="0"/>
                <a:cs typeface="Arial" pitchFamily="34" charset="0"/>
              </a:rPr>
              <a:t> in the </a:t>
            </a:r>
            <a:r>
              <a:rPr lang="de-DE" sz="1800" dirty="0" err="1" smtClean="0">
                <a:latin typeface="Arial" pitchFamily="34" charset="0"/>
                <a:cs typeface="Arial" pitchFamily="34" charset="0"/>
              </a:rPr>
              <a:t>field</a:t>
            </a:r>
            <a:r>
              <a:rPr lang="de-DE" sz="18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de-DE" sz="1800" dirty="0" err="1" smtClean="0">
                <a:latin typeface="Arial" pitchFamily="34" charset="0"/>
                <a:cs typeface="Arial" pitchFamily="34" charset="0"/>
              </a:rPr>
              <a:t>This</a:t>
            </a:r>
            <a:r>
              <a:rPr lang="de-DE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latin typeface="Arial" pitchFamily="34" charset="0"/>
                <a:cs typeface="Arial" pitchFamily="34" charset="0"/>
              </a:rPr>
              <a:t>capture</a:t>
            </a:r>
            <a:r>
              <a:rPr lang="de-DE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800" b="1" dirty="0" smtClean="0">
                <a:latin typeface="Arial" pitchFamily="34" charset="0"/>
                <a:cs typeface="Arial" pitchFamily="34" charset="0"/>
              </a:rPr>
              <a:t>30% </a:t>
            </a:r>
            <a:r>
              <a:rPr lang="de-DE" sz="1800" dirty="0" smtClean="0">
                <a:latin typeface="Arial" pitchFamily="34" charset="0"/>
                <a:cs typeface="Arial" pitchFamily="34" charset="0"/>
              </a:rPr>
              <a:t>of the total </a:t>
            </a:r>
            <a:r>
              <a:rPr lang="de-DE" sz="1800" dirty="0" err="1" smtClean="0">
                <a:latin typeface="Arial" pitchFamily="34" charset="0"/>
                <a:cs typeface="Arial" pitchFamily="34" charset="0"/>
              </a:rPr>
              <a:t>population</a:t>
            </a:r>
            <a:r>
              <a:rPr lang="de-DE" sz="1800" dirty="0" smtClean="0">
                <a:latin typeface="Arial" pitchFamily="34" charset="0"/>
                <a:cs typeface="Arial" pitchFamily="34" charset="0"/>
              </a:rPr>
              <a:t> of 500 Million </a:t>
            </a:r>
            <a:r>
              <a:rPr lang="de-DE" sz="1800" dirty="0" err="1" smtClean="0">
                <a:latin typeface="Arial" pitchFamily="34" charset="0"/>
                <a:cs typeface="Arial" pitchFamily="34" charset="0"/>
              </a:rPr>
              <a:t>Citizens</a:t>
            </a:r>
            <a:r>
              <a:rPr lang="de-DE" sz="1800" dirty="0" smtClean="0">
                <a:latin typeface="Arial" pitchFamily="34" charset="0"/>
                <a:cs typeface="Arial" pitchFamily="34" charset="0"/>
              </a:rPr>
              <a:t>).</a:t>
            </a:r>
          </a:p>
          <a:p>
            <a:pPr>
              <a:lnSpc>
                <a:spcPct val="125000"/>
              </a:lnSpc>
            </a:pPr>
            <a:r>
              <a:rPr lang="de-DE" sz="1800" dirty="0" smtClean="0">
                <a:latin typeface="Arial" pitchFamily="34" charset="0"/>
                <a:cs typeface="Arial" pitchFamily="34" charset="0"/>
              </a:rPr>
              <a:t>The oldest programm hast startet </a:t>
            </a:r>
            <a:r>
              <a:rPr lang="de-DE" sz="1800" b="1" dirty="0" smtClean="0">
                <a:latin typeface="Arial" pitchFamily="34" charset="0"/>
                <a:cs typeface="Arial" pitchFamily="34" charset="0"/>
              </a:rPr>
              <a:t>1998</a:t>
            </a:r>
            <a:r>
              <a:rPr lang="de-DE" sz="1800" dirty="0" smtClean="0">
                <a:latin typeface="Arial" pitchFamily="34" charset="0"/>
                <a:cs typeface="Arial" pitchFamily="34" charset="0"/>
              </a:rPr>
              <a:t>. The youngest programm will </a:t>
            </a:r>
            <a:r>
              <a:rPr lang="de-DE" sz="1800" dirty="0" err="1" smtClean="0">
                <a:latin typeface="Arial" pitchFamily="34" charset="0"/>
                <a:cs typeface="Arial" pitchFamily="34" charset="0"/>
              </a:rPr>
              <a:t>be</a:t>
            </a:r>
            <a:r>
              <a:rPr lang="de-DE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latin typeface="Arial" pitchFamily="34" charset="0"/>
                <a:cs typeface="Arial" pitchFamily="34" charset="0"/>
              </a:rPr>
              <a:t>start</a:t>
            </a:r>
            <a:r>
              <a:rPr lang="de-DE" sz="1800" dirty="0" smtClean="0">
                <a:latin typeface="Arial" pitchFamily="34" charset="0"/>
                <a:cs typeface="Arial" pitchFamily="34" charset="0"/>
              </a:rPr>
              <a:t> 2nd Half of </a:t>
            </a:r>
            <a:r>
              <a:rPr lang="de-DE" sz="1800" b="1" dirty="0" smtClean="0">
                <a:latin typeface="Arial" pitchFamily="34" charset="0"/>
                <a:cs typeface="Arial" pitchFamily="34" charset="0"/>
              </a:rPr>
              <a:t>2013</a:t>
            </a:r>
            <a:r>
              <a:rPr lang="de-DE" sz="1800" dirty="0" smtClean="0">
                <a:latin typeface="Arial" pitchFamily="34" charset="0"/>
                <a:cs typeface="Arial" pitchFamily="34" charset="0"/>
              </a:rPr>
              <a:t> (time span of 16 </a:t>
            </a:r>
            <a:r>
              <a:rPr lang="de-DE" sz="1800" dirty="0" err="1" smtClean="0">
                <a:latin typeface="Arial" pitchFamily="34" charset="0"/>
                <a:cs typeface="Arial" pitchFamily="34" charset="0"/>
              </a:rPr>
              <a:t>years</a:t>
            </a:r>
            <a:r>
              <a:rPr lang="de-DE" sz="1800" dirty="0" smtClean="0">
                <a:latin typeface="Arial" pitchFamily="34" charset="0"/>
                <a:cs typeface="Arial" pitchFamily="34" charset="0"/>
              </a:rPr>
              <a:t>).</a:t>
            </a:r>
          </a:p>
          <a:p>
            <a:pPr>
              <a:lnSpc>
                <a:spcPct val="125000"/>
              </a:lnSpc>
            </a:pPr>
            <a:r>
              <a:rPr lang="de-DE" sz="1800" b="1" dirty="0" err="1" smtClean="0">
                <a:latin typeface="Arial" pitchFamily="34" charset="0"/>
                <a:cs typeface="Arial" pitchFamily="34" charset="0"/>
              </a:rPr>
              <a:t>Various</a:t>
            </a:r>
            <a:r>
              <a:rPr lang="de-DE" sz="1800" b="1" dirty="0" smtClean="0">
                <a:latin typeface="Arial" pitchFamily="34" charset="0"/>
                <a:cs typeface="Arial" pitchFamily="34" charset="0"/>
              </a:rPr>
              <a:t> National </a:t>
            </a:r>
            <a:r>
              <a:rPr lang="de-DE" sz="1800" b="1" dirty="0" err="1" smtClean="0">
                <a:latin typeface="Arial" pitchFamily="34" charset="0"/>
                <a:cs typeface="Arial" pitchFamily="34" charset="0"/>
              </a:rPr>
              <a:t>Policies</a:t>
            </a:r>
            <a:r>
              <a:rPr lang="de-DE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latin typeface="Arial" pitchFamily="34" charset="0"/>
                <a:cs typeface="Arial" pitchFamily="34" charset="0"/>
              </a:rPr>
              <a:t>are</a:t>
            </a:r>
            <a:r>
              <a:rPr lang="de-DE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latin typeface="Arial" pitchFamily="34" charset="0"/>
                <a:cs typeface="Arial" pitchFamily="34" charset="0"/>
              </a:rPr>
              <a:t>placed</a:t>
            </a:r>
            <a:r>
              <a:rPr lang="de-DE" sz="1800" dirty="0" smtClean="0">
                <a:latin typeface="Arial" pitchFamily="34" charset="0"/>
                <a:cs typeface="Arial" pitchFamily="34" charset="0"/>
              </a:rPr>
              <a:t> on</a:t>
            </a:r>
          </a:p>
          <a:p>
            <a:pPr>
              <a:lnSpc>
                <a:spcPct val="125000"/>
              </a:lnSpc>
              <a:buNone/>
            </a:pPr>
            <a:r>
              <a:rPr lang="de-DE" sz="1800" dirty="0" smtClean="0">
                <a:latin typeface="Arial" pitchFamily="34" charset="0"/>
                <a:cs typeface="Arial" pitchFamily="34" charset="0"/>
              </a:rPr>
              <a:t>			- ID / </a:t>
            </a:r>
            <a:r>
              <a:rPr lang="de-DE" sz="1800" dirty="0" err="1" smtClean="0">
                <a:latin typeface="Arial" pitchFamily="34" charset="0"/>
                <a:cs typeface="Arial" pitchFamily="34" charset="0"/>
              </a:rPr>
              <a:t>eID</a:t>
            </a:r>
            <a:endParaRPr lang="de-DE" sz="18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5000"/>
              </a:lnSpc>
              <a:buNone/>
            </a:pPr>
            <a:r>
              <a:rPr lang="de-DE" sz="1800" dirty="0" smtClean="0">
                <a:latin typeface="Arial" pitchFamily="34" charset="0"/>
                <a:cs typeface="Arial" pitchFamily="34" charset="0"/>
              </a:rPr>
              <a:t>			- </a:t>
            </a:r>
            <a:r>
              <a:rPr lang="de-DE" sz="1800" dirty="0" err="1" smtClean="0">
                <a:latin typeface="Arial" pitchFamily="34" charset="0"/>
                <a:cs typeface="Arial" pitchFamily="34" charset="0"/>
              </a:rPr>
              <a:t>eID</a:t>
            </a:r>
            <a:r>
              <a:rPr lang="de-DE" sz="1800" dirty="0" smtClean="0">
                <a:latin typeface="Arial" pitchFamily="34" charset="0"/>
                <a:cs typeface="Arial" pitchFamily="34" charset="0"/>
              </a:rPr>
              <a:t> Service</a:t>
            </a:r>
          </a:p>
          <a:p>
            <a:pPr>
              <a:lnSpc>
                <a:spcPct val="125000"/>
              </a:lnSpc>
              <a:buNone/>
            </a:pPr>
            <a:r>
              <a:rPr lang="de-DE" sz="1800" dirty="0" smtClean="0">
                <a:latin typeface="Arial" pitchFamily="34" charset="0"/>
                <a:cs typeface="Arial" pitchFamily="34" charset="0"/>
              </a:rPr>
              <a:t>			- </a:t>
            </a:r>
            <a:r>
              <a:rPr lang="de-DE" sz="1800" dirty="0" err="1" smtClean="0">
                <a:latin typeface="Arial" pitchFamily="34" charset="0"/>
                <a:cs typeface="Arial" pitchFamily="34" charset="0"/>
              </a:rPr>
              <a:t>eSignature</a:t>
            </a:r>
            <a:r>
              <a:rPr lang="de-DE" sz="1800" dirty="0" smtClean="0">
                <a:latin typeface="Arial" pitchFamily="34" charset="0"/>
                <a:cs typeface="Arial" pitchFamily="34" charset="0"/>
              </a:rPr>
              <a:t> Service</a:t>
            </a:r>
          </a:p>
          <a:p>
            <a:pPr>
              <a:lnSpc>
                <a:spcPct val="125000"/>
              </a:lnSpc>
              <a:buNone/>
            </a:pPr>
            <a:r>
              <a:rPr lang="de-DE" sz="1800" dirty="0" smtClean="0">
                <a:latin typeface="Arial" pitchFamily="34" charset="0"/>
                <a:cs typeface="Arial" pitchFamily="34" charset="0"/>
              </a:rPr>
              <a:t>			- Travel Service &amp; </a:t>
            </a:r>
            <a:r>
              <a:rPr lang="de-DE" sz="1800" dirty="0" err="1" smtClean="0">
                <a:latin typeface="Arial" pitchFamily="34" charset="0"/>
                <a:cs typeface="Arial" pitchFamily="34" charset="0"/>
              </a:rPr>
              <a:t>Biometrics</a:t>
            </a:r>
            <a:endParaRPr lang="de-DE" sz="18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5000"/>
              </a:lnSpc>
            </a:pPr>
            <a:r>
              <a:rPr lang="de-DE" sz="1800" b="1" dirty="0" err="1" smtClean="0">
                <a:latin typeface="Arial" pitchFamily="34" charset="0"/>
                <a:cs typeface="Arial" pitchFamily="34" charset="0"/>
              </a:rPr>
              <a:t>eSignature</a:t>
            </a:r>
            <a:r>
              <a:rPr lang="de-DE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latin typeface="Arial" pitchFamily="34" charset="0"/>
                <a:cs typeface="Arial" pitchFamily="34" charset="0"/>
              </a:rPr>
              <a:t>is</a:t>
            </a:r>
            <a:r>
              <a:rPr lang="de-DE" sz="1800" dirty="0" smtClean="0">
                <a:latin typeface="Arial" pitchFamily="34" charset="0"/>
                <a:cs typeface="Arial" pitchFamily="34" charset="0"/>
              </a:rPr>
              <a:t> not a </a:t>
            </a:r>
            <a:r>
              <a:rPr lang="de-DE" sz="1800" dirty="0" err="1" smtClean="0">
                <a:latin typeface="Arial" pitchFamily="34" charset="0"/>
                <a:cs typeface="Arial" pitchFamily="34" charset="0"/>
              </a:rPr>
              <a:t>success</a:t>
            </a:r>
            <a:r>
              <a:rPr lang="de-DE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latin typeface="Arial" pitchFamily="34" charset="0"/>
                <a:cs typeface="Arial" pitchFamily="34" charset="0"/>
              </a:rPr>
              <a:t>story</a:t>
            </a:r>
            <a:r>
              <a:rPr lang="de-DE" sz="1800" dirty="0" smtClean="0">
                <a:latin typeface="Arial" pitchFamily="34" charset="0"/>
                <a:cs typeface="Arial" pitchFamily="34" charset="0"/>
              </a:rPr>
              <a:t> in Europe.</a:t>
            </a:r>
          </a:p>
          <a:p>
            <a:pPr>
              <a:lnSpc>
                <a:spcPct val="125000"/>
              </a:lnSpc>
            </a:pPr>
            <a:endParaRPr lang="de-DE" sz="18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5000"/>
              </a:lnSpc>
              <a:buNone/>
            </a:pPr>
            <a:r>
              <a:rPr lang="de-DE" sz="1800" dirty="0" smtClean="0">
                <a:latin typeface="Arial" pitchFamily="34" charset="0"/>
                <a:cs typeface="Arial" pitchFamily="34" charset="0"/>
              </a:rPr>
              <a:t>Next </a:t>
            </a:r>
            <a:r>
              <a:rPr lang="de-DE" sz="1800" dirty="0" err="1" smtClean="0">
                <a:latin typeface="Arial" pitchFamily="34" charset="0"/>
                <a:cs typeface="Arial" pitchFamily="34" charset="0"/>
              </a:rPr>
              <a:t>Step</a:t>
            </a:r>
            <a:r>
              <a:rPr lang="de-DE" sz="1800" dirty="0" smtClean="0">
                <a:latin typeface="Arial" pitchFamily="34" charset="0"/>
                <a:cs typeface="Arial" pitchFamily="34" charset="0"/>
              </a:rPr>
              <a:t> of EUROSMART, WG </a:t>
            </a:r>
            <a:r>
              <a:rPr lang="de-DE" sz="1800" dirty="0" err="1" smtClean="0">
                <a:latin typeface="Arial" pitchFamily="34" charset="0"/>
                <a:cs typeface="Arial" pitchFamily="34" charset="0"/>
              </a:rPr>
              <a:t>eID</a:t>
            </a:r>
            <a:r>
              <a:rPr lang="de-DE" sz="18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de-DE" sz="1800" dirty="0" err="1" smtClean="0">
                <a:latin typeface="Arial" pitchFamily="34" charset="0"/>
                <a:cs typeface="Arial" pitchFamily="34" charset="0"/>
              </a:rPr>
              <a:t>Creating</a:t>
            </a:r>
            <a:r>
              <a:rPr lang="de-DE" sz="1800" dirty="0" smtClean="0">
                <a:latin typeface="Arial" pitchFamily="34" charset="0"/>
                <a:cs typeface="Arial" pitchFamily="34" charset="0"/>
              </a:rPr>
              <a:t> a Position Paper on </a:t>
            </a:r>
            <a:r>
              <a:rPr lang="de-DE" sz="1800" dirty="0" err="1" smtClean="0">
                <a:latin typeface="Arial" pitchFamily="34" charset="0"/>
                <a:cs typeface="Arial" pitchFamily="34" charset="0"/>
              </a:rPr>
              <a:t>eID</a:t>
            </a:r>
            <a:endParaRPr lang="de-DE" sz="18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5000"/>
              </a:lnSpc>
            </a:pPr>
            <a:endParaRPr lang="de-DE" sz="1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Arial" pitchFamily="34" charset="0"/>
                <a:cs typeface="Arial" pitchFamily="34" charset="0"/>
              </a:rPr>
              <a:t>3.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Conclusion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MeissneJ\AppData\Local\Microsoft\Windows\Temporary Internet Files\Content.IE5\ZLSSD9YE\MP900398831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5067" y="1720329"/>
            <a:ext cx="3705225" cy="264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Inhaltsplatzhalter 2"/>
          <p:cNvSpPr>
            <a:spLocks noGrp="1"/>
          </p:cNvSpPr>
          <p:nvPr>
            <p:ph idx="1"/>
          </p:nvPr>
        </p:nvSpPr>
        <p:spPr>
          <a:xfrm>
            <a:off x="250825" y="1052736"/>
            <a:ext cx="8642350" cy="136721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endParaRPr lang="en-US" dirty="0" smtClean="0"/>
          </a:p>
          <a:p>
            <a:pPr algn="ctr" eaLnBrk="1" hangingPunct="1">
              <a:buFont typeface="Wingdings" pitchFamily="2" charset="2"/>
              <a:buNone/>
            </a:pPr>
            <a:endParaRPr lang="en-US" dirty="0" smtClean="0"/>
          </a:p>
          <a:p>
            <a:pPr algn="ctr" eaLnBrk="1" hangingPunct="1">
              <a:buFont typeface="Wingdings" pitchFamily="2" charset="2"/>
              <a:buNone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Any Questions?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dirty="0" smtClean="0"/>
          </a:p>
          <a:p>
            <a:pPr algn="ctr" eaLnBrk="1" hangingPunct="1">
              <a:buFont typeface="Wingdings" pitchFamily="2" charset="2"/>
              <a:buNone/>
            </a:pPr>
            <a:endParaRPr lang="en-US" dirty="0" smtClean="0"/>
          </a:p>
          <a:p>
            <a:pPr algn="ctr" eaLnBrk="1" hangingPunct="1">
              <a:buFont typeface="Wingdings" pitchFamily="2" charset="2"/>
              <a:buNone/>
            </a:pPr>
            <a:endParaRPr lang="en-US" dirty="0" smtClean="0"/>
          </a:p>
          <a:p>
            <a:pPr algn="ctr" eaLnBrk="1" hangingPunct="1">
              <a:buFont typeface="Wingdings" pitchFamily="2" charset="2"/>
              <a:buNone/>
            </a:pPr>
            <a:endParaRPr lang="en-US" dirty="0" smtClean="0"/>
          </a:p>
          <a:p>
            <a:pPr algn="ctr" eaLnBrk="1" hangingPunct="1">
              <a:buFont typeface="Wingdings" pitchFamily="2" charset="2"/>
              <a:buNone/>
            </a:pPr>
            <a:endParaRPr lang="en-US" dirty="0" smtClean="0"/>
          </a:p>
          <a:p>
            <a:pPr algn="ctr" eaLnBrk="1" hangingPunct="1">
              <a:buFont typeface="Wingdings" pitchFamily="2" charset="2"/>
              <a:buNone/>
            </a:pPr>
            <a:endParaRPr lang="en-US" dirty="0" smtClean="0"/>
          </a:p>
          <a:p>
            <a:pPr algn="ctr" eaLnBrk="1" hangingPunct="1">
              <a:buFont typeface="Wingdings" pitchFamily="2" charset="2"/>
              <a:buNone/>
            </a:pPr>
            <a:endParaRPr lang="en-US" dirty="0" smtClean="0"/>
          </a:p>
          <a:p>
            <a:pPr algn="ctr" eaLnBrk="1" hangingPunct="1">
              <a:buFont typeface="Wingdings" pitchFamily="2" charset="2"/>
              <a:buNone/>
            </a:pPr>
            <a:endParaRPr lang="en-US" dirty="0" smtClean="0"/>
          </a:p>
          <a:p>
            <a:pPr algn="ctr" eaLnBrk="1" hangingPunct="1">
              <a:buFont typeface="Wingdings" pitchFamily="2" charset="2"/>
              <a:buNone/>
            </a:pPr>
            <a:endParaRPr lang="en-US" dirty="0" smtClean="0"/>
          </a:p>
          <a:p>
            <a:pPr algn="ctr" eaLnBrk="1" hangingPunct="1">
              <a:buFont typeface="Wingdings" pitchFamily="2" charset="2"/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detlef.houdeau@infineon.com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Agenda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4841" y="1557734"/>
            <a:ext cx="8065591" cy="4535562"/>
          </a:xfrm>
        </p:spPr>
        <p:txBody>
          <a:bodyPr/>
          <a:lstStyle/>
          <a:p>
            <a:pPr marL="381000" indent="-381000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1. EU Policies</a:t>
            </a:r>
          </a:p>
          <a:p>
            <a:pPr marL="446088" indent="-446088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1.1 Digital Agenda, </a:t>
            </a:r>
            <a:r>
              <a:rPr lang="en-US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eGovernment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and Single Market</a:t>
            </a:r>
          </a:p>
          <a:p>
            <a:pPr marL="446088" indent="-446088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1.2 Regulation (draft) on </a:t>
            </a:r>
            <a:r>
              <a:rPr lang="en-US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eID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eSignature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and trusted services</a:t>
            </a:r>
          </a:p>
          <a:p>
            <a:pPr marL="361950" indent="-361950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2. MS Programs</a:t>
            </a:r>
          </a:p>
          <a:p>
            <a:pPr marL="457200" indent="-457200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2.1 MS w/ </a:t>
            </a:r>
            <a:r>
              <a:rPr lang="en-US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eID</a:t>
            </a:r>
            <a:endParaRPr lang="en-U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2.2 MS w/ </a:t>
            </a:r>
            <a:r>
              <a:rPr lang="en-US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eID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travel function and biometric data</a:t>
            </a:r>
          </a:p>
          <a:p>
            <a:pPr marL="457200" indent="-457200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2.3 MS w/ </a:t>
            </a:r>
            <a:r>
              <a:rPr lang="en-US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eID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and eService </a:t>
            </a:r>
          </a:p>
          <a:p>
            <a:pPr marL="457200" indent="-457200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2.4 MS w/ </a:t>
            </a:r>
            <a:r>
              <a:rPr lang="en-US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eID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en-US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eSignature</a:t>
            </a:r>
            <a:endParaRPr lang="en-U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3. Conclusion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Agenda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4841" y="1557734"/>
            <a:ext cx="8065591" cy="4535562"/>
          </a:xfrm>
        </p:spPr>
        <p:txBody>
          <a:bodyPr/>
          <a:lstStyle/>
          <a:p>
            <a:pPr marL="381000" indent="-381000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1. EU Policies</a:t>
            </a:r>
          </a:p>
          <a:p>
            <a:pPr marL="446088" indent="-446088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1.1 Digital Agenda, </a:t>
            </a:r>
            <a:r>
              <a:rPr lang="en-US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eGovernment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and Single Market</a:t>
            </a:r>
          </a:p>
          <a:p>
            <a:pPr marL="446088" indent="-446088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1.2 Regulation (draft) on </a:t>
            </a:r>
            <a:r>
              <a:rPr lang="en-US" dirty="0" err="1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eID</a:t>
            </a: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eSignature</a:t>
            </a: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 and trusted services</a:t>
            </a:r>
          </a:p>
          <a:p>
            <a:pPr marL="361950" indent="-361950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2. MS Programs</a:t>
            </a:r>
          </a:p>
          <a:p>
            <a:pPr marL="457200" indent="-457200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	2.1 MS w/ </a:t>
            </a:r>
            <a:r>
              <a:rPr lang="en-US" dirty="0" err="1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eID</a:t>
            </a:r>
            <a:endParaRPr lang="en-US" dirty="0" smtClean="0">
              <a:solidFill>
                <a:schemeClr val="tx1">
                  <a:lumMod val="25000"/>
                  <a:lumOff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	2.2 MS w/ </a:t>
            </a:r>
            <a:r>
              <a:rPr lang="en-US" dirty="0" err="1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eID</a:t>
            </a: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, travel function and biometric data</a:t>
            </a:r>
          </a:p>
          <a:p>
            <a:pPr marL="457200" indent="-457200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	2.3 MS w/ </a:t>
            </a:r>
            <a:r>
              <a:rPr lang="en-US" dirty="0" err="1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eID</a:t>
            </a: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 and eService </a:t>
            </a:r>
          </a:p>
          <a:p>
            <a:pPr marL="457200" indent="-457200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	2.4 MS w/ </a:t>
            </a:r>
            <a:r>
              <a:rPr lang="en-US" dirty="0" err="1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eID</a:t>
            </a: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en-US" dirty="0" err="1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eSignature</a:t>
            </a:r>
            <a:endParaRPr lang="en-US" dirty="0" smtClean="0">
              <a:solidFill>
                <a:schemeClr val="tx1">
                  <a:lumMod val="25000"/>
                  <a:lumOff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3. Conclusion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65088"/>
            <a:ext cx="8137599" cy="769937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1. EU Policies</a:t>
            </a:r>
            <a:br>
              <a:rPr lang="en-US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1.1 Digital Agenda, </a:t>
            </a:r>
            <a:r>
              <a:rPr lang="en-US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eGovernment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and Single Market</a:t>
            </a:r>
            <a:endParaRPr lang="en-US" dirty="0" smtClean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4841" y="980728"/>
            <a:ext cx="8065591" cy="4535562"/>
          </a:xfrm>
        </p:spPr>
        <p:txBody>
          <a:bodyPr/>
          <a:lstStyle/>
          <a:p>
            <a:pPr>
              <a:lnSpc>
                <a:spcPct val="125000"/>
              </a:lnSpc>
              <a:buNone/>
            </a:pPr>
            <a:r>
              <a:rPr lang="de-DE" b="1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Some</a:t>
            </a:r>
            <a:r>
              <a:rPr lang="de-DE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Highlights on 1st </a:t>
            </a:r>
            <a:r>
              <a:rPr lang="de-DE" b="1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pillar</a:t>
            </a:r>
            <a:r>
              <a:rPr lang="de-DE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of DAE:</a:t>
            </a:r>
          </a:p>
          <a:p>
            <a:pPr>
              <a:lnSpc>
                <a:spcPct val="125000"/>
              </a:lnSpc>
              <a:buNone/>
            </a:pPr>
            <a:endParaRPr lang="de-DE" b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5000"/>
              </a:lnSpc>
            </a:pP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3rd of Mar 2010:  </a:t>
            </a:r>
            <a:r>
              <a:rPr lang="de-DE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Strategy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for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intelligent, </a:t>
            </a:r>
            <a:r>
              <a:rPr lang="de-DE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sustainable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de-DE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inclusive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market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was published; COM(2010)2020</a:t>
            </a:r>
          </a:p>
          <a:p>
            <a:pPr>
              <a:lnSpc>
                <a:spcPct val="125000"/>
              </a:lnSpc>
            </a:pP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19th of May 2010: </a:t>
            </a:r>
            <a:r>
              <a:rPr lang="de-DE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Milestone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plan </a:t>
            </a:r>
            <a:r>
              <a:rPr lang="de-DE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for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EU </a:t>
            </a:r>
            <a:r>
              <a:rPr lang="de-DE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internal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market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until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2015 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was published; 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COM(2010)245</a:t>
            </a:r>
          </a:p>
          <a:p>
            <a:pPr>
              <a:lnSpc>
                <a:spcPct val="125000"/>
              </a:lnSpc>
            </a:pP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20th 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of 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Aug 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2010: 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Digital Agenda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for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Europe 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was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published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; COM(2010)245</a:t>
            </a:r>
            <a:endParaRPr lang="de-DE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25000"/>
              </a:lnSpc>
            </a:pP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15th 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of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Dec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2010: </a:t>
            </a:r>
            <a:r>
              <a:rPr lang="de-DE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eGovernment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action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plan 2011 – 2015 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was published; COM(2010)743</a:t>
            </a:r>
          </a:p>
          <a:p>
            <a:pPr>
              <a:lnSpc>
                <a:spcPct val="125000"/>
              </a:lnSpc>
            </a:pP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13th of Apr 2011: 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12 </a:t>
            </a:r>
            <a:r>
              <a:rPr lang="de-DE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levers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to </a:t>
            </a:r>
            <a:r>
              <a:rPr lang="de-DE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boost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growth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de-DE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trust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in Europe 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was published; COM(2011)206</a:t>
            </a:r>
          </a:p>
          <a:p>
            <a:pPr>
              <a:lnSpc>
                <a:spcPct val="125000"/>
              </a:lnSpc>
            </a:pP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12th of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Oct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2011: </a:t>
            </a:r>
            <a:r>
              <a:rPr lang="de-DE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Roadmap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for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stability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de-DE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growth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was published; 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COM(2011)669</a:t>
            </a:r>
          </a:p>
          <a:p>
            <a:pPr>
              <a:lnSpc>
                <a:spcPct val="125000"/>
              </a:lnSpc>
            </a:pP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18 of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Dec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2012: The 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Digital Agenda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for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Europe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- </a:t>
            </a:r>
            <a:r>
              <a:rPr lang="de-DE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Driving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European </a:t>
            </a:r>
            <a:r>
              <a:rPr lang="de-DE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growth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digitally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was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published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; COM(2012)784</a:t>
            </a:r>
            <a:endParaRPr lang="de-DE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25000"/>
              </a:lnSpc>
            </a:pPr>
            <a:endParaRPr lang="en-US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4" descr="EU%20flag">
            <a:hlinkClick r:id="rId3"/>
          </p:cNvPr>
          <p:cNvPicPr preferRelativeResize="0"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16316" y="928803"/>
            <a:ext cx="1620180" cy="14560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Agenda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4841" y="1557734"/>
            <a:ext cx="8065591" cy="4535562"/>
          </a:xfrm>
        </p:spPr>
        <p:txBody>
          <a:bodyPr/>
          <a:lstStyle/>
          <a:p>
            <a:pPr marL="381000" indent="-381000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1. EU Policies</a:t>
            </a:r>
          </a:p>
          <a:p>
            <a:pPr marL="446088" indent="-446088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	1.1 Digital Agenda, </a:t>
            </a:r>
            <a:r>
              <a:rPr lang="en-US" dirty="0" err="1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eGovernment</a:t>
            </a: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 and Single Market</a:t>
            </a:r>
          </a:p>
          <a:p>
            <a:pPr marL="446088" indent="-446088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1.2 Regulation (draft) on </a:t>
            </a:r>
            <a:r>
              <a:rPr lang="en-US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eID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eSignature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and trusted services</a:t>
            </a:r>
          </a:p>
          <a:p>
            <a:pPr marL="361950" indent="-361950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2. MS Programs</a:t>
            </a:r>
          </a:p>
          <a:p>
            <a:pPr marL="457200" indent="-457200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	2.1 MS w/ </a:t>
            </a:r>
            <a:r>
              <a:rPr lang="en-US" dirty="0" err="1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eID</a:t>
            </a:r>
            <a:endParaRPr lang="en-US" dirty="0" smtClean="0">
              <a:solidFill>
                <a:schemeClr val="tx1">
                  <a:lumMod val="25000"/>
                  <a:lumOff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	2.2 MS w/ </a:t>
            </a:r>
            <a:r>
              <a:rPr lang="en-US" dirty="0" err="1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eID</a:t>
            </a: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, travel function and biometric data</a:t>
            </a:r>
          </a:p>
          <a:p>
            <a:pPr marL="457200" indent="-457200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	2.3 MS w/ </a:t>
            </a:r>
            <a:r>
              <a:rPr lang="en-US" dirty="0" err="1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eID</a:t>
            </a: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 and eService </a:t>
            </a:r>
          </a:p>
          <a:p>
            <a:pPr marL="457200" indent="-457200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	2.4 MS w/ </a:t>
            </a:r>
            <a:r>
              <a:rPr lang="en-US" dirty="0" err="1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eID</a:t>
            </a: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en-US" dirty="0" err="1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eSignature</a:t>
            </a:r>
            <a:endParaRPr lang="en-US" dirty="0" smtClean="0">
              <a:solidFill>
                <a:schemeClr val="tx1">
                  <a:lumMod val="25000"/>
                  <a:lumOff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3. Conclusion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71500" y="65088"/>
            <a:ext cx="8137599" cy="769937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1. EU Policies</a:t>
            </a:r>
            <a:br>
              <a:rPr lang="en-US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1.2 EU Regulation on </a:t>
            </a:r>
            <a:r>
              <a:rPr lang="en-US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eID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eSignature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and trusted Services</a:t>
            </a:r>
            <a:endParaRPr lang="en-US" dirty="0" smtClean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4841" y="1160748"/>
            <a:ext cx="8065591" cy="4535562"/>
          </a:xfrm>
        </p:spPr>
        <p:txBody>
          <a:bodyPr/>
          <a:lstStyle/>
          <a:p>
            <a:pPr>
              <a:lnSpc>
                <a:spcPct val="125000"/>
              </a:lnSpc>
              <a:buNone/>
            </a:pPr>
            <a:r>
              <a:rPr lang="de-DE" b="1" i="1" dirty="0" err="1" smtClean="0">
                <a:latin typeface="Arial" pitchFamily="34" charset="0"/>
                <a:cs typeface="Arial" pitchFamily="34" charset="0"/>
              </a:rPr>
              <a:t>Some</a:t>
            </a:r>
            <a:r>
              <a:rPr lang="de-DE" b="1" i="1" dirty="0" smtClean="0">
                <a:latin typeface="Arial" pitchFamily="34" charset="0"/>
                <a:cs typeface="Arial" pitchFamily="34" charset="0"/>
              </a:rPr>
              <a:t> Corner Stones on </a:t>
            </a:r>
            <a:r>
              <a:rPr lang="de-DE" b="1" i="1" dirty="0" err="1" smtClean="0">
                <a:latin typeface="Arial" pitchFamily="34" charset="0"/>
                <a:cs typeface="Arial" pitchFamily="34" charset="0"/>
              </a:rPr>
              <a:t>eIDAS</a:t>
            </a:r>
            <a:r>
              <a:rPr lang="de-DE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b="1" i="1" dirty="0" err="1" smtClean="0">
                <a:latin typeface="Arial" pitchFamily="34" charset="0"/>
                <a:cs typeface="Arial" pitchFamily="34" charset="0"/>
              </a:rPr>
              <a:t>regulation</a:t>
            </a:r>
            <a:endParaRPr lang="de-DE" b="1" i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5000"/>
              </a:lnSpc>
              <a:buNone/>
            </a:pPr>
            <a:endParaRPr lang="de-DE" sz="1800" b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5000"/>
              </a:lnSpc>
            </a:pP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4th of Jun 2012: 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Regulation 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draft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on electronic </a:t>
            </a:r>
            <a:r>
              <a:rPr lang="de-DE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identification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de-DE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trusted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services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was published;</a:t>
            </a:r>
          </a:p>
          <a:p>
            <a:pPr>
              <a:lnSpc>
                <a:spcPct val="125000"/>
              </a:lnSpc>
            </a:pP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18th of Sep 2013: 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Adoption of the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b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ITRE </a:t>
            </a:r>
            <a:r>
              <a:rPr lang="de-DE" sz="1800" b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Report</a:t>
            </a:r>
            <a:r>
              <a:rPr lang="de-DE" sz="1800" b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is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expected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>
              <a:lnSpc>
                <a:spcPct val="125000"/>
              </a:lnSpc>
            </a:pPr>
            <a:r>
              <a:rPr lang="de-DE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Trilog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(Council,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Commission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Parliament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would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be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expected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in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Oct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./Nov. 2013;</a:t>
            </a:r>
          </a:p>
          <a:p>
            <a:pPr>
              <a:lnSpc>
                <a:spcPct val="125000"/>
              </a:lnSpc>
            </a:pP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10th of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Dec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2013: 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1st </a:t>
            </a:r>
            <a:r>
              <a:rPr lang="de-DE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reading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at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EP</a:t>
            </a:r>
            <a:endParaRPr lang="en-US" sz="18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436" name="AutoShape 4" descr="data:image/jpeg;base64,/9j/4AAQSkZJRgABAQAAAQABAAD/2wCEAAkGBxQSEhUUExQWFhQXGBwbFxgYGBogHBwYHB0YHhgdGB0YHCggHBonHBcYITEhJSkrLi4uHB8zODMsNygtLisBCgoKDg0OGxAQGywlICUsLCwvLCwsLCwsLCwsLCwsLCwsLCwsLCwsLCwsLCwsLCwsLCwsLCwsLCwsLCwsLCwsLP/AABEIALUBFgMBIgACEQEDEQH/xAAcAAABBQEBAQAAAAAAAAAAAAAGAgMEBQcAAQj/xABIEAACAQIEAwUEBgYIBAcBAAABAhEAAwQSITEFBkETIlFhcTKBkbEHFCOhwdEVQlJTcvAWJDNikqLS4UODsvFEY3OCk6PCNP/EABkBAAMBAQEAAAAAAAAAAAAAAAABAgMEBf/EACcRAAICAgIBBAEFAQAAAAAAAAABAhESIQMxQRMiUWGxMnGBocHh/9oADAMBAAIRAxEAPwAPDudSPupdoGdc3uAPx1rYxyThFIHYLrtOY/Mmptvk7DD/AMPa96KfmKeYUYbcvn+f9q9XFH7vHzreDy/YSIs2xrpCJ+VTU4Oo2VR6AflRmFHz1aLE6A6g/LSp9u1cKx2b7RojflW8XcEFE08MAKWbCjALPCbx/wCFe/8Aif8AKnf0JiTtZvf/ABsPnW8XsEApPl4Uq1ggQD40ZMKMLt8Bxf7m7p5fmaeXlzFdLTx5lfzrcWwKxSMLg1KgneKMmOkYs3AsYQoNo90QO8m0k+PiTW54Q9xaa+op4U7hPZHkT8zRbAerOeeeZcThsT2dq5lXIDGVDqSwO4noK0asc+lV/wCuj/0l/wCp634EnOmKQ0efcb++/wAlv/TSP6e4399/9dv/AE0Jl6SWrt9OHwRYXHn/AB374f4Lf+mlHnnHgBjdIU6A9mkEjpOXzoas4kWwrIx7TvBgVEBToIneRNMW8UylYY90yo6A+h0qME+ooAr/AKf4798P8Fv/AE0k8/Y6f7b/AOu3/poaxF1WGcsTcZiXEQIO0Hx309Kj5qqMIPwAW/09x37/APyW/wDTRl9HPHr+KN7trmfIUy91REi5PsgfsisgDVpP0PNriPW38r1Z88IqDaQLs1Cq3mNScNdA1JRgB5lTFWVR8asgDxIrgZofP55axf7lviv+qnMVwTFO2ZsO8wBpGwAA2PgK3g4BPCmcTg1USB4fOi2FIwK7y3idCLF3z7pPymvcNwfEJObD3SP/AE2/KvoD6gsU3iMEFUnwFGTFSPnzEcOv5iexuAdJtt+VSrnCLy2kc5YcN3ZhhlMd5TEE9N63pcACJrxsAIoyY6R8738K4QOQMu24mfMTIpkOI8Pga+ibWBDKDA99N3ODId0U+4U838BR89oT4TS1YjWCP5863P8Ao1h7kn6vaOp3tp4+lNXOTcMd8OnuWPlRn9BRigPXX3iK6tht8oYYMStuCNNGfbTTf0rqM/oQW4sd5PX8DUkrUbHH2T/eH8/fUjNSGMY0aD+IfMVJqp5pxps4W9eAP2aM49VEj7xUhsaO0sAHu3VbL5kBWH+UNQgJGN9g+lOqdqGeJ41jgcew9u39YC+qglPwp+7xgfXMJbG16zdaPdbZfuDfGhbBpoucTeUI5JEKDm8oEn7q7D3R3F6lSR6DLP8A1Cq61bH9cU5u8xJk9GtqsrGy90jXqGqI15k+osuqSbbsTr3kyr6k3AtTks8fNWOtWXdzFDLcMf2cz/hDae5hScPdhbYicxj07rGf8se+qwW3z40GAHE2+p0thGJHqBUvCtktWVYyZCz4kAz8jTbJWybavZi4/YbL/lVv/wBU3w25mthtp1j1M1UWL5tPxAmDBFxfQ2lUemto1a8KabYNTl78fopqiZWKfSs/9e/5S/N62use+k3hF+5jC9u2WUookEbiZGp8x8a6eBpT2SwCLV2arD+j2K/ct8V/OvP6PYr9y3xX867vUh8oihrFXC6IxuBiAVC9VVdp09fhUQGrXDcHxltsyW3UwRIy7Hfc0pOFYsBALBBRiwYBc06bmdYgVmpqOk1X7jaIXaFbMC4Idu9b6jL7JMj1299RZqzu8DxTEs1pyxMk6bnfrSf6PYn9y33fnVRlFeUJorw1aT9Drd+//wAv5XaBxy7iv3LfFfzo9+ijh12zcvG4hUNkiY1Izzsf7wqOecXB0xpbNQqJxG9lCebqPiY+NS6r+L21Itl9lcPv1UGJ95B+FcDNFXkf+tjtey65M48xMH4afGmeIYoLbzMP11X3m4EHzBqBeJHEbc7HDsF/izAn7op/i1sPaGsRdRv8Lh/wqb7LcEq+yxN8B1TqVLe4FR/+hTeNvAW3J0CgyfTeq7tlOPVQZYWHDa7d+0Vnw3Pxr3jONX6tfIIOVsrepKgj/MKadkyi0l+xbowECRJEx1gRPzHxFeXDoYqAXP1tBpAsOfOS9vfy0H302byGxeYsMrM4n1OQffpTJLHCDuL6CnTtVfau/bok7WSY9WUD4ZT8TT+GvZmuiZhtvAZV/EGgD3Aju+8/M0+BTGBPcFPZqEBHwi6t6/lXV7gjof4j868oARxmeyYgwQND59KwN+asY++Kve64w+RFfQHEx9m1fMOaNPDT4VL7Gi6Ti124cty7ddX7pDXGOjaHcnoa2DFsLacOImLdxE3nulTa1J9RWJcEytfQNqNT65VLAfECtZ5Fx/1m3bW73irtM/4l90mKyUpR5F8UzaPFlBz8JomY3E3XwfEluCCO07PT/hsCEn4GmMTgsmI4ZezHufYGdoKuAfU/lScfjHdeL2wCclslNJnut3YG+o++pWLvNdwXD7wWXF7DkgAmJOU7CYk79KuF+ot6pi5bSf8AH4HHvXTfxq28jXMgC7C4sHRXB0ZYZmVvMiqnB8X7bD2MPtfN3u6d0NbuI/e1kbedEdnhjHiN6/oFFoINNSzAbnwAXbxagrAKzYjAldB29wDukErmVyx0iCtwRNTyOuVSXx/qNOBQlCSl+/8AT/4FmN48q3MVlEm0jHU6HVQR5QflUnhmL+tYaxdAynOTAO0FlNVNzgi5sVcvPkUqzNM+yxfLtrus+e0VI5NAt4GwSe6XaTP7VyBvGnWs+Nzl+sfIuJQ9nevxspsNibmbiqtOZkLIOoTtLoH/AFUa8r38+GRh+sJ+ND2MbD/pC6S6BL2GFtrmdMqvL6N3vahR91P8p8bw9qylhr6F8zKApJJgnWFmBAmTpWqj78jDkae0EnF+KWsLaa9ebKi7nzOwAG5JoK4dxoYtCWYMykEkCAQwBUjy0PXprrVR9ImJxV7h943MhVcUMvZ9LQVyC3nqh18aC+S8U8XLXbC0b2RbbFC3VwQsaKTm3bx2rR7VkB7wLii3WuWi4a6hzFYiEYAjYAGJg+GgOtXqWgay36LUZ8Reumf7PU+JdgZ/yH41qVq+ubLIzRMTrHjHhUPQHpsCqK5xa2LgYuRaN44aCp1vCPeADpm2199EZaskfFC9xYWDPYrjHcKDp2ndDH3taB97eNCVhZqwsjwpYw4rzE4kW0Z2BIUTpv7qXhcQLiK6zDAESIMHxFIPs87AVYcGSCPf+FV+OxS2rb3H9lFLNHgBJimOU+ZrGKvZLRaVUsQyxpKj5mmgYZ0PcxnPew9qYViZ+Bj5Gl8a5os4e4ttriSCvayT3FaILQNJkb1C4lxbC3L+GuJiLJh9ftF2yvBOum5Gv7VaxlT0Jr5Hsfcm8WB/sQTP8KmfiCaHONcYZFwRttmtO7W38GJyJp5iCZ/3qfheKYe/jcRhc6jPbJW4txSH1IcDoGGbbWQD4VS4zAt2OAwo3+s9pm6ZSxCn397Ty6SJz437rl9musPv/A1wuAW1i7lyZNxZ9AJMfz4CqDj82+H4ljp2mJzL6B0/0Gr7i6v26lBIQZrn8LJdVY8e8vyoc5tW5c4ZYWD2j3gCB+0Td0/xEVL1Ztxtyat91/ReYTFzj8QSe7bsJ7phiffp8KZ4fbF7htoOdGaTGkkXGYfeoNQ+H4W59cx1ttC+HSDr+zl08em1SuG4NW4fhc+yEXBrGoLETHrtWibXZlNRrX1+CecVHEFSN7RBPjlysPd3jTXKWOW8cS6gx2kSTodD7Om3X39Kj8MxGfieKle7atrDEaAmAYPQmG+FM8iPH1tf1Q+dfDK4YiPKAD76VNV/JEUnGT+KAfmnit5MVcFu9dQCNFdgPZHQGKgW+aMYu2Ju+9p+c0xzXd/rl7+L8BVfhDmdR4sB8TQGj6G4cO4J31+ZrynMD7ArqpEDPFLkW29DXzhxLhLBLt8OmUXnTJJz6OVmIgLJ8Z8ql43ni+22VR5AflTfLVnEXmuLbIDuZU3DCsWnNJPiPfMRrTfHJAmiJy5bnEJmDhJOYgbAgganbXrWmYPjeAwdvDZ7v2tpyzhbZDaqykaaHvAayZ8qBuJcrX8KzH63YuMAAOzuktJImcwEAR8tBTGXDF3XFXWuIp+ze00NB1I+0Qkif2hNL07lfgtcslHFBzd55s3WxCYVbitiSqLceO6zTJCgnTvDf37VXH6Qb84XDqRbVGS3cu5QSzCFLQe6DBzZTO48KDLfELFi/nsBzbVgyq5BMiIzGF8OgFFGF4ncxIt3Hw9s2py2gxIUsNzoymZgZgd9OmilDF34JTyL/imLxmEW62DuNeuPcL3QwViqESrKIiBMGOkHYaBmF4rxLNbfLeZFUdmD3UCAg9wmFzZRE6tHjpVW3MGItvdVR2Jkh0SRBBjKddQNtZrzjXF+5ZVWZXyKND7WijQDrmDfEU1ClQX5CThbYo3HGNuOcyALmvW2G+5IuRIUtAJmTtTHOeDWA6XhKhRuYuLCiVie+Gk96O6RqYEweV7jIe+jC92mU9oGzqpQxkDCQ2b3nMPKp/N6MbbB7TI8qVLpkYCVGmYA+yNfE+tS79XQ1+kVicJh3wq3heYlERDsFDiPa6knNEiRrUblK9Yw91mDtcLKUXKsEMxWBLGF2313pvD8AvNh9b1kB+9kN1A2kgBlaCOh/Colrll7Vxc2Iw6CAwfOXAIIIBFtWM+REafG1Gk0hOXRd8a5xVsNfwkD7W6DcbXRVyAhPEzbGu0GqJsVhwyNZW+uTLuVbvLEGcqxsNNaa43wy2ozjGW71wmCqowkGZYlo1ny1macOFwqIuXEln/WBtgAafqkOSdfECrS0tEskcA4/bwzObSsDdIzEgRoWiBOg75+6rc843PqtzEhlF8YhbaqAMvZMjsJB1JlGEzQp9Xw4/4zH0X/AGqtvXD2jJ4sfhJjbTrS5IrQJm/8N4pbu2bV3Oq9oitBI0zAGPvrPuFhP0x2krH1nEiZEaWUKn4uaiPgx0EVyYBZkgTWFlUE3NfHymOwtnP/AFZhN6CIZSxBk7jKBm0PWonJnN7dji3vlmSyUZAAuYI5YFFmBpA3Ok0G80jItsiNCeg8twdxodKVwRbbWMt66bVt2Ja5kLEbRooJOq/fVRSdCC/inPVnFg2Et3US4uUszICDqdIBBGgEb71RcE48uAxTOoaVVkhmDAtIknIq93T2dwQNSKpsTg8MNLWJLFX0YoVVlgawdQ0j4VHtYJHY5r4Gvtkb7yYzbk1rjv6Fegy4rew2M7TFXGxCvduAErDBQFAAFsqCy5euadj4yPtw/Cs5AxZVdszWhO2pK5xGvSdPGpdjDIcMVbFpIMpZW3IlS2VjczDKTnYHQ6ZR0quscrXnBYXLEAx3roUnbUAjb4U4rsGe2OAlpa3eUpbOUuxygk7FQuYxrr907A1w/DGXCAI1ntO0GS52oGZRGoa6VhpB90xqTVPh71u3bS2At0IuR4GYZ9CxI2bXMsmRBBFVz50wYFwMhUABdpLZcpTxiGJPTbSaznG+zbj5MNosbeI4tbdsly8xA7xS6HUKJOpViIEt99MJzbjVAJu3GAYNBEoWDBhpEe0J0oavYi4LmRXdmJy5RrJ2AUAnNNWjcau2Es5CbdxVfUaNlzHQ9RqG2irl4Ml5Czh30n4jMXe3aYlQmxGgLHofFvuqVhfpPTslsvhzlWNQ/QHwI8J60J/XLl2014hLuXNmDMM4VcsnXXrtudSJpDcVtNaUfU7Cx/xNQzATP64k+cGhKLE7NCwH0h4UXrrG1cS3eCgvKkj28zEeHf8APbzir7gfH8EuEi3dVYUqM8g6TlEtvGYfGst4bjuHdqHa3cCCZtsxcEdNTlII8STJpN+yLuRLF0MnfDdpctq2VsunfIBPdGxaKTiwRC5nxM4u8RsX0PQ7bUzwS7OIsDxu2x/nWrLEcrY23b7UBDbKhhlu2yCI1yqWlj10nyqlsY1rbqxQBlIIlYMjan6drTHkfTGAb7NfQfKurEsF9IN1RDKD6Ej5EV1HpyJyQAYTEumqmD6D8RUv9K3SIzfAD8qp7DwOtOPiQK2U9CaJF66TuSfU0vC4K5c9gT7wPmarHxU+VSbPsjrQpJsAlw3KwFvtLuKt22GyBLrMfeFCj4/Co3A+LrYxqqxN3Dk9m4g6qwALKpJhwwDDXp0mqS8elQLhio5ENBqnHsKlsj6qly+9tUuXn78lVCh7avohMZtvWai4Hmy9ZXLahBqCVABIIg5iok77EwOlDYYnUySfjVnYvIu9pW9SfxJH3VUIJoGybiuP4q6puMWKjQvlJA2ABYzG6iJ6jxqsucTuNu5P8+VXWE46LYIVWRTuqZYP3CpC8Xw7e2k/xID8d6bi1d/wTYPWxcubGY8Wj5mo/Uiia9iMKzLlCquubKMnpoBH3U4MFgTI7snr2jz8C0fdUttFFVicMowtq4BBZmAPiFzBv8wHxqRyxwC5ic9wW81m3o5mO8dhAOY7g6VOuYGzeCIXKrakKAy6iZJJ11Jor4FxlMDYa3YTQsXJzAkkhR0UdEArGWSjSKTV2wG4ly7jcO722td1DJgoe4x0I6kRp4zpUXEKpLMqjMWU6Ak93YL7ug3o85i4hcxTFlv3LSlAmVQpDQWOZswke2RAOwHWhc8G7LK4vEFTI+zEyNQPaIGx1IMeBpVLz2BevcCgs2gGpJ8KTex1ktaCAjtEzAk7+Gm4nXy0qNj7Je2yDug6DWYE+g6VD/Q6AWyhYOkd4kwSNT3emvn1rNQKsTzCyjsS3si5LGJ0AM/9qj8Vw+QixhVdmkNkyyYILEiRtrPvqXxPB9sRbLFYM7dNduk7fGlXOFkXUu271xHUBcxA2Ayzp1j1q1HomwTKXXdgVbMujCNiJ0IGx0Ne3LbrAKkEmIjr4UTNwQMxbtizt3rhZRqxnYggdPDrXn6Bs7tcafdAPTKI+ZPurVZJ0LVA1ctssZlKztII+dLw1tmkrGn94D5maIrOAw8A3Xzf3WcLB8e7r99e2/qlogoEY6yGclYOhMTqQJjzg7irtiB1cW6HR2B9TTycTuFh3sxG2gkddNJ6T7quzi8Gv6qk+OST7yRNKs8wpaM2s6GIlVUae/bbcVStr7Eyus8y3gSwIDkEZ1kNqIOoNW2H5yDW0t4mxbxIWe9dGZzJJ7zyGO/U+HhVRi+I2nJJsAkkkmQCSdz3RVXfIOqrA66k/eabgqCw6QcMvWGb6s6Q2bJbvPJIgT9oGAgMxjwquwXL64h8uFvIARDm5cSQvdjuiGbYzlBqiGPCYJ7at9pdvKWHhbtLKz4Zrjz/AMv411t8w11rGMdspsv+K8u3LLQty1eHU2ywjyPaKuvpNVbSpgiDSUMgUxi3gjb0rZ0kSWNjGuNmPv1+dSv0pcIg5f8AD+dUNrFeVSrd4RQp6Ch+85mfkAB92ldTWHwT4h8tuCQswSBpMbk+YrqxlypMpRbCpeRLaqrYm+ton9S0/aMwHhIKr8SBQ/x/heGJJwxuIFJEXHVpA8MqzM+fuqPisYbghZ8YkkmdTPj8PjUHCuVYq8oSdAwIJ9J3opdiGL2AuJq6kDxjT47UqzcgRp/Pvo34NduuAL9oWbYH9o2aYH/lhSxJ00HjT3MnCcHbUOt23fk/qKVO8GSY212k6VMcrHoAb96oZaZogxGEw7nLaFwt0hgB8XBqZxXlQ27Vs21btR/a94dZiBpBBBGlObxdMaVgoJ8Y9atA9RLuGa37Qy/xLH3kRTYuenupxnRLRPzVzGoYu+dO98KGhspMBiuhPgDEE1fqgkPzXFqj9r6V6b1HqIKLjlvh/wBZxCWdy0woIBaFJgZtJgHfwqvu6MwHQkeeh615wjiLYfEWr6aG26sPODqCfAjQ+RNNX8RmuOfFidNdyToeo13qFP3WPwSQ58T8aV2zftH4moyuPE/D/elZh4/dWmaFQ+b7ftt8T+dcLzftt8T+dK4fh+1uLbUwW8vKfHypu6MrMpOqkg6dQYNGcboKfYrt2/ab4mkm6f2j8TSMw8furzMPE/CjOIC83maTApJcefw/3pPaDzozQUO15NN9sPD7/wDak9v5UZoKHprs1Mo5OiiT5AmkG6aXqIVEnNTOIfpMUy1yklv4ff8A96Up2NI7P0mli9G1WOCwdo4W9dYk3Q6qkGAJBI0iCSQ2/RTGxNR8Jw9Tq+eOpSGA9Ykj4VEdvRTVDa4oxpTuBwr4i6iKrMWIHdBJA6mB0Akn0q4wXA8LcKg4jIGMFmnT+LKpgeZFE/BsBhsC7spZ2KlS8HVdJCajfqfIUcjlFfIRSbAS/wALy3jbzdnH7yZ9dF1BEEHTervhnKnbd1cVYDzGRs4nTcHLBGo2mK7mPjZuYl+0GYZMoVmnpMz0Ose7yqv4RcU3FTtGtliO9oRHWQSPcdenrSi/bsbW9E7GcHv4FiSFfZfs7gMyJkdm0wMsGevTauqxXmLE4O8wVyjZQDoh0MN+sNCZB0jppXVWF7FbWiBy1yn9ZQjEYi1h06K0m4QOkqMgHrJ8quLOLscP/wD5xauj2Qbi5miTmgsAYkaCAPxz6zgr5UMCQPM+G58ampcmaqGLZLLjjHMNy8ACYAMjSNdYMDQb1Sm9mYZyTrrrr8SDTeIvAUzh7gnM6tkHhpJ9SPlVOSWhE1EbtV7FGZgQQoBY6GZMDQedaJgGDnLdudgI/wCIrEEmDllZA23n40Ocvc5/VQRhgEneIk+s6t75qFxjj93FMHuNLDZiBMxvpoPQVD4lLspSa6CzinGsPh0DYck3wYDFrbIROpy3LOY9dAF9TuRniuMOOvITaTM3dDdmEECSYCQWO9D2IfxpiwzM0KCT5dIJifAUYqKpCu+yVjcJaRm1MBmAC7FVIgy0kSD51qmI+jpjhOwN6WFuUbZRdULkRpnuHMdRqd/Kgu1y4t60t245Dgk3pK5IkwO40gmJLE+MCibmLmq5IXOsHWVVZ0ECS0k6badKzfG2UnRmWL4betOyXLTq6khlynQjcaaVFeV9oEeoj50W4/jufMQGztu2Y66nXWdfE0i9zZizY+ri7ls/sKiCfUhcx95rT0ybBMvINeoasWwb3wSNSCJnzn8RUuzy/wB0Zsyt12Iny8qyk6dDWyrU0oGrNuAkbOPeI/Gm/wBDP0ZD7z+VLJDoe4NiOzIeBoTqR0gCJ950pvjF/tHLgaFiQY8dfeBVnwXGHCE5c+YghsuUqZ8A6EbUxjnW+zFhca4xMM7dTtPdAgegrRQfYX4KOa9mpx4Nc8U/xf7Vx4M/7SfE/lUZIKK5mpBerP8AQjftp99JfhnZ97ODHSPH3007YUVnaTtXrqRqQQDtIIn0q4scSuJsQfUD8KMOWOdlDFcW79iACtpLFplLjqxaDOg3B23WtHCuiUyDyPyv2lhr1wlTc7tsTEoILP477H5hqH+ZeCCximt2yz2xlJYxIDbztqNfXfSYBtjeau0bMtwZWMaqAFGsZlGgid/vquxXKV+8127Zum8XKnS3OokQWSfKIXp0rPBp2O7KLiODw9m6VFsuoAk75Z6N0+W9XfLHBMFi7oQrdaQT9lZU5Noz6zHnHvoJxqPauMt0FXBMhgQd9dxNKtPWsdxxB92FnOPKNrDmMNe7SYBRnUEvscigGR6kRrv0qOEXmsLdtvZMme1Zp0bKTaQCIBzaxMkMSIinuHcbvWWS4jkMmqkHUeO4II8iDRBxHnuxisv6Qsdqo/d5bbE+JZZc+gZR5VHpNR27Ky3aAi3iVVxIMHTRoIPiDHzFWmB45dQqQ5BUyrD2gdfiNdjUHmDFYRnnCW3tKNluPnPrOkHy1qvw9/bWri/DIDRnsYtrfbXXUzlZ8oOQHqRIJXaddK7j/LOHwrBsPe+skHWIiCG10JGjACJOlDSXNNDUbE8QuZ4DkDTcmnJJAiRfx9zM5dmlmls3VjOpB611QmL3Wic5An+ZHnXVnaGW1ji0m4MkZpgL0AM5RM6QBrvOvWnsfwS4Oy7JSRchSBrluGTl3n2dZ2gE6VRYS8AGKmSdCSAD9xPlWg/RRYa5fLvcyWUgsGuKuZgCFAk5iILbQNIml1tDv5JOC+i4LZNy5iLXajZWIyx6nY76QenjoLcTwqtbZAe9006g/LStL+kDmBXDWLaoCjAl0O4jaUEAQw0ncEbTWdWFZ7mgzHUn0Gp90CqUdW0TYLpgbqHOVOQGCw2kgwJPXyp43wBrV3xqxcNtSyvPaEKoJZYCjMQBIDTGm5nYxT/KnA7d9yblu8oVSxzhNY2VBI7x9PHapjN0NoFuzuXPZGnidqYF57RKhiNela5xTh2HtICGYEmAGyRp5aeIA/GKEMZhVvaFFB8h+O9W06uxA5geJ3GJBdoAManyqfOknel/0eZDKx6T+dS7HDNBnPuH50o8qrbBxKwmnEwbtsp9+nzq7s4YL7Kx86kLZJqXzfA8SDwi2bWbNrmjbyn86sbl2djSlw1ODD1hJ27LSIRtzvXdnU7sqSbVFgCnE3IusJPT5Ck4K4TcTU7jrUridm52jRtp8hScDZudokzGYTrXUpLEzLg2q7sqsOypXZVy2aEO1hx1qLxPDgqQu9Wxs00+HoTp2DBR8I4/VJ9NflTaHWid8NUXE4adx/PrW65n5IcSoUxrOtevzFiLC/ZXnTNocrESB45YmpN3BH9X4H86iDhLXD3l0H4x+VXLlWOmKivxPE7t8w7ZpO51M+Mmk5HTcSPKinguFtWG79lLgg6NJO2moIO+sTWl4Tl7C3LYL4e1YLAQVZ20IBGgdoOuzDpUtvTbGYol8EVMtcF7aw157gRUYqBBOYwDqf1V2E671ec/cCw2FvEI5Afv24VsoUkjLmYySpHUbFdd6oOEKbtwWQ4VGku2WQAoJJIkToDp40Sm3EaWzzh3B1v25DBZnU7yPwogPIly4oZVgnYgoPj3qZxQ7N1tG6l5URQrqIJXvQHAJ72h6nSNaMeS0W9cW3mYBASolQQQAJQvoRB1HQCmlHHITu6M4/Q2IV2tlDKzJOg09fwmmMTw1C6qHZHI+0DgRn/uFT7JEb+e9ahzpwxbd7tVN17mQo05ACupmEJDH2ekgEabUC8asOptYhrRVGIAVxIbKZnYSI0I/OsvUt0aenUbHeHYs2RkmQumnl+FdVe+JVmLABQSSFB0HkJ6V1dOmZFZiUeATbuz4vdV/cAEHhWs/R9zNhsJgbYYXGcjMVW2k5iBMOzbaeVY/h8cQwy20zSACcxMnQbtH3VJvdooVRclYPiNeog+tYpryMM+PcWW9edtlZ2ZZgN3mY6hdzBHjtQri8SZbKSANGIMb9PfUFWKmSZqdjBGHbadGPrM/Kacp6pAkTcVeXskW8yur2wwVWnKR0P7L7/HrVhyDxfC4V7j4iXlSFQ21caEEZQ5AzaRmJH30LYewHsu/aIroAQjDVgd8h2keG9O4a4ltVOUFpDGRPmBr02qK+Bo1/imCGLtjEYdbaW3Q5S5t2m66hUJIOkxE0FYcxd0g6e7woj4RzpbuWLOFYBbd05GVVzMkkAHMxiZJPsmAN+lRuN8PSzfuhLwuAEksxCkCdm0AzCR4SDPjTUm4tA1sgNaLGTS1wwryw86japBrnZY2LMUsW6Ua9UUgEkUk06a8igBqkFafy15FMCM1qlIkU/lNegGiwGCtOKKcIrzLQB6KSwpYFc1IBkpTbWRT5rwmnYERsPXgsr1NOM9M3FmSdFEZmgwASAJ95oASEz3QLazpERpPn5a0aclrhWW4+IADZVEZo2BBZTI0ylY9DVRyxy8+Ie3dtEm2pOe4qyAde7lMZtANifaGg6mXF+Prwy0r3FBVCUUDuudCdmAmYnc+PnXRl7UkRWzNPpPt4I9icIwDIDIJiQzKBmLsdRlY9KruDcDNpGvNdti4UPZyhKrMiRmygsQDrBADAwxPdVg+YS9+9jbjntbpygCCUVdYE/qGQNQJyk66iqjjHEsQzTczAXGzqSDDAbZT1A00GgqW23SK0keJjbiqLNxShDlyrLlYM0e1Ou0b0actYmz2y/WigsrmaWErGQjKQFIJzZSCfAjwjPHvtda5cdizEgljuT/ANhFJS7czRbmT4VqpKmmQanxDmPA3SFVLVtQ4yxZBBGZYGUHuv5gHedI1Vzf9vgrs91UAuISAcuTUwPNMw/91ApiwFe6QxkSoAk6GYI1iT91WXNmMsjKwvuLiqFCI0yNYJAOgidTvXK4rJOJdutlTwjjTYcHsMpDhcxZJkrOoDbe0a6qnDubjnUnTqT5V1b6IF4nD2LeQ2nZ8yy2YQVbqvh7xUjCfbQIAKCBoNRrqT1NWPHOTcRazRbcOsMyASVUxroZiWHjvFUPCOIdi8sgcEFTqVInSVIOjChoEzUOSuWcFiY0zYhYL2rhWPUA+0h/2Iq95/w6JZFi42HS2QfsbEK+2koBqJ/WmBm20k4tgL83srMw/YM6jyn09xitI4fz6mEtm0uHsG8Lf2d9La6sf3g6EDqJB8BRd9gZ9iOCvbU3E1tAEyxGaPNZ9+mm9VZujSdffH4GPWKM+F8fRsUbuKJlyZe2qjLIyzkjL5mBrrvNTOZOS7Kl7yszWwM2YW8kzvKroAsr3jlksN9aOh18A1heNDD3EuYXMo6q+UweonY7aNAI9a0q7z7gWwJJwzXbsBXF4MQGYxIYlsoMZgFIOg2rJMTw1lWUJuISYI0bSP1dyNdx51N4Xxx7VvszaTKTMlSCSNw3RtB11FLYGqYbly1cwtrFKUs57E5Llwr9ptOYgyp1MH+7tVAUuqDnsupBAIIgy0x7UbwfhUXC8z37RGIwq27riM1t7YYweqn2wfQxrMVct9KdrFIVvWbtq+J1zSgHUKO6Qdt1J86l1XyBHZSPaBB8xB116+RFemiTkbiWDv32uPlS9kGTtlIUgd0lCWCloyjaQI8TT/G+UnN76wGttbJGcIcoHSRAIjUHWTodajHyVYJFvWuq3wvLF+4Gi5hy42RXJZttR3RGumoGx1ioT8AxSXMlxMgK5gxBgAdGYAyemg6j1pYhZEU0qacwuFz2WvG5btIrZT2xKEtBOVQV1MAaeYqh4XxIteYFxlJhASANTp7RGkfOimMuq8pu5fVSykjMpIYTsRoQYp3Ar2jgQQmua5pAgExqRLHTTzpNNKxWJmvSakX8OvbLZW4pLRlLd3ed52MiPh401xnA3cPc7MhGIAZiHBGUkDTqTrtofdrQk30MRmpBavcXZe2qnKWzLmMT3PAXJAiddprzE8Pupb7a8GsWgCVZl0dtCo0MwehAI9atcbFkji3p/PjSbRzNlA1JjbSdNJOk6jr1oTucZJcsogEAET6a/dRDgOO2sPZ+1GVnGdHXvAPEAlNpA0PUaaU48doTkSuLY7DWcKe5eOIzgFmUqirrmCnY6iO8NZkbV1rH4Q4fPdd0JslltpIDtqVFwyQZPd1jSDsaG+I81XcQpzNCztAAJ0MwNJ/LxFUeP4obi5MqADqB3vidfcIFEbFZPs8WZWzqSpBkZTsQZEe+nuKYx8aWu4u8pdjFpZJYSYgASqL5sdep61QYZS+ign0E0QcO5Te9lZrgRCDBIPeYbqp9mZIEnadRV1oXkg4qybUWwsmBOUhgJ01KkiZ6VdcB4GcRikGMuBFbSbjGVA9kGDoTtlPiSavuFcoPhrfbm0wSYEwZmQSzAjLrAEAA5j7yfheO4dasHFY1u+xZXt3F7TMZIXLCGSVUER7yYmjKKdDp1Yix9H2Eul+0vLvH2AUhdFgMwEkka7TrvtWa8cwdixdu2rCvcIuZBfJYAAb5VBiSZHeJ01G9T+O81W3u5eHq+FtPIP2jS0wMx70Jp4EwBv0EHHX7doItpyVGjEwc4JktpoNZ0OoGX1qpvwginuyqxNh3MsST/PhUX9EsNiPhRRbtSo7y522t5pePGBsPfVrw3l+819EW0zMCucBTCqw0lojYhpny6mpSYMF+FYC7Zk5EbMBGdZ0E7DpP4V5W047hOEwYBvWlv3WMSDrEafZt3VEKNRrJPia8qrh9hiy4x3L9riAF4XywcLD2CoRlBDAHViddtQQaAOaOQrasM1o2LZ7rXhNxVAJysSZaY6QsdDvWe8B5gfC3c6Xr1o/+URlP8aMIYffRMvPi3boHEHvXbe4Kd23HnbAkf5vSmvtiBRsC6NCJbu6+0yNmGnhPynrUS9xS8Qbd1s2XQZspZY6BhrHvreUxXCb2GNxGsW7aqQzIqm4ARrqQYPhIPlBrPeH8C/SIumwEuMpjK4i5BOhSJgEAyWYCZpasDPjcJ1G9XdzHXMh/rPaAqFbvOGywBlIfUqNvSrjj30c3cMFN05S8hRnBAIjeJ+R9RQxiOEXrL5WCtqQcjBtQBMga9R060OwCjk3i2EZ+yxqOVaFtvbgFWJjv6gZdRrG8kz0NuauWsLYV3d7Dl0ItWWBLKYADKbe5EeCrqRNYpfSPEEe417heIOmgYxQpK9gy24zbW3JRmVt8qsYAnTUkt99UbXyxzGn5L5tdW6mmL1nKBSk1ehokWSD3WICncmTHuAJ+AqdwvHsjEJiHCLqFcsFP/tDMBpp+VUpar/lThi3LiF2XvMABI2nc/hSim2IL+X+M4423exAVBqyOAdtR3iS2muUae+JRb+lfH2C6OttmmCxUhj4EyxB02gAfGiFOE2kBVMyIfa/aPSZ2mPKoGP5BD2GxStY7JZ/tJzaHY5V1PoevSsk1J0W+gHxHH/rGYXS4LNmLglpMNOZTEkzvOkVBvMuUlXJI6ZYn7zRvwLkC5i7TmyoFrtBm75BlQfZncAOeo6etM2+V7Rx31Q2rjXRICqyIfZzCe867Cdzp1rabaeyUQuEc827T2bjYdbjW0IcMFAdzILHKOgIifCj+59IHC3sJfOFguzDIEXMGUDMTlIX9cCd6AOI8jsuIFl0a3eMd0XEI1kjXYaAaTUzjHKRsWrbXlI/UJ7m6jTVG7zFQJ0G2s05J0rEmEPHPpDwRwbfV8NaNwMqBb1sEgNmJYQZJGTx0JHpQjwr6Q2soV7JbjTId2M7Ad47mIHu06CpGF4TYOGcqs6EOcuoJyx3iCYmOu1XvC/o5AsrfZVt2mtq3aC4Widc7qYhYYSBtBqY3iU1QM8U52vYlOya3aS2YJCKwbTUGS0e6KgcX47ibmGSwcQGw6kBLULKx1JC5t56neNq0fB8l4TEfZWLlrtrZftbjWSC+sQA5YQJiRB2NZxzLwY2y65Qty3oyiII3kRoTHhTistoTtaKazeKHMpgjYj8KZx+Ke57bM0ftMT86jrcr1RmMUrAveSBh3xKLjO0ax+yhOrHRZghsvjlgnStn5u4Tg7eEW39UhRpbZbLAISZIctBykgyG3JnzrAbNoqDPWKIxz/j1siwMVc7MLljuzHhmIzffSwTp2NOg9wnAcGqxfvtaXxY5YMggBNV2DQYPlpNCF/jIUXLdpBctBoW4wKzBMN3WEE+ZOm/kKPjLlxiz3HdvF2LfMmKQ1tmgKpaNyASB5kjanFUqbscp27So0Z+er12UtouHspaFtlRy6udB+tpMbnVjprBag7HczXSzFWAE90wCRGndkabnXfWuwPKF68xysgIWdT3mOgyoo9piSABMmrWzyk9h1a5avBZEtctm2ImJOsKdf2jrA1pxhbsnIFsILlwlUUuSZMCdz1jaiLhfLytcVL11lMw6ossPFQPEdfuoy4vg8LhMMlztQ5FyUs2xkboe843AEGQu5ERuBHDcbcYg37RyXHBU5RMgxIhp8ANPCqpiCnl/krEG4HtW7aBTqrOJYR4OGmYHtaT4aUb3uZ8HgLeW/afC3goOQLJuRoCrWzDierEVlvHOdcYIVLK2i2gIOZyfJQZX0ifOgxr7Xbpa+1xiT3zMtPq/h4Gh77BB9zfz1irl3KWKWx3lUZSddmLFYOnhI31PTqC7vE2AVQEEAa5QSfWZ/ma9oS0MqsXbyuRMxTgK5QXBIHQEA7xuVOnurq6pEWvLy2GY5rJOQMT9oYYEHTaREyCDuPdWncF4b9RwFzE4S5ctvctBnz5XkASADlUgjM0EeMkGurqy5G01RcemM8H+kS79Wk2bZuMcuZpI9WU6k+8DyoZxFzOxdgJOpAAA9yqAAPIV1dXocUUlZlJtsFONYkv5ANAHupNrCqQJ8K6urk5P1Fx6H8NgRnUSYJj5/lVpxPg6qo1kHxH5V5XVAEHCcJtMQhBlzAbMe76Ab++oJPZspUDQHQgEdNwdDvXV1CGX/B+ZL928iO0hjB/mar+YsZetX7loX7ptls2XO2XUA+yDGnpXV1J6loGT+WOZcXaVuzxF1VmAoc5RpJMTEmR8KnYfjd8OLq3GFyNGnUdJEjfWurqrvsV0UXEeasX9Ya415muhtHYIT3dBPdjYAbUQYjFYjFWrTX75chAV7iKFzBSQAgA6DXyr2uqsnYinwvE71sXUW4ezBl7cnK+UkDMAd/PepuB4zexDtaF/EWsOqQLSX7kQdCCSdiSdIrq6pm3RSG2ui47Bs0b914M+ZA99D/ELeS6UkwDE11dQtdAyJ9X70TVpg+HAakySPdXV1IR5jbEaTUT6sOutdXUwJHBYFxpUHYajx8KI20/n8q6urr4eiJGqcDwaXMDaxVpRbuL1uFrhCoSAEJZco000IFC/OX0rXbSvYOGtPnUqSxMTG5Tr4xNdXVhXuZfgAeK2sz3FJ9l/xA8fA1X4tDacgHVdiNK6uqOJ6ZU+yuD66zqd51nxmiThuHa9mt3LrsAAe8ZMbwC0kbdPhXV1aEBBxPl+1h7mRBIyq2YiWOZQSCTpHkAK6urqq2iT/9k="/>
          <p:cNvSpPr>
            <a:spLocks noChangeAspect="1" noChangeArrowheads="1"/>
          </p:cNvSpPr>
          <p:nvPr/>
        </p:nvSpPr>
        <p:spPr bwMode="auto">
          <a:xfrm>
            <a:off x="0" y="-15875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8440" name="AutoShape 8" descr="data:image/jpeg;base64,/9j/4AAQSkZJRgABAQAAAQABAAD/2wCEAAkGBxQSEhUUExQWFhQXGBwbFxgYGBogHBwYHB0YHhgdGB0YHCggHBonHBcYITEhJSkrLi4uHB8zODMsNygtLisBCgoKDg0OGxAQGywlICUsLCwvLCwsLCwsLCwsLCwsLCwsLCwsLCwsLCwsLCwsLCwsLCwsLCwsLCwsLCwsLCwsLP/AABEIALUBFgMBIgACEQEDEQH/xAAcAAABBQEBAQAAAAAAAAAAAAAGAgMEBQcAAQj/xABIEAACAQIEAwUEBgYIBAcBAAABAhEAAwQSITEFBkETIlFhcTKBkbEHFCOhwdEVQlJTcvAWJDNikqLS4UODsvFEY3OCk6PCNP/EABkBAAMBAQEAAAAAAAAAAAAAAAABAgMEBf/EACcRAAICAgIBBAEFAQAAAAAAAAABAhESIQMxQRMiUWGxMnGBocHh/9oADAMBAAIRAxEAPwAPDudSPupdoGdc3uAPx1rYxyThFIHYLrtOY/Mmptvk7DD/AMPa96KfmKeYUYbcvn+f9q9XFH7vHzreDy/YSIs2xrpCJ+VTU4Oo2VR6AflRmFHz1aLE6A6g/LSp9u1cKx2b7RojflW8XcEFE08MAKWbCjALPCbx/wCFe/8Aif8AKnf0JiTtZvf/ABsPnW8XsEApPl4Uq1ggQD40ZMKMLt8Bxf7m7p5fmaeXlzFdLTx5lfzrcWwKxSMLg1KgneKMmOkYs3AsYQoNo90QO8m0k+PiTW54Q9xaa+op4U7hPZHkT8zRbAerOeeeZcThsT2dq5lXIDGVDqSwO4noK0asc+lV/wCuj/0l/wCp634EnOmKQ0efcb++/wAlv/TSP6e4399/9dv/AE0Jl6SWrt9OHwRYXHn/AB374f4Lf+mlHnnHgBjdIU6A9mkEjpOXzoas4kWwrIx7TvBgVEBToIneRNMW8UylYY90yo6A+h0qME+ooAr/AKf4798P8Fv/AE0k8/Y6f7b/AOu3/poaxF1WGcsTcZiXEQIO0Hx309Kj5qqMIPwAW/09x37/APyW/wDTRl9HPHr+KN7trmfIUy91REi5PsgfsisgDVpP0PNriPW38r1Z88IqDaQLs1Cq3mNScNdA1JRgB5lTFWVR8asgDxIrgZofP55axf7lviv+qnMVwTFO2ZsO8wBpGwAA2PgK3g4BPCmcTg1USB4fOi2FIwK7y3idCLF3z7pPymvcNwfEJObD3SP/AE2/KvoD6gsU3iMEFUnwFGTFSPnzEcOv5iexuAdJtt+VSrnCLy2kc5YcN3ZhhlMd5TEE9N63pcACJrxsAIoyY6R8738K4QOQMu24mfMTIpkOI8Pga+ibWBDKDA99N3ODId0U+4U838BR89oT4TS1YjWCP5863P8Ao1h7kn6vaOp3tp4+lNXOTcMd8OnuWPlRn9BRigPXX3iK6tht8oYYMStuCNNGfbTTf0rqM/oQW4sd5PX8DUkrUbHH2T/eH8/fUjNSGMY0aD+IfMVJqp5pxps4W9eAP2aM49VEj7xUhsaO0sAHu3VbL5kBWH+UNQgJGN9g+lOqdqGeJ41jgcew9u39YC+qglPwp+7xgfXMJbG16zdaPdbZfuDfGhbBpoucTeUI5JEKDm8oEn7q7D3R3F6lSR6DLP8A1Cq61bH9cU5u8xJk9GtqsrGy90jXqGqI15k+osuqSbbsTr3kyr6k3AtTks8fNWOtWXdzFDLcMf2cz/hDae5hScPdhbYicxj07rGf8se+qwW3z40GAHE2+p0thGJHqBUvCtktWVYyZCz4kAz8jTbJWybavZi4/YbL/lVv/wBU3w25mthtp1j1M1UWL5tPxAmDBFxfQ2lUemto1a8KabYNTl78fopqiZWKfSs/9e/5S/N62use+k3hF+5jC9u2WUookEbiZGp8x8a6eBpT2SwCLV2arD+j2K/ct8V/OvP6PYr9y3xX867vUh8oihrFXC6IxuBiAVC9VVdp09fhUQGrXDcHxltsyW3UwRIy7Hfc0pOFYsBALBBRiwYBc06bmdYgVmpqOk1X7jaIXaFbMC4Idu9b6jL7JMj1299RZqzu8DxTEs1pyxMk6bnfrSf6PYn9y33fnVRlFeUJorw1aT9Drd+//wAv5XaBxy7iv3LfFfzo9+ijh12zcvG4hUNkiY1Izzsf7wqOecXB0xpbNQqJxG9lCebqPiY+NS6r+L21Itl9lcPv1UGJ95B+FcDNFXkf+tjtey65M48xMH4afGmeIYoLbzMP11X3m4EHzBqBeJHEbc7HDsF/izAn7op/i1sPaGsRdRv8Lh/wqb7LcEq+yxN8B1TqVLe4FR/+hTeNvAW3J0CgyfTeq7tlOPVQZYWHDa7d+0Vnw3Pxr3jONX6tfIIOVsrepKgj/MKadkyi0l+xbowECRJEx1gRPzHxFeXDoYqAXP1tBpAsOfOS9vfy0H302byGxeYsMrM4n1OQffpTJLHCDuL6CnTtVfau/bok7WSY9WUD4ZT8TT+GvZmuiZhtvAZV/EGgD3Aju+8/M0+BTGBPcFPZqEBHwi6t6/lXV7gjof4j868oARxmeyYgwQND59KwN+asY++Kve64w+RFfQHEx9m1fMOaNPDT4VL7Gi6Ti124cty7ddX7pDXGOjaHcnoa2DFsLacOImLdxE3nulTa1J9RWJcEytfQNqNT65VLAfECtZ5Fx/1m3bW73irtM/4l90mKyUpR5F8UzaPFlBz8JomY3E3XwfEluCCO07PT/hsCEn4GmMTgsmI4ZezHufYGdoKuAfU/lScfjHdeL2wCclslNJnut3YG+o++pWLvNdwXD7wWXF7DkgAmJOU7CYk79KuF+ot6pi5bSf8AH4HHvXTfxq28jXMgC7C4sHRXB0ZYZmVvMiqnB8X7bD2MPtfN3u6d0NbuI/e1kbedEdnhjHiN6/oFFoINNSzAbnwAXbxagrAKzYjAldB29wDukErmVyx0iCtwRNTyOuVSXx/qNOBQlCSl+/8AT/4FmN48q3MVlEm0jHU6HVQR5QflUnhmL+tYaxdAynOTAO0FlNVNzgi5sVcvPkUqzNM+yxfLtrus+e0VI5NAt4GwSe6XaTP7VyBvGnWs+Nzl+sfIuJQ9nevxspsNibmbiqtOZkLIOoTtLoH/AFUa8r38+GRh+sJ+ND2MbD/pC6S6BL2GFtrmdMqvL6N3vahR91P8p8bw9qylhr6F8zKApJJgnWFmBAmTpWqj78jDkae0EnF+KWsLaa9ebKi7nzOwAG5JoK4dxoYtCWYMykEkCAQwBUjy0PXprrVR9ImJxV7h943MhVcUMvZ9LQVyC3nqh18aC+S8U8XLXbC0b2RbbFC3VwQsaKTm3bx2rR7VkB7wLii3WuWi4a6hzFYiEYAjYAGJg+GgOtXqWgay36LUZ8Reumf7PU+JdgZ/yH41qVq+ubLIzRMTrHjHhUPQHpsCqK5xa2LgYuRaN44aCp1vCPeADpm2199EZaskfFC9xYWDPYrjHcKDp2ndDH3taB97eNCVhZqwsjwpYw4rzE4kW0Z2BIUTpv7qXhcQLiK6zDAESIMHxFIPs87AVYcGSCPf+FV+OxS2rb3H9lFLNHgBJimOU+ZrGKvZLRaVUsQyxpKj5mmgYZ0PcxnPew9qYViZ+Bj5Gl8a5os4e4ttriSCvayT3FaILQNJkb1C4lxbC3L+GuJiLJh9ftF2yvBOum5Gv7VaxlT0Jr5Hsfcm8WB/sQTP8KmfiCaHONcYZFwRttmtO7W38GJyJp5iCZ/3qfheKYe/jcRhc6jPbJW4txSH1IcDoGGbbWQD4VS4zAt2OAwo3+s9pm6ZSxCn397Ty6SJz437rl9musPv/A1wuAW1i7lyZNxZ9AJMfz4CqDj82+H4ljp2mJzL6B0/0Gr7i6v26lBIQZrn8LJdVY8e8vyoc5tW5c4ZYWD2j3gCB+0Td0/xEVL1Ztxtyat91/ReYTFzj8QSe7bsJ7phiffp8KZ4fbF7htoOdGaTGkkXGYfeoNQ+H4W59cx1ttC+HSDr+zl08em1SuG4NW4fhc+yEXBrGoLETHrtWibXZlNRrX1+CecVHEFSN7RBPjlysPd3jTXKWOW8cS6gx2kSTodD7Om3X39Kj8MxGfieKle7atrDEaAmAYPQmG+FM8iPH1tf1Q+dfDK4YiPKAD76VNV/JEUnGT+KAfmnit5MVcFu9dQCNFdgPZHQGKgW+aMYu2Ju+9p+c0xzXd/rl7+L8BVfhDmdR4sB8TQGj6G4cO4J31+ZrynMD7ArqpEDPFLkW29DXzhxLhLBLt8OmUXnTJJz6OVmIgLJ8Z8ql43ni+22VR5AflTfLVnEXmuLbIDuZU3DCsWnNJPiPfMRrTfHJAmiJy5bnEJmDhJOYgbAgganbXrWmYPjeAwdvDZ7v2tpyzhbZDaqykaaHvAayZ8qBuJcrX8KzH63YuMAAOzuktJImcwEAR8tBTGXDF3XFXWuIp+ze00NB1I+0Qkif2hNL07lfgtcslHFBzd55s3WxCYVbitiSqLceO6zTJCgnTvDf37VXH6Qb84XDqRbVGS3cu5QSzCFLQe6DBzZTO48KDLfELFi/nsBzbVgyq5BMiIzGF8OgFFGF4ncxIt3Hw9s2py2gxIUsNzoymZgZgd9OmilDF34JTyL/imLxmEW62DuNeuPcL3QwViqESrKIiBMGOkHYaBmF4rxLNbfLeZFUdmD3UCAg9wmFzZRE6tHjpVW3MGItvdVR2Jkh0SRBBjKddQNtZrzjXF+5ZVWZXyKND7WijQDrmDfEU1ClQX5CThbYo3HGNuOcyALmvW2G+5IuRIUtAJmTtTHOeDWA6XhKhRuYuLCiVie+Gk96O6RqYEweV7jIe+jC92mU9oGzqpQxkDCQ2b3nMPKp/N6MbbB7TI8qVLpkYCVGmYA+yNfE+tS79XQ1+kVicJh3wq3heYlERDsFDiPa6knNEiRrUblK9Yw91mDtcLKUXKsEMxWBLGF2313pvD8AvNh9b1kB+9kN1A2kgBlaCOh/Colrll7Vxc2Iw6CAwfOXAIIIBFtWM+REafG1Gk0hOXRd8a5xVsNfwkD7W6DcbXRVyAhPEzbGu0GqJsVhwyNZW+uTLuVbvLEGcqxsNNaa43wy2ozjGW71wmCqowkGZYlo1ny1macOFwqIuXEln/WBtgAafqkOSdfECrS0tEskcA4/bwzObSsDdIzEgRoWiBOg75+6rc843PqtzEhlF8YhbaqAMvZMjsJB1JlGEzQp9Xw4/4zH0X/AGqtvXD2jJ4sfhJjbTrS5IrQJm/8N4pbu2bV3Oq9oitBI0zAGPvrPuFhP0x2krH1nEiZEaWUKn4uaiPgx0EVyYBZkgTWFlUE3NfHymOwtnP/AFZhN6CIZSxBk7jKBm0PWonJnN7dji3vlmSyUZAAuYI5YFFmBpA3Ok0G80jItsiNCeg8twdxodKVwRbbWMt66bVt2Ja5kLEbRooJOq/fVRSdCC/inPVnFg2Et3US4uUszICDqdIBBGgEb71RcE48uAxTOoaVVkhmDAtIknIq93T2dwQNSKpsTg8MNLWJLFX0YoVVlgawdQ0j4VHtYJHY5r4Gvtkb7yYzbk1rjv6Fegy4rew2M7TFXGxCvduAErDBQFAAFsqCy5euadj4yPtw/Cs5AxZVdszWhO2pK5xGvSdPGpdjDIcMVbFpIMpZW3IlS2VjczDKTnYHQ6ZR0quscrXnBYXLEAx3roUnbUAjb4U4rsGe2OAlpa3eUpbOUuxygk7FQuYxrr907A1w/DGXCAI1ntO0GS52oGZRGoa6VhpB90xqTVPh71u3bS2At0IuR4GYZ9CxI2bXMsmRBBFVz50wYFwMhUABdpLZcpTxiGJPTbSaznG+zbj5MNosbeI4tbdsly8xA7xS6HUKJOpViIEt99MJzbjVAJu3GAYNBEoWDBhpEe0J0oavYi4LmRXdmJy5RrJ2AUAnNNWjcau2Es5CbdxVfUaNlzHQ9RqG2irl4Ml5Czh30n4jMXe3aYlQmxGgLHofFvuqVhfpPTslsvhzlWNQ/QHwI8J60J/XLl2014hLuXNmDMM4VcsnXXrtudSJpDcVtNaUfU7Cx/xNQzATP64k+cGhKLE7NCwH0h4UXrrG1cS3eCgvKkj28zEeHf8APbzir7gfH8EuEi3dVYUqM8g6TlEtvGYfGst4bjuHdqHa3cCCZtsxcEdNTlII8STJpN+yLuRLF0MnfDdpctq2VsunfIBPdGxaKTiwRC5nxM4u8RsX0PQ7bUzwS7OIsDxu2x/nWrLEcrY23b7UBDbKhhlu2yCI1yqWlj10nyqlsY1rbqxQBlIIlYMjan6drTHkfTGAb7NfQfKurEsF9IN1RDKD6Ej5EV1HpyJyQAYTEumqmD6D8RUv9K3SIzfAD8qp7DwOtOPiQK2U9CaJF66TuSfU0vC4K5c9gT7wPmarHxU+VSbPsjrQpJsAlw3KwFvtLuKt22GyBLrMfeFCj4/Co3A+LrYxqqxN3Dk9m4g6qwALKpJhwwDDXp0mqS8elQLhio5ENBqnHsKlsj6qly+9tUuXn78lVCh7avohMZtvWai4Hmy9ZXLahBqCVABIIg5iok77EwOlDYYnUySfjVnYvIu9pW9SfxJH3VUIJoGybiuP4q6puMWKjQvlJA2ABYzG6iJ6jxqsucTuNu5P8+VXWE46LYIVWRTuqZYP3CpC8Xw7e2k/xID8d6bi1d/wTYPWxcubGY8Wj5mo/Uiia9iMKzLlCquubKMnpoBH3U4MFgTI7snr2jz8C0fdUttFFVicMowtq4BBZmAPiFzBv8wHxqRyxwC5ic9wW81m3o5mO8dhAOY7g6VOuYGzeCIXKrakKAy6iZJJ11Jor4FxlMDYa3YTQsXJzAkkhR0UdEArGWSjSKTV2wG4ly7jcO722td1DJgoe4x0I6kRp4zpUXEKpLMqjMWU6Ak93YL7ug3o85i4hcxTFlv3LSlAmVQpDQWOZswke2RAOwHWhc8G7LK4vEFTI+zEyNQPaIGx1IMeBpVLz2BevcCgs2gGpJ8KTex1ktaCAjtEzAk7+Gm4nXy0qNj7Je2yDug6DWYE+g6VD/Q6AWyhYOkd4kwSNT3emvn1rNQKsTzCyjsS3si5LGJ0AM/9qj8Vw+QixhVdmkNkyyYILEiRtrPvqXxPB9sRbLFYM7dNduk7fGlXOFkXUu271xHUBcxA2Ayzp1j1q1HomwTKXXdgVbMujCNiJ0IGx0Ne3LbrAKkEmIjr4UTNwQMxbtizt3rhZRqxnYggdPDrXn6Bs7tcafdAPTKI+ZPurVZJ0LVA1ctssZlKztII+dLw1tmkrGn94D5maIrOAw8A3Xzf3WcLB8e7r99e2/qlogoEY6yGclYOhMTqQJjzg7irtiB1cW6HR2B9TTycTuFh3sxG2gkddNJ6T7quzi8Gv6qk+OST7yRNKs8wpaM2s6GIlVUae/bbcVStr7Eyus8y3gSwIDkEZ1kNqIOoNW2H5yDW0t4mxbxIWe9dGZzJJ7zyGO/U+HhVRi+I2nJJsAkkkmQCSdz3RVXfIOqrA66k/eabgqCw6QcMvWGb6s6Q2bJbvPJIgT9oGAgMxjwquwXL64h8uFvIARDm5cSQvdjuiGbYzlBqiGPCYJ7at9pdvKWHhbtLKz4Zrjz/AMv411t8w11rGMdspsv+K8u3LLQty1eHU2ywjyPaKuvpNVbSpgiDSUMgUxi3gjb0rZ0kSWNjGuNmPv1+dSv0pcIg5f8AD+dUNrFeVSrd4RQp6Ch+85mfkAB92ldTWHwT4h8tuCQswSBpMbk+YrqxlypMpRbCpeRLaqrYm+ton9S0/aMwHhIKr8SBQ/x/heGJJwxuIFJEXHVpA8MqzM+fuqPisYbghZ8YkkmdTPj8PjUHCuVYq8oSdAwIJ9J3opdiGL2AuJq6kDxjT47UqzcgRp/Pvo34NduuAL9oWbYH9o2aYH/lhSxJ00HjT3MnCcHbUOt23fk/qKVO8GSY212k6VMcrHoAb96oZaZogxGEw7nLaFwt0hgB8XBqZxXlQ27Vs21btR/a94dZiBpBBBGlObxdMaVgoJ8Y9atA9RLuGa37Qy/xLH3kRTYuenupxnRLRPzVzGoYu+dO98KGhspMBiuhPgDEE1fqgkPzXFqj9r6V6b1HqIKLjlvh/wBZxCWdy0woIBaFJgZtJgHfwqvu6MwHQkeeh615wjiLYfEWr6aG26sPODqCfAjQ+RNNX8RmuOfFidNdyToeo13qFP3WPwSQ58T8aV2zftH4moyuPE/D/elZh4/dWmaFQ+b7ftt8T+dcLzftt8T+dK4fh+1uLbUwW8vKfHypu6MrMpOqkg6dQYNGcboKfYrt2/ab4mkm6f2j8TSMw8furzMPE/CjOIC83maTApJcefw/3pPaDzozQUO15NN9sPD7/wDak9v5UZoKHprs1Mo5OiiT5AmkG6aXqIVEnNTOIfpMUy1yklv4ff8A96Up2NI7P0mli9G1WOCwdo4W9dYk3Q6qkGAJBI0iCSQ2/RTGxNR8Jw9Tq+eOpSGA9Ykj4VEdvRTVDa4oxpTuBwr4i6iKrMWIHdBJA6mB0Akn0q4wXA8LcKg4jIGMFmnT+LKpgeZFE/BsBhsC7spZ2KlS8HVdJCajfqfIUcjlFfIRSbAS/wALy3jbzdnH7yZ9dF1BEEHTervhnKnbd1cVYDzGRs4nTcHLBGo2mK7mPjZuYl+0GYZMoVmnpMz0Ose7yqv4RcU3FTtGtliO9oRHWQSPcdenrSi/bsbW9E7GcHv4FiSFfZfs7gMyJkdm0wMsGevTauqxXmLE4O8wVyjZQDoh0MN+sNCZB0jppXVWF7FbWiBy1yn9ZQjEYi1h06K0m4QOkqMgHrJ8quLOLscP/wD5xauj2Qbi5miTmgsAYkaCAPxz6zgr5UMCQPM+G58ampcmaqGLZLLjjHMNy8ACYAMjSNdYMDQb1Sm9mYZyTrrrr8SDTeIvAUzh7gnM6tkHhpJ9SPlVOSWhE1EbtV7FGZgQQoBY6GZMDQedaJgGDnLdudgI/wCIrEEmDllZA23n40Ocvc5/VQRhgEneIk+s6t75qFxjj93FMHuNLDZiBMxvpoPQVD4lLspSa6CzinGsPh0DYck3wYDFrbIROpy3LOY9dAF9TuRniuMOOvITaTM3dDdmEECSYCQWO9D2IfxpiwzM0KCT5dIJifAUYqKpCu+yVjcJaRm1MBmAC7FVIgy0kSD51qmI+jpjhOwN6WFuUbZRdULkRpnuHMdRqd/Kgu1y4t60t245Dgk3pK5IkwO40gmJLE+MCibmLmq5IXOsHWVVZ0ECS0k6badKzfG2UnRmWL4betOyXLTq6khlynQjcaaVFeV9oEeoj50W4/jufMQGztu2Y66nXWdfE0i9zZizY+ri7ls/sKiCfUhcx95rT0ybBMvINeoasWwb3wSNSCJnzn8RUuzy/wB0Zsyt12Iny8qyk6dDWyrU0oGrNuAkbOPeI/Gm/wBDP0ZD7z+VLJDoe4NiOzIeBoTqR0gCJ950pvjF/tHLgaFiQY8dfeBVnwXGHCE5c+YghsuUqZ8A6EbUxjnW+zFhca4xMM7dTtPdAgegrRQfYX4KOa9mpx4Nc8U/xf7Vx4M/7SfE/lUZIKK5mpBerP8AQjftp99JfhnZ97ODHSPH3007YUVnaTtXrqRqQQDtIIn0q4scSuJsQfUD8KMOWOdlDFcW79iACtpLFplLjqxaDOg3B23WtHCuiUyDyPyv2lhr1wlTc7tsTEoILP477H5hqH+ZeCCximt2yz2xlJYxIDbztqNfXfSYBtjeau0bMtwZWMaqAFGsZlGgid/vquxXKV+8127Zum8XKnS3OokQWSfKIXp0rPBp2O7KLiODw9m6VFsuoAk75Z6N0+W9XfLHBMFi7oQrdaQT9lZU5Noz6zHnHvoJxqPauMt0FXBMhgQd9dxNKtPWsdxxB92FnOPKNrDmMNe7SYBRnUEvscigGR6kRrv0qOEXmsLdtvZMme1Zp0bKTaQCIBzaxMkMSIinuHcbvWWS4jkMmqkHUeO4II8iDRBxHnuxisv6Qsdqo/d5bbE+JZZc+gZR5VHpNR27Ky3aAi3iVVxIMHTRoIPiDHzFWmB45dQqQ5BUyrD2gdfiNdjUHmDFYRnnCW3tKNluPnPrOkHy1qvw9/bWri/DIDRnsYtrfbXXUzlZ8oOQHqRIJXaddK7j/LOHwrBsPe+skHWIiCG10JGjACJOlDSXNNDUbE8QuZ4DkDTcmnJJAiRfx9zM5dmlmls3VjOpB611QmL3Wic5An+ZHnXVnaGW1ji0m4MkZpgL0AM5RM6QBrvOvWnsfwS4Oy7JSRchSBrluGTl3n2dZ2gE6VRYS8AGKmSdCSAD9xPlWg/RRYa5fLvcyWUgsGuKuZgCFAk5iILbQNIml1tDv5JOC+i4LZNy5iLXajZWIyx6nY76QenjoLcTwqtbZAe9006g/LStL+kDmBXDWLaoCjAl0O4jaUEAQw0ncEbTWdWFZ7mgzHUn0Gp90CqUdW0TYLpgbqHOVOQGCw2kgwJPXyp43wBrV3xqxcNtSyvPaEKoJZYCjMQBIDTGm5nYxT/KnA7d9yblu8oVSxzhNY2VBI7x9PHapjN0NoFuzuXPZGnidqYF57RKhiNela5xTh2HtICGYEmAGyRp5aeIA/GKEMZhVvaFFB8h+O9W06uxA5geJ3GJBdoAManyqfOknel/0eZDKx6T+dS7HDNBnPuH50o8qrbBxKwmnEwbtsp9+nzq7s4YL7Kx86kLZJqXzfA8SDwi2bWbNrmjbyn86sbl2djSlw1ODD1hJ27LSIRtzvXdnU7sqSbVFgCnE3IusJPT5Ck4K4TcTU7jrUridm52jRtp8hScDZudokzGYTrXUpLEzLg2q7sqsOypXZVy2aEO1hx1qLxPDgqQu9Wxs00+HoTp2DBR8I4/VJ9NflTaHWid8NUXE4adx/PrW65n5IcSoUxrOtevzFiLC/ZXnTNocrESB45YmpN3BH9X4H86iDhLXD3l0H4x+VXLlWOmKivxPE7t8w7ZpO51M+Mmk5HTcSPKinguFtWG79lLgg6NJO2moIO+sTWl4Tl7C3LYL4e1YLAQVZ20IBGgdoOuzDpUtvTbGYol8EVMtcF7aw157gRUYqBBOYwDqf1V2E671ec/cCw2FvEI5Afv24VsoUkjLmYySpHUbFdd6oOEKbtwWQ4VGku2WQAoJJIkToDp40Sm3EaWzzh3B1v25DBZnU7yPwogPIly4oZVgnYgoPj3qZxQ7N1tG6l5URQrqIJXvQHAJ72h6nSNaMeS0W9cW3mYBASolQQQAJQvoRB1HQCmlHHITu6M4/Q2IV2tlDKzJOg09fwmmMTw1C6qHZHI+0DgRn/uFT7JEb+e9ahzpwxbd7tVN17mQo05ACupmEJDH2ekgEabUC8asOptYhrRVGIAVxIbKZnYSI0I/OsvUt0aenUbHeHYs2RkmQumnl+FdVe+JVmLABQSSFB0HkJ6V1dOmZFZiUeATbuz4vdV/cAEHhWs/R9zNhsJgbYYXGcjMVW2k5iBMOzbaeVY/h8cQwy20zSACcxMnQbtH3VJvdooVRclYPiNeog+tYpryMM+PcWW9edtlZ2ZZgN3mY6hdzBHjtQri8SZbKSANGIMb9PfUFWKmSZqdjBGHbadGPrM/Kacp6pAkTcVeXskW8yur2wwVWnKR0P7L7/HrVhyDxfC4V7j4iXlSFQ21caEEZQ5AzaRmJH30LYewHsu/aIroAQjDVgd8h2keG9O4a4ltVOUFpDGRPmBr02qK+Bo1/imCGLtjEYdbaW3Q5S5t2m66hUJIOkxE0FYcxd0g6e7woj4RzpbuWLOFYBbd05GVVzMkkAHMxiZJPsmAN+lRuN8PSzfuhLwuAEksxCkCdm0AzCR4SDPjTUm4tA1sgNaLGTS1wwryw86japBrnZY2LMUsW6Ua9UUgEkUk06a8igBqkFafy15FMCM1qlIkU/lNegGiwGCtOKKcIrzLQB6KSwpYFc1IBkpTbWRT5rwmnYERsPXgsr1NOM9M3FmSdFEZmgwASAJ95oASEz3QLazpERpPn5a0aclrhWW4+IADZVEZo2BBZTI0ylY9DVRyxy8+Ie3dtEm2pOe4qyAde7lMZtANifaGg6mXF+Prwy0r3FBVCUUDuudCdmAmYnc+PnXRl7UkRWzNPpPt4I9icIwDIDIJiQzKBmLsdRlY9KruDcDNpGvNdti4UPZyhKrMiRmygsQDrBADAwxPdVg+YS9+9jbjntbpygCCUVdYE/qGQNQJyk66iqjjHEsQzTczAXGzqSDDAbZT1A00GgqW23SK0keJjbiqLNxShDlyrLlYM0e1Ou0b0actYmz2y/WigsrmaWErGQjKQFIJzZSCfAjwjPHvtda5cdizEgljuT/ANhFJS7czRbmT4VqpKmmQanxDmPA3SFVLVtQ4yxZBBGZYGUHuv5gHedI1Vzf9vgrs91UAuISAcuTUwPNMw/91ApiwFe6QxkSoAk6GYI1iT91WXNmMsjKwvuLiqFCI0yNYJAOgidTvXK4rJOJdutlTwjjTYcHsMpDhcxZJkrOoDbe0a6qnDubjnUnTqT5V1b6IF4nD2LeQ2nZ8yy2YQVbqvh7xUjCfbQIAKCBoNRrqT1NWPHOTcRazRbcOsMyASVUxroZiWHjvFUPCOIdi8sgcEFTqVInSVIOjChoEzUOSuWcFiY0zYhYL2rhWPUA+0h/2Iq95/w6JZFi42HS2QfsbEK+2koBqJ/WmBm20k4tgL83srMw/YM6jyn09xitI4fz6mEtm0uHsG8Lf2d9La6sf3g6EDqJB8BRd9gZ9iOCvbU3E1tAEyxGaPNZ9+mm9VZujSdffH4GPWKM+F8fRsUbuKJlyZe2qjLIyzkjL5mBrrvNTOZOS7Kl7yszWwM2YW8kzvKroAsr3jlksN9aOh18A1heNDD3EuYXMo6q+UweonY7aNAI9a0q7z7gWwJJwzXbsBXF4MQGYxIYlsoMZgFIOg2rJMTw1lWUJuISYI0bSP1dyNdx51N4Xxx7VvszaTKTMlSCSNw3RtB11FLYGqYbly1cwtrFKUs57E5Llwr9ptOYgyp1MH+7tVAUuqDnsupBAIIgy0x7UbwfhUXC8z37RGIwq27riM1t7YYweqn2wfQxrMVct9KdrFIVvWbtq+J1zSgHUKO6Qdt1J86l1XyBHZSPaBB8xB116+RFemiTkbiWDv32uPlS9kGTtlIUgd0lCWCloyjaQI8TT/G+UnN76wGttbJGcIcoHSRAIjUHWTodajHyVYJFvWuq3wvLF+4Gi5hy42RXJZttR3RGumoGx1ioT8AxSXMlxMgK5gxBgAdGYAyemg6j1pYhZEU0qacwuFz2WvG5btIrZT2xKEtBOVQV1MAaeYqh4XxIteYFxlJhASANTp7RGkfOimMuq8pu5fVSykjMpIYTsRoQYp3Ar2jgQQmua5pAgExqRLHTTzpNNKxWJmvSakX8OvbLZW4pLRlLd3ed52MiPh401xnA3cPc7MhGIAZiHBGUkDTqTrtofdrQk30MRmpBavcXZe2qnKWzLmMT3PAXJAiddprzE8Pupb7a8GsWgCVZl0dtCo0MwehAI9atcbFkji3p/PjSbRzNlA1JjbSdNJOk6jr1oTucZJcsogEAET6a/dRDgOO2sPZ+1GVnGdHXvAPEAlNpA0PUaaU48doTkSuLY7DWcKe5eOIzgFmUqirrmCnY6iO8NZkbV1rH4Q4fPdd0JslltpIDtqVFwyQZPd1jSDsaG+I81XcQpzNCztAAJ0MwNJ/LxFUeP4obi5MqADqB3vidfcIFEbFZPs8WZWzqSpBkZTsQZEe+nuKYx8aWu4u8pdjFpZJYSYgASqL5sdep61QYZS+ign0E0QcO5Te9lZrgRCDBIPeYbqp9mZIEnadRV1oXkg4qybUWwsmBOUhgJ01KkiZ6VdcB4GcRikGMuBFbSbjGVA9kGDoTtlPiSavuFcoPhrfbm0wSYEwZmQSzAjLrAEAA5j7yfheO4dasHFY1u+xZXt3F7TMZIXLCGSVUER7yYmjKKdDp1Yix9H2Eul+0vLvH2AUhdFgMwEkka7TrvtWa8cwdixdu2rCvcIuZBfJYAAb5VBiSZHeJ01G9T+O81W3u5eHq+FtPIP2jS0wMx70Jp4EwBv0EHHX7doItpyVGjEwc4JktpoNZ0OoGX1qpvwginuyqxNh3MsST/PhUX9EsNiPhRRbtSo7y522t5pePGBsPfVrw3l+819EW0zMCucBTCqw0lojYhpny6mpSYMF+FYC7Zk5EbMBGdZ0E7DpP4V5W047hOEwYBvWlv3WMSDrEafZt3VEKNRrJPia8qrh9hiy4x3L9riAF4XywcLD2CoRlBDAHViddtQQaAOaOQrasM1o2LZ7rXhNxVAJysSZaY6QsdDvWe8B5gfC3c6Xr1o/+URlP8aMIYffRMvPi3boHEHvXbe4Kd23HnbAkf5vSmvtiBRsC6NCJbu6+0yNmGnhPynrUS9xS8Qbd1s2XQZspZY6BhrHvreUxXCb2GNxGsW7aqQzIqm4ARrqQYPhIPlBrPeH8C/SIumwEuMpjK4i5BOhSJgEAyWYCZpasDPjcJ1G9XdzHXMh/rPaAqFbvOGywBlIfUqNvSrjj30c3cMFN05S8hRnBAIjeJ+R9RQxiOEXrL5WCtqQcjBtQBMga9R060OwCjk3i2EZ+yxqOVaFtvbgFWJjv6gZdRrG8kz0NuauWsLYV3d7Dl0ItWWBLKYADKbe5EeCrqRNYpfSPEEe417heIOmgYxQpK9gy24zbW3JRmVt8qsYAnTUkt99UbXyxzGn5L5tdW6mmL1nKBSk1ehokWSD3WICncmTHuAJ+AqdwvHsjEJiHCLqFcsFP/tDMBpp+VUpar/lThi3LiF2XvMABI2nc/hSim2IL+X+M4423exAVBqyOAdtR3iS2muUae+JRb+lfH2C6OttmmCxUhj4EyxB02gAfGiFOE2kBVMyIfa/aPSZ2mPKoGP5BD2GxStY7JZ/tJzaHY5V1PoevSsk1J0W+gHxHH/rGYXS4LNmLglpMNOZTEkzvOkVBvMuUlXJI6ZYn7zRvwLkC5i7TmyoFrtBm75BlQfZncAOeo6etM2+V7Rx31Q2rjXRICqyIfZzCe867Cdzp1rabaeyUQuEc827T2bjYdbjW0IcMFAdzILHKOgIifCj+59IHC3sJfOFguzDIEXMGUDMTlIX9cCd6AOI8jsuIFl0a3eMd0XEI1kjXYaAaTUzjHKRsWrbXlI/UJ7m6jTVG7zFQJ0G2s05J0rEmEPHPpDwRwbfV8NaNwMqBb1sEgNmJYQZJGTx0JHpQjwr6Q2soV7JbjTId2M7Ad47mIHu06CpGF4TYOGcqs6EOcuoJyx3iCYmOu1XvC/o5AsrfZVt2mtq3aC4Widc7qYhYYSBtBqY3iU1QM8U52vYlOya3aS2YJCKwbTUGS0e6KgcX47ibmGSwcQGw6kBLULKx1JC5t56neNq0fB8l4TEfZWLlrtrZftbjWSC+sQA5YQJiRB2NZxzLwY2y65Qty3oyiII3kRoTHhTistoTtaKazeKHMpgjYj8KZx+Ke57bM0ftMT86jrcr1RmMUrAveSBh3xKLjO0ax+yhOrHRZghsvjlgnStn5u4Tg7eEW39UhRpbZbLAISZIctBykgyG3JnzrAbNoqDPWKIxz/j1siwMVc7MLljuzHhmIzffSwTp2NOg9wnAcGqxfvtaXxY5YMggBNV2DQYPlpNCF/jIUXLdpBctBoW4wKzBMN3WEE+ZOm/kKPjLlxiz3HdvF2LfMmKQ1tmgKpaNyASB5kjanFUqbscp27So0Z+er12UtouHspaFtlRy6udB+tpMbnVjprBag7HczXSzFWAE90wCRGndkabnXfWuwPKF68xysgIWdT3mOgyoo9piSABMmrWzyk9h1a5avBZEtctm2ImJOsKdf2jrA1pxhbsnIFsILlwlUUuSZMCdz1jaiLhfLytcVL11lMw6ossPFQPEdfuoy4vg8LhMMlztQ5FyUs2xkboe843AEGQu5ERuBHDcbcYg37RyXHBU5RMgxIhp8ANPCqpiCnl/krEG4HtW7aBTqrOJYR4OGmYHtaT4aUb3uZ8HgLeW/afC3goOQLJuRoCrWzDierEVlvHOdcYIVLK2i2gIOZyfJQZX0ifOgxr7Xbpa+1xiT3zMtPq/h4Gh77BB9zfz1irl3KWKWx3lUZSddmLFYOnhI31PTqC7vE2AVQEEAa5QSfWZ/ma9oS0MqsXbyuRMxTgK5QXBIHQEA7xuVOnurq6pEWvLy2GY5rJOQMT9oYYEHTaREyCDuPdWncF4b9RwFzE4S5ctvctBnz5XkASADlUgjM0EeMkGurqy5G01RcemM8H+kS79Wk2bZuMcuZpI9WU6k+8DyoZxFzOxdgJOpAAA9yqAAPIV1dXocUUlZlJtsFONYkv5ANAHupNrCqQJ8K6urk5P1Fx6H8NgRnUSYJj5/lVpxPg6qo1kHxH5V5XVAEHCcJtMQhBlzAbMe76Ab++oJPZspUDQHQgEdNwdDvXV1CGX/B+ZL928iO0hjB/mar+YsZetX7loX7ptls2XO2XUA+yDGnpXV1J6loGT+WOZcXaVuzxF1VmAoc5RpJMTEmR8KnYfjd8OLq3GFyNGnUdJEjfWurqrvsV0UXEeasX9Ya415muhtHYIT3dBPdjYAbUQYjFYjFWrTX75chAV7iKFzBSQAgA6DXyr2uqsnYinwvE71sXUW4ezBl7cnK+UkDMAd/PepuB4zexDtaF/EWsOqQLSX7kQdCCSdiSdIrq6pm3RSG2ui47Bs0b914M+ZA99D/ELeS6UkwDE11dQtdAyJ9X70TVpg+HAakySPdXV1IR5jbEaTUT6sOutdXUwJHBYFxpUHYajx8KI20/n8q6urr4eiJGqcDwaXMDaxVpRbuL1uFrhCoSAEJZco000IFC/OX0rXbSvYOGtPnUqSxMTG5Tr4xNdXVhXuZfgAeK2sz3FJ9l/xA8fA1X4tDacgHVdiNK6uqOJ6ZU+yuD66zqd51nxmiThuHa9mt3LrsAAe8ZMbwC0kbdPhXV1aEBBxPl+1h7mRBIyq2YiWOZQSCTpHkAK6urqq2iT/9k="/>
          <p:cNvSpPr>
            <a:spLocks noChangeAspect="1" noChangeArrowheads="1"/>
          </p:cNvSpPr>
          <p:nvPr/>
        </p:nvSpPr>
        <p:spPr bwMode="auto">
          <a:xfrm>
            <a:off x="0" y="-836613"/>
            <a:ext cx="2647950" cy="17240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8442" name="Picture 10" descr="http://gmoseralini.org/wp-content/uploads/2013/05/EuroPar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56844" y="3643847"/>
            <a:ext cx="4407644" cy="288149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Agenda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4841" y="1557734"/>
            <a:ext cx="8065591" cy="4535562"/>
          </a:xfrm>
        </p:spPr>
        <p:txBody>
          <a:bodyPr/>
          <a:lstStyle/>
          <a:p>
            <a:pPr marL="381000" indent="-381000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1. EU Policies</a:t>
            </a:r>
          </a:p>
          <a:p>
            <a:pPr marL="446088" indent="-446088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	1.1 Digital Agenda, </a:t>
            </a:r>
            <a:r>
              <a:rPr lang="en-US" dirty="0" err="1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eGovernment</a:t>
            </a: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 and Single Market</a:t>
            </a:r>
          </a:p>
          <a:p>
            <a:pPr marL="446088" indent="-446088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	1.2 Regulation (draft) on </a:t>
            </a:r>
            <a:r>
              <a:rPr lang="en-US" dirty="0" err="1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eID</a:t>
            </a: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eSignature</a:t>
            </a: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 and trusted services</a:t>
            </a:r>
          </a:p>
          <a:p>
            <a:pPr marL="361950" indent="-361950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2. MS Programs</a:t>
            </a:r>
          </a:p>
          <a:p>
            <a:pPr marL="457200" indent="-457200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2.1 MS w/ </a:t>
            </a:r>
            <a:r>
              <a:rPr lang="en-US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eID</a:t>
            </a:r>
            <a:endParaRPr lang="en-U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2.2 MS w/ </a:t>
            </a:r>
            <a:r>
              <a:rPr lang="en-US" dirty="0" err="1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eID</a:t>
            </a: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, travel function and biometric data</a:t>
            </a:r>
          </a:p>
          <a:p>
            <a:pPr marL="457200" indent="-457200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	2.3 MS w/ </a:t>
            </a:r>
            <a:r>
              <a:rPr lang="en-US" dirty="0" err="1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eID</a:t>
            </a: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 and eService </a:t>
            </a:r>
          </a:p>
          <a:p>
            <a:pPr marL="457200" indent="-457200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	2.4 MS w/ </a:t>
            </a:r>
            <a:r>
              <a:rPr lang="en-US" dirty="0" err="1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eID</a:t>
            </a: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en-US" dirty="0" err="1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eSignature</a:t>
            </a:r>
            <a:endParaRPr lang="en-US" dirty="0" smtClean="0">
              <a:solidFill>
                <a:schemeClr val="tx1">
                  <a:lumMod val="25000"/>
                  <a:lumOff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3. Conclusion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15516" y="1189074"/>
            <a:ext cx="8642350" cy="5840326"/>
          </a:xfrm>
        </p:spPr>
        <p:txBody>
          <a:bodyPr/>
          <a:lstStyle/>
          <a:p>
            <a:pPr>
              <a:lnSpc>
                <a:spcPct val="125000"/>
              </a:lnSpc>
              <a:buNone/>
            </a:pPr>
            <a:r>
              <a:rPr lang="de-DE" b="1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Five</a:t>
            </a:r>
            <a:r>
              <a:rPr lang="de-DE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b="1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kinds</a:t>
            </a:r>
            <a:r>
              <a:rPr lang="de-DE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of national </a:t>
            </a:r>
            <a:r>
              <a:rPr lang="de-DE" b="1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policies</a:t>
            </a:r>
            <a:r>
              <a:rPr lang="de-DE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on ID/</a:t>
            </a:r>
            <a:r>
              <a:rPr lang="de-DE" b="1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eID</a:t>
            </a:r>
            <a:r>
              <a:rPr lang="de-DE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b="1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are</a:t>
            </a:r>
            <a:r>
              <a:rPr lang="de-DE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b="1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known</a:t>
            </a:r>
            <a:endParaRPr lang="de-DE" b="1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25000"/>
              </a:lnSpc>
              <a:buNone/>
            </a:pPr>
            <a:endParaRPr lang="de-DE" sz="1600" b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5000"/>
              </a:lnSpc>
            </a:pP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MS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w/o ID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documents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; </a:t>
            </a:r>
          </a:p>
          <a:p>
            <a:pPr>
              <a:lnSpc>
                <a:spcPct val="125000"/>
              </a:lnSpc>
              <a:buNone/>
            </a:pP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e.g. UK,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since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1951</a:t>
            </a:r>
          </a:p>
          <a:p>
            <a:pPr>
              <a:lnSpc>
                <a:spcPct val="125000"/>
              </a:lnSpc>
            </a:pP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MS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w/ </a:t>
            </a:r>
            <a:r>
              <a:rPr lang="de-DE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visible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ID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documents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de-DE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voluntary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lnSpc>
                <a:spcPct val="125000"/>
              </a:lnSpc>
              <a:buNone/>
            </a:pP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e.g. France</a:t>
            </a:r>
          </a:p>
          <a:p>
            <a:pPr>
              <a:lnSpc>
                <a:spcPct val="125000"/>
              </a:lnSpc>
            </a:pP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MS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w/ </a:t>
            </a:r>
            <a:r>
              <a:rPr lang="de-DE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visible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ID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documents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mandatory</a:t>
            </a:r>
            <a:endParaRPr lang="de-DE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25000"/>
              </a:lnSpc>
              <a:buNone/>
            </a:pP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e.g.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Italy</a:t>
            </a:r>
            <a:endParaRPr lang="de-DE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25000"/>
              </a:lnSpc>
            </a:pP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MS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w/ </a:t>
            </a:r>
            <a:r>
              <a:rPr lang="de-DE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eID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documents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de-DE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voluntary</a:t>
            </a:r>
            <a:endParaRPr lang="de-DE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25000"/>
              </a:lnSpc>
              <a:buNone/>
            </a:pP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e.g.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Sweden</a:t>
            </a:r>
            <a:endParaRPr lang="de-DE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25000"/>
              </a:lnSpc>
            </a:pP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MS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w/ </a:t>
            </a:r>
            <a:r>
              <a:rPr lang="de-DE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eID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documents</a:t>
            </a: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de-DE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mandatory</a:t>
            </a:r>
            <a:endParaRPr lang="de-DE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25000"/>
              </a:lnSpc>
              <a:buNone/>
            </a:pPr>
            <a:r>
              <a: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e.g. </a:t>
            </a:r>
            <a:r>
              <a:rPr lang="de-DE" sz="1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Belgium</a:t>
            </a:r>
            <a:endParaRPr lang="de-DE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25000"/>
              </a:lnSpc>
            </a:pPr>
            <a:endParaRPr lang="de-DE" sz="1800" b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5000"/>
              </a:lnSpc>
              <a:buNone/>
            </a:pPr>
            <a:r>
              <a:rPr lang="de-DE" sz="1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Note: 	The </a:t>
            </a:r>
            <a:r>
              <a:rPr lang="de-DE" sz="18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Netherlands</a:t>
            </a:r>
            <a:r>
              <a:rPr lang="de-DE" sz="1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issue</a:t>
            </a:r>
            <a:r>
              <a:rPr lang="de-DE" sz="1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since</a:t>
            </a:r>
            <a:r>
              <a:rPr lang="de-DE" sz="1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2006 an </a:t>
            </a:r>
            <a:r>
              <a:rPr lang="de-DE" sz="18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eID-card</a:t>
            </a:r>
            <a:r>
              <a:rPr lang="de-DE" sz="1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but </a:t>
            </a:r>
            <a:r>
              <a:rPr lang="de-DE" sz="18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this</a:t>
            </a:r>
            <a:r>
              <a:rPr lang="de-DE" sz="1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carrier</a:t>
            </a:r>
            <a:r>
              <a:rPr lang="de-DE" sz="1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only</a:t>
            </a:r>
            <a:r>
              <a:rPr lang="de-DE" sz="1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ICAO  </a:t>
            </a:r>
          </a:p>
          <a:p>
            <a:pPr>
              <a:lnSpc>
                <a:spcPct val="125000"/>
              </a:lnSpc>
              <a:buNone/>
            </a:pPr>
            <a:r>
              <a:rPr lang="de-DE" sz="1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		</a:t>
            </a:r>
            <a:r>
              <a:rPr lang="de-DE" sz="18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data</a:t>
            </a:r>
            <a:r>
              <a:rPr lang="de-DE" sz="1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set</a:t>
            </a:r>
            <a:r>
              <a:rPr lang="de-DE" sz="1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de-DE" sz="18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biometrics</a:t>
            </a:r>
            <a:r>
              <a:rPr lang="de-DE" sz="1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de-DE" sz="18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security</a:t>
            </a:r>
            <a:endParaRPr lang="de-DE" sz="18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250825" y="65088"/>
            <a:ext cx="7669547" cy="769937"/>
          </a:xfrm>
        </p:spPr>
        <p:txBody>
          <a:bodyPr/>
          <a:lstStyle/>
          <a:p>
            <a:r>
              <a:rPr lang="de-DE" dirty="0" smtClean="0">
                <a:latin typeface="Arial" pitchFamily="34" charset="0"/>
                <a:cs typeface="Arial" pitchFamily="34" charset="0"/>
              </a:rPr>
              <a:t>2. EU MS Programs</a:t>
            </a:r>
            <a:br>
              <a:rPr lang="de-DE" dirty="0" smtClean="0">
                <a:latin typeface="Arial" pitchFamily="34" charset="0"/>
                <a:cs typeface="Arial" pitchFamily="34" charset="0"/>
              </a:rPr>
            </a:br>
            <a:r>
              <a:rPr lang="de-DE" dirty="0" smtClean="0">
                <a:latin typeface="Arial" pitchFamily="34" charset="0"/>
                <a:cs typeface="Arial" pitchFamily="34" charset="0"/>
              </a:rPr>
              <a:t>2.1. MS w/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eID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programs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1845004"/>
            <a:ext cx="2324847" cy="1620000"/>
          </a:xfrm>
          <a:prstGeom prst="roundRect">
            <a:avLst>
              <a:gd name="adj" fmla="val 4847"/>
            </a:avLst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Agenda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4841" y="1557734"/>
            <a:ext cx="8065591" cy="4535562"/>
          </a:xfrm>
        </p:spPr>
        <p:txBody>
          <a:bodyPr/>
          <a:lstStyle/>
          <a:p>
            <a:pPr marL="381000" indent="-381000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1. EU Policies</a:t>
            </a:r>
          </a:p>
          <a:p>
            <a:pPr marL="446088" indent="-446088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	1.1 Digital Agenda, </a:t>
            </a:r>
            <a:r>
              <a:rPr lang="en-US" dirty="0" err="1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eGovernment</a:t>
            </a: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 and Single Market</a:t>
            </a:r>
          </a:p>
          <a:p>
            <a:pPr marL="446088" indent="-446088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	1.2 Regulation (draft) on </a:t>
            </a:r>
            <a:r>
              <a:rPr lang="en-US" dirty="0" err="1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eID</a:t>
            </a: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eSignature</a:t>
            </a: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 and trusted services</a:t>
            </a:r>
          </a:p>
          <a:p>
            <a:pPr marL="361950" indent="-361950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2. MS Programs</a:t>
            </a:r>
          </a:p>
          <a:p>
            <a:pPr marL="457200" indent="-457200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2.1 MS w/ </a:t>
            </a:r>
            <a:r>
              <a:rPr lang="en-US" dirty="0" err="1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eID</a:t>
            </a:r>
            <a:endParaRPr lang="en-US" dirty="0" smtClean="0">
              <a:solidFill>
                <a:schemeClr val="tx1">
                  <a:lumMod val="25000"/>
                  <a:lumOff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2.2 MS w/ </a:t>
            </a:r>
            <a:r>
              <a:rPr lang="en-US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eID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travel function and biometric data</a:t>
            </a:r>
          </a:p>
          <a:p>
            <a:pPr marL="457200" indent="-457200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	2.3 MS w/ </a:t>
            </a:r>
            <a:r>
              <a:rPr lang="en-US" dirty="0" err="1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eID</a:t>
            </a: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 and eService </a:t>
            </a:r>
          </a:p>
          <a:p>
            <a:pPr marL="457200" indent="-457200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	2.4 MS w/ </a:t>
            </a:r>
            <a:r>
              <a:rPr lang="en-US" dirty="0" err="1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eID</a:t>
            </a: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en-US" dirty="0" err="1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eSignature</a:t>
            </a:r>
            <a:endParaRPr lang="en-US" dirty="0" smtClean="0">
              <a:solidFill>
                <a:schemeClr val="tx1">
                  <a:lumMod val="25000"/>
                  <a:lumOff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eaLnBrk="1" hangingPunct="1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tx1">
                    <a:lumMod val="25000"/>
                    <a:lumOff val="75000"/>
                  </a:schemeClr>
                </a:solidFill>
                <a:latin typeface="Arial" pitchFamily="34" charset="0"/>
                <a:cs typeface="Arial" pitchFamily="34" charset="0"/>
              </a:rPr>
              <a:t>3. Conclusion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Blank 1">
      <a:dk1>
        <a:srgbClr val="1A1817"/>
      </a:dk1>
      <a:lt1>
        <a:srgbClr val="FFFFFF"/>
      </a:lt1>
      <a:dk2>
        <a:srgbClr val="B70D28"/>
      </a:dk2>
      <a:lt2>
        <a:srgbClr val="C0C0C0"/>
      </a:lt2>
      <a:accent1>
        <a:srgbClr val="00214A"/>
      </a:accent1>
      <a:accent2>
        <a:srgbClr val="E6EFF5"/>
      </a:accent2>
      <a:accent3>
        <a:srgbClr val="FFFFFF"/>
      </a:accent3>
      <a:accent4>
        <a:srgbClr val="141312"/>
      </a:accent4>
      <a:accent5>
        <a:srgbClr val="AAABB1"/>
      </a:accent5>
      <a:accent6>
        <a:srgbClr val="D0D9DE"/>
      </a:accent6>
      <a:hlink>
        <a:srgbClr val="005DA9"/>
      </a:hlink>
      <a:folHlink>
        <a:srgbClr val="E30034"/>
      </a:folHlink>
    </a:clrScheme>
    <a:fontScheme name="Blank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ank 1">
        <a:dk1>
          <a:srgbClr val="1A1817"/>
        </a:dk1>
        <a:lt1>
          <a:srgbClr val="FFFFFF"/>
        </a:lt1>
        <a:dk2>
          <a:srgbClr val="B70D28"/>
        </a:dk2>
        <a:lt2>
          <a:srgbClr val="C0C0C0"/>
        </a:lt2>
        <a:accent1>
          <a:srgbClr val="00214A"/>
        </a:accent1>
        <a:accent2>
          <a:srgbClr val="E6EFF5"/>
        </a:accent2>
        <a:accent3>
          <a:srgbClr val="FFFFFF"/>
        </a:accent3>
        <a:accent4>
          <a:srgbClr val="141312"/>
        </a:accent4>
        <a:accent5>
          <a:srgbClr val="AAABB1"/>
        </a:accent5>
        <a:accent6>
          <a:srgbClr val="D0D9DE"/>
        </a:accent6>
        <a:hlink>
          <a:srgbClr val="005DA9"/>
        </a:hlink>
        <a:folHlink>
          <a:srgbClr val="E3003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684</Words>
  <Application>Microsoft Office PowerPoint</Application>
  <PresentationFormat>Bildschirmpräsentation (4:3)</PresentationFormat>
  <Paragraphs>215</Paragraphs>
  <Slides>18</Slides>
  <Notes>11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19" baseType="lpstr">
      <vt:lpstr>Blank</vt:lpstr>
      <vt:lpstr>LANDSCAPE eID in Europe  in CY 2013</vt:lpstr>
      <vt:lpstr>Agenda</vt:lpstr>
      <vt:lpstr>Agenda</vt:lpstr>
      <vt:lpstr>1. EU Policies 1.1 Digital Agenda, eGovernment and Single Market</vt:lpstr>
      <vt:lpstr>Agenda</vt:lpstr>
      <vt:lpstr>1. EU Policies 1.2 EU Regulation on eID, eSignature and trusted Services</vt:lpstr>
      <vt:lpstr>Agenda</vt:lpstr>
      <vt:lpstr>2. EU MS Programs 2.1. MS w/ eID programs</vt:lpstr>
      <vt:lpstr>Agenda</vt:lpstr>
      <vt:lpstr>2. EU MS Programs 2.2. MS w/ eID, travel function and biometrics</vt:lpstr>
      <vt:lpstr>2. MS Programs 2.2 MS w/ eID, travel function and biometric data</vt:lpstr>
      <vt:lpstr>Agenda</vt:lpstr>
      <vt:lpstr>2. EU MS Programs 2.3. MS w/ eID programs (in chronological order)</vt:lpstr>
      <vt:lpstr>Agenda</vt:lpstr>
      <vt:lpstr>2. EU MS Programs 2.2. MS w/ eID and eSignature</vt:lpstr>
      <vt:lpstr>Agenda</vt:lpstr>
      <vt:lpstr>3. Conclusion</vt:lpstr>
      <vt:lpstr>Folie 18</vt:lpstr>
    </vt:vector>
  </TitlesOfParts>
  <Company>Infineon Technologies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eDriving Licence</dc:title>
  <dc:creator>koutsomi</dc:creator>
  <cp:lastModifiedBy>Houdeau Detlef (IFAG CCS GID)</cp:lastModifiedBy>
  <cp:revision>308</cp:revision>
  <dcterms:created xsi:type="dcterms:W3CDTF">2007-06-20T09:48:08Z</dcterms:created>
  <dcterms:modified xsi:type="dcterms:W3CDTF">2013-09-09T18:39:13Z</dcterms:modified>
</cp:coreProperties>
</file>