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6"/>
  </p:notesMasterIdLst>
  <p:sldIdLst>
    <p:sldId id="483" r:id="rId3"/>
    <p:sldId id="462" r:id="rId4"/>
    <p:sldId id="503" r:id="rId5"/>
    <p:sldId id="506" r:id="rId6"/>
    <p:sldId id="505" r:id="rId7"/>
    <p:sldId id="507" r:id="rId8"/>
    <p:sldId id="510" r:id="rId9"/>
    <p:sldId id="508" r:id="rId10"/>
    <p:sldId id="509" r:id="rId11"/>
    <p:sldId id="511" r:id="rId12"/>
    <p:sldId id="513" r:id="rId13"/>
    <p:sldId id="514" r:id="rId14"/>
    <p:sldId id="502" r:id="rId15"/>
  </p:sldIdLst>
  <p:sldSz cx="9144000" cy="6858000" type="screen4x3"/>
  <p:notesSz cx="7099300" cy="102346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 Light" pitchFamily="34" charset="0"/>
        <a:cs typeface="DejaVu Sans Light" pitchFamily="34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 Light" pitchFamily="34" charset="0"/>
        <a:cs typeface="DejaVu Sans Light" pitchFamily="34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 Light" pitchFamily="34" charset="0"/>
        <a:cs typeface="DejaVu Sans Light" pitchFamily="34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 Light" pitchFamily="34" charset="0"/>
        <a:cs typeface="DejaVu Sans Light" pitchFamily="34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DejaVu Sans Light" pitchFamily="34" charset="0"/>
        <a:cs typeface="DejaVu Sans Light" pitchFamily="34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DejaVu Sans Light" pitchFamily="34" charset="0"/>
        <a:cs typeface="DejaVu Sans Light" pitchFamily="34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DejaVu Sans Light" pitchFamily="34" charset="0"/>
        <a:cs typeface="DejaVu Sans Light" pitchFamily="34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DejaVu Sans Light" pitchFamily="34" charset="0"/>
        <a:cs typeface="DejaVu Sans Light" pitchFamily="34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DejaVu Sans Light" pitchFamily="34" charset="0"/>
        <a:cs typeface="DejaVu Sans Light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5177B2"/>
    <a:srgbClr val="666699"/>
    <a:srgbClr val="00FF00"/>
    <a:srgbClr val="F2F2F2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92" autoAdjust="0"/>
    <p:restoredTop sz="92995" autoAdjust="0"/>
  </p:normalViewPr>
  <p:slideViewPr>
    <p:cSldViewPr>
      <p:cViewPr>
        <p:scale>
          <a:sx n="94" d="100"/>
          <a:sy n="94" d="100"/>
        </p:scale>
        <p:origin x="-780" y="21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1"/>
          <p:cNvSpPr>
            <a:spLocks noChangeArrowheads="1"/>
          </p:cNvSpPr>
          <p:nvPr/>
        </p:nvSpPr>
        <p:spPr bwMode="auto">
          <a:xfrm>
            <a:off x="0" y="0"/>
            <a:ext cx="7099300" cy="102346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076575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60" tIns="47880" rIns="95760" bIns="47880" numCol="1" anchor="t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 Light" charset="0"/>
                <a:cs typeface="DejaVu Sans Light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019550" y="0"/>
            <a:ext cx="3076575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60" tIns="47880" rIns="95760" bIns="47880" numCol="1" anchor="t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 Light" charset="0"/>
                <a:cs typeface="DejaVu Sans Light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789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8538" y="769938"/>
            <a:ext cx="5111750" cy="383381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709613" y="4860925"/>
            <a:ext cx="5678487" cy="460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60" tIns="47880" rIns="95760" bIns="4788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9720263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60" tIns="47880" rIns="95760" bIns="47880" numCol="1" anchor="b" anchorCtr="0" compatLnSpc="1">
            <a:prstTxWarp prst="textNoShape">
              <a:avLst/>
            </a:prstTxWarp>
          </a:bodyPr>
          <a:lstStyle>
            <a:lvl1pPr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 Light" charset="0"/>
                <a:cs typeface="DejaVu Sans Light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019550" y="9720263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760" tIns="47880" rIns="95760" bIns="47880" numCol="1" anchor="b" anchorCtr="0" compatLnSpc="1">
            <a:prstTxWarp prst="textNoShape">
              <a:avLst/>
            </a:prstTxWarp>
          </a:bodyPr>
          <a:lstStyle>
            <a:lvl1pPr algn="r"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DejaVu Sans Light" charset="0"/>
                <a:cs typeface="DejaVu Sans Light" charset="0"/>
              </a:defRPr>
            </a:lvl1pPr>
          </a:lstStyle>
          <a:p>
            <a:pPr>
              <a:defRPr/>
            </a:pPr>
            <a:fld id="{AC2DEA42-F982-480D-AD89-9D0339AA973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19534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AE1D4D56-B0E9-430D-96D9-54696D470421}" type="slidenum">
              <a:rPr lang="de-DE" altLang="x-none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2</a:t>
            </a:fld>
            <a:endParaRPr lang="de-DE" altLang="x-none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89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8538" y="769938"/>
            <a:ext cx="5113337" cy="38354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37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AE1D4D56-B0E9-430D-96D9-54696D470421}" type="slidenum">
              <a:rPr lang="de-DE" altLang="x-none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4</a:t>
            </a:fld>
            <a:endParaRPr lang="de-DE" altLang="x-none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89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8538" y="769938"/>
            <a:ext cx="5113337" cy="38354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37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AE1D4D56-B0E9-430D-96D9-54696D470421}" type="slidenum">
              <a:rPr lang="de-DE" altLang="x-none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6</a:t>
            </a:fld>
            <a:endParaRPr lang="de-DE" altLang="x-none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89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8538" y="769938"/>
            <a:ext cx="5113337" cy="38354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37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fld id="{AE1D4D56-B0E9-430D-96D9-54696D470421}" type="slidenum">
              <a:rPr lang="de-DE" altLang="x-none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Wingdings" pitchFamily="2" charset="2"/>
                <a:buNone/>
              </a:pPr>
              <a:t>8</a:t>
            </a:fld>
            <a:endParaRPr lang="de-DE" altLang="x-none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89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8538" y="769938"/>
            <a:ext cx="5113337" cy="38354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37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D27D2E84-26C6-4897-AA76-C2A67E35B5F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9366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D2B4A1D3-03B2-473A-AAA1-4350EF10398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6005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32588" y="211138"/>
            <a:ext cx="2159000" cy="602456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0825" y="211138"/>
            <a:ext cx="6329363" cy="602456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6D356676-C897-480F-846D-8396548D466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7769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277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0789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248889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47239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914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08753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0307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062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F7E438FC-5C20-444D-BEC6-63F631AA486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76929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317101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8109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347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4363" y="2578100"/>
            <a:ext cx="7770812" cy="14684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0535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010F93D0-0C75-459C-AFDC-66EEDD16D98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4090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1196975"/>
            <a:ext cx="4243388" cy="5038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196975"/>
            <a:ext cx="4244975" cy="5038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FE11A1A1-3145-482D-8D47-75F63F9A6A4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3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D06C3586-6294-421E-B86A-B2BFED5384C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0430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6CB60E04-078E-4E8A-BB1A-A940EF02BB7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0333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DAAA24D1-380D-479C-97BA-34C0357C065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352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11B389F5-2322-4941-8BBA-5A4E83CC318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986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&gt;&gt;	</a:t>
            </a:r>
            <a:fld id="{DF2D7C37-55E1-4FF3-8518-56C9E91F36F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4471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32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027" name="AutoShape 2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solidFill>
            <a:srgbClr val="FFFFFF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028" name="AutoShape 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34925" y="5661025"/>
            <a:ext cx="9069388" cy="1185863"/>
          </a:xfrm>
          <a:prstGeom prst="roundRect">
            <a:avLst>
              <a:gd name="adj" fmla="val 9102"/>
            </a:avLst>
          </a:prstGeom>
          <a:solidFill>
            <a:srgbClr val="666666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4925" y="5084763"/>
            <a:ext cx="9069388" cy="14398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96975"/>
            <a:ext cx="8640763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x-none" smtClean="0"/>
              <a:t>Klicken Sie, um die Formate des Gliederungstextes zu bearbeiten</a:t>
            </a:r>
          </a:p>
          <a:p>
            <a:pPr lvl="1"/>
            <a:r>
              <a:rPr lang="en-GB" altLang="x-none" smtClean="0"/>
              <a:t>Zweite Gliederungsebene</a:t>
            </a:r>
          </a:p>
          <a:p>
            <a:pPr lvl="2"/>
            <a:r>
              <a:rPr lang="en-GB" altLang="x-none" smtClean="0"/>
              <a:t>Dritte Gliederungsebene</a:t>
            </a:r>
          </a:p>
          <a:p>
            <a:pPr lvl="3"/>
            <a:r>
              <a:rPr lang="en-GB" altLang="x-none" smtClean="0"/>
              <a:t>Vierte Gliederungsebene</a:t>
            </a:r>
          </a:p>
          <a:p>
            <a:pPr lvl="4"/>
            <a:r>
              <a:rPr lang="en-GB" altLang="x-none" smtClean="0"/>
              <a:t>Fünfte Gliederungsebene</a:t>
            </a:r>
          </a:p>
          <a:p>
            <a:pPr lvl="4"/>
            <a:r>
              <a:rPr lang="en-GB" altLang="x-none" smtClean="0"/>
              <a:t>Sechste Gliederungsebene</a:t>
            </a:r>
          </a:p>
          <a:p>
            <a:pPr lvl="4"/>
            <a:r>
              <a:rPr lang="en-GB" altLang="x-none" smtClean="0"/>
              <a:t>Siebente Gliederungsebene</a:t>
            </a:r>
          </a:p>
          <a:p>
            <a:pPr lvl="4"/>
            <a:r>
              <a:rPr lang="en-GB" altLang="x-none" smtClean="0"/>
              <a:t>Achte Gliederungsebene</a:t>
            </a:r>
          </a:p>
          <a:p>
            <a:pPr lvl="4"/>
            <a:r>
              <a:rPr lang="en-GB" altLang="x-none" smtClean="0"/>
              <a:t>Neunte Gliederungsebene</a:t>
            </a:r>
          </a:p>
        </p:txBody>
      </p:sp>
      <p:sp>
        <p:nvSpPr>
          <p:cNvPr id="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8339138" y="6524625"/>
            <a:ext cx="841375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 b="1">
                <a:solidFill>
                  <a:schemeClr val="bg1">
                    <a:lumMod val="75000"/>
                  </a:schemeClr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/>
              <a:t>&gt;&gt; </a:t>
            </a:r>
            <a:fld id="{C895F535-589C-4C72-9108-45382A7CF8D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951216" y="211138"/>
            <a:ext cx="672447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x-none" smtClean="0"/>
              <a:t>Klicken Sie, um das Format des Titeltextes zu bearbeiten</a:t>
            </a:r>
          </a:p>
        </p:txBody>
      </p:sp>
      <p:sp>
        <p:nvSpPr>
          <p:cNvPr id="1034" name="Rectangle 10" hidden="1"/>
          <p:cNvSpPr>
            <a:spLocks noChangeArrowheads="1"/>
          </p:cNvSpPr>
          <p:nvPr/>
        </p:nvSpPr>
        <p:spPr bwMode="auto">
          <a:xfrm>
            <a:off x="1524000" y="1397000"/>
            <a:ext cx="6096000" cy="40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836613"/>
            <a:ext cx="9036050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36" name="AutoShape 12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109422" y="6524625"/>
            <a:ext cx="2302338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DE" sz="1200" b="1" smtClean="0">
                <a:solidFill>
                  <a:srgbClr val="B2B2B2"/>
                </a:solidFill>
              </a:rPr>
              <a:t>© 2013 Open </a:t>
            </a:r>
            <a:r>
              <a:rPr lang="de-DE" sz="1200" b="1" smtClean="0">
                <a:solidFill>
                  <a:srgbClr val="B2B2B2"/>
                </a:solidFill>
              </a:rPr>
              <a:t>Signature</a:t>
            </a:r>
            <a:r>
              <a:rPr lang="de-DE" sz="1200" b="1" baseline="0" smtClean="0">
                <a:solidFill>
                  <a:srgbClr val="B2B2B2"/>
                </a:solidFill>
              </a:rPr>
              <a:t> </a:t>
            </a:r>
            <a:r>
              <a:rPr lang="de-DE" sz="1200" b="1" smtClean="0">
                <a:solidFill>
                  <a:srgbClr val="B2B2B2"/>
                </a:solidFill>
              </a:rPr>
              <a:t>Team</a:t>
            </a:r>
            <a:endParaRPr lang="de-DE" sz="1200" b="1" dirty="0" smtClean="0">
              <a:solidFill>
                <a:srgbClr val="B2B2B2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0172"/>
            <a:ext cx="1771704" cy="590568"/>
          </a:xfrm>
          <a:prstGeom prst="rect">
            <a:avLst/>
          </a:prstGeom>
        </p:spPr>
      </p:pic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1906116" y="115888"/>
            <a:ext cx="1588" cy="719137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4" r:id="rId1"/>
    <p:sldLayoutId id="2147484725" r:id="rId2"/>
    <p:sldLayoutId id="2147484726" r:id="rId3"/>
    <p:sldLayoutId id="2147484727" r:id="rId4"/>
    <p:sldLayoutId id="2147484728" r:id="rId5"/>
    <p:sldLayoutId id="2147484729" r:id="rId6"/>
    <p:sldLayoutId id="2147484730" r:id="rId7"/>
    <p:sldLayoutId id="2147484731" r:id="rId8"/>
    <p:sldLayoutId id="2147484732" r:id="rId9"/>
    <p:sldLayoutId id="2147484733" r:id="rId10"/>
    <p:sldLayoutId id="2147484734" r:id="rId11"/>
  </p:sldLayoutIdLst>
  <p:timing>
    <p:tnLst>
      <p:par>
        <p:cTn id="1" dur="indefinite" restart="never" nodeType="tmRoot"/>
      </p:par>
    </p:tnLst>
  </p:timing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324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27025" y="6613525"/>
            <a:ext cx="3321050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DE" sz="1000" b="1" smtClean="0">
                <a:solidFill>
                  <a:srgbClr val="B2B2B2"/>
                </a:solidFill>
              </a:rPr>
              <a:t>© Copyright 2010 ecsec GmbH, All Rights Reserved.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2578100"/>
            <a:ext cx="7770812" cy="146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x-none" smtClean="0"/>
              <a:t>Klicken Sie, um das Format des Titeltextes zu bearbeiten</a:t>
            </a:r>
          </a:p>
        </p:txBody>
      </p:sp>
      <p:pic>
        <p:nvPicPr>
          <p:cNvPr id="2053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5013325"/>
            <a:ext cx="2305050" cy="109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4" name="AutoShape 5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solidFill>
            <a:srgbClr val="666666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" t="780" r="566" b="780"/>
          <a:stretch>
            <a:fillRect/>
          </a:stretch>
        </p:blipFill>
        <p:spPr bwMode="auto">
          <a:xfrm>
            <a:off x="395288" y="395288"/>
            <a:ext cx="8353425" cy="6048375"/>
          </a:xfrm>
          <a:prstGeom prst="rect">
            <a:avLst/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566" t="780" r="566" b="780"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96838" y="6524625"/>
            <a:ext cx="2027237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DE" sz="1200" b="1" smtClean="0">
                <a:solidFill>
                  <a:srgbClr val="B2B2B2"/>
                </a:solidFill>
              </a:rPr>
              <a:t>© 2013 Open eCard Team</a:t>
            </a:r>
            <a:endParaRPr lang="de-DE" sz="1200" b="1" dirty="0" smtClean="0">
              <a:solidFill>
                <a:srgbClr val="B2B2B2"/>
              </a:solidFill>
            </a:endParaRP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x-none" smtClean="0"/>
              <a:t>Klicken Sie, um die Formate des Gliederungstextes zu bearbeiten</a:t>
            </a:r>
          </a:p>
          <a:p>
            <a:pPr lvl="1"/>
            <a:r>
              <a:rPr lang="en-GB" altLang="x-none" smtClean="0"/>
              <a:t>Zweite Gliederungsebene</a:t>
            </a:r>
          </a:p>
          <a:p>
            <a:pPr lvl="2"/>
            <a:r>
              <a:rPr lang="en-GB" altLang="x-none" smtClean="0"/>
              <a:t>Dritte Gliederungsebene</a:t>
            </a:r>
          </a:p>
          <a:p>
            <a:pPr lvl="3"/>
            <a:r>
              <a:rPr lang="en-GB" altLang="x-none" smtClean="0"/>
              <a:t>Vierte Gliederungsebene</a:t>
            </a:r>
          </a:p>
          <a:p>
            <a:pPr lvl="4"/>
            <a:r>
              <a:rPr lang="en-GB" altLang="x-none" smtClean="0"/>
              <a:t>Fünfte Gliederungsebene</a:t>
            </a:r>
          </a:p>
          <a:p>
            <a:pPr lvl="4"/>
            <a:r>
              <a:rPr lang="en-GB" altLang="x-none" smtClean="0"/>
              <a:t>Sechste Gliederungsebene</a:t>
            </a:r>
          </a:p>
          <a:p>
            <a:pPr lvl="4"/>
            <a:r>
              <a:rPr lang="en-GB" altLang="x-none" smtClean="0"/>
              <a:t>Siebente Gliederungsebene</a:t>
            </a:r>
          </a:p>
          <a:p>
            <a:pPr lvl="4"/>
            <a:r>
              <a:rPr lang="en-GB" altLang="x-none" smtClean="0"/>
              <a:t>Achte Gliederungsebene</a:t>
            </a:r>
          </a:p>
          <a:p>
            <a:pPr lvl="4"/>
            <a:r>
              <a:rPr lang="en-GB" altLang="x-none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2" r:id="rId1"/>
    <p:sldLayoutId id="2147484713" r:id="rId2"/>
    <p:sldLayoutId id="2147484714" r:id="rId3"/>
    <p:sldLayoutId id="2147484715" r:id="rId4"/>
    <p:sldLayoutId id="2147484716" r:id="rId5"/>
    <p:sldLayoutId id="2147484717" r:id="rId6"/>
    <p:sldLayoutId id="2147484718" r:id="rId7"/>
    <p:sldLayoutId id="2147484719" r:id="rId8"/>
    <p:sldLayoutId id="2147484720" r:id="rId9"/>
    <p:sldLayoutId id="2147484721" r:id="rId10"/>
    <p:sldLayoutId id="2147484722" r:id="rId11"/>
    <p:sldLayoutId id="2147484723" r:id="rId12"/>
  </p:sldLayoutIdLst>
  <p:timing>
    <p:tnLst>
      <p:par>
        <p:cTn id="1" dur="indefinite" restart="never" nodeType="tmRoot"/>
      </p:par>
    </p:tnLst>
  </p:timing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 b="1">
          <a:solidFill>
            <a:srgbClr val="4D4D4D"/>
          </a:solidFill>
          <a:latin typeface="Arial" charset="0"/>
          <a:ea typeface="DejaVu Sans Light" charset="0"/>
          <a:cs typeface="DejaVu Sans Light" charset="0"/>
        </a:defRPr>
      </a:lvl9pPr>
    </p:titleStyle>
    <p:bodyStyle>
      <a:lvl1pPr marL="342900" indent="-3429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openxmlformats.org/officeDocument/2006/relationships/image" Target="../media/image11.png"/><Relationship Id="rId7" Type="http://schemas.openxmlformats.org/officeDocument/2006/relationships/hyperlink" Target="https://ec.europa.eu/digital-agenda/en/eu-trusted-lists-certification-service-providers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2747596"/>
            <a:ext cx="8529638" cy="1260475"/>
          </a:xfrm>
        </p:spPr>
        <p:txBody>
          <a:bodyPr/>
          <a:lstStyle/>
          <a:p>
            <a:pPr algn="ctr" eaLnBrk="1" hangingPunct="1"/>
            <a:r>
              <a:rPr lang="en-GB" altLang="x-none" sz="4000"/>
              <a:t>The Open Signature </a:t>
            </a:r>
            <a:r>
              <a:rPr lang="en-GB" altLang="x-none" sz="4000"/>
              <a:t>Initiative </a:t>
            </a:r>
            <a:r>
              <a:rPr lang="en-GB" altLang="x-none" sz="4000" smtClean="0"/>
              <a:t/>
            </a:r>
            <a:br>
              <a:rPr lang="en-GB" altLang="x-none" sz="4000" smtClean="0"/>
            </a:br>
            <a:r>
              <a:rPr lang="en-GB" altLang="x-none" sz="4000" smtClean="0"/>
              <a:t>for </a:t>
            </a:r>
            <a:r>
              <a:rPr lang="en-GB" altLang="x-none" sz="4000"/>
              <a:t>more transparence and interoperability with respect to electronic signatures</a:t>
            </a:r>
            <a:endParaRPr lang="de-DE" altLang="x-none" sz="1400" smtClean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2843213" y="4005263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endParaRPr lang="en-US" altLang="x-none" sz="2000"/>
          </a:p>
        </p:txBody>
      </p:sp>
      <p:sp>
        <p:nvSpPr>
          <p:cNvPr id="14340" name="Textfeld 1"/>
          <p:cNvSpPr txBox="1">
            <a:spLocks noChangeArrowheads="1"/>
          </p:cNvSpPr>
          <p:nvPr/>
        </p:nvSpPr>
        <p:spPr bwMode="auto">
          <a:xfrm>
            <a:off x="539552" y="5805264"/>
            <a:ext cx="23377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de-DE" altLang="x-none" sz="2000" smtClean="0">
                <a:solidFill>
                  <a:srgbClr val="4D4D4D"/>
                </a:solidFill>
              </a:rPr>
              <a:t>Dr. Detlef Hühnlein</a:t>
            </a:r>
            <a:endParaRPr lang="de-DE" altLang="x-none" sz="2000">
              <a:solidFill>
                <a:srgbClr val="4D4D4D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011958"/>
            <a:ext cx="4513744" cy="1336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51216" y="211138"/>
            <a:ext cx="6941264" cy="946150"/>
          </a:xfrm>
        </p:spPr>
        <p:txBody>
          <a:bodyPr/>
          <a:lstStyle/>
          <a:p>
            <a:r>
              <a:rPr lang="de-DE" smtClean="0"/>
              <a:t>The Open Signature Component Model</a:t>
            </a:r>
            <a:endParaRPr lang="en-GB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132856"/>
            <a:ext cx="8280920" cy="307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73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51216" y="211138"/>
            <a:ext cx="6941264" cy="946150"/>
          </a:xfrm>
        </p:spPr>
        <p:txBody>
          <a:bodyPr/>
          <a:lstStyle/>
          <a:p>
            <a:r>
              <a:rPr lang="de-DE" smtClean="0"/>
              <a:t>How to contribute as SCD issuer?</a:t>
            </a:r>
            <a:endParaRPr lang="en-GB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033824"/>
            <a:ext cx="2980052" cy="1106877"/>
          </a:xfrm>
          <a:prstGeom prst="rect">
            <a:avLst/>
          </a:prstGeom>
        </p:spPr>
      </p:pic>
      <p:sp>
        <p:nvSpPr>
          <p:cNvPr id="3" name="Abgerundetes Rechteck 2"/>
          <p:cNvSpPr/>
          <p:nvPr/>
        </p:nvSpPr>
        <p:spPr bwMode="auto">
          <a:xfrm>
            <a:off x="6012160" y="1196751"/>
            <a:ext cx="576064" cy="812047"/>
          </a:xfrm>
          <a:prstGeom prst="roundRect">
            <a:avLst/>
          </a:prstGeom>
          <a:noFill/>
          <a:ln w="38100" cap="flat" cmpd="sng" algn="ctr">
            <a:solidFill>
              <a:srgbClr val="5177B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864" y="2636912"/>
            <a:ext cx="5329713" cy="275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750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51216" y="211138"/>
            <a:ext cx="6941264" cy="946150"/>
          </a:xfrm>
        </p:spPr>
        <p:txBody>
          <a:bodyPr/>
          <a:lstStyle/>
          <a:p>
            <a:r>
              <a:rPr lang="de-DE" smtClean="0"/>
              <a:t>How to contribute as product vendor?</a:t>
            </a:r>
            <a:endParaRPr lang="en-GB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033824"/>
            <a:ext cx="2980052" cy="1106877"/>
          </a:xfrm>
          <a:prstGeom prst="rect">
            <a:avLst/>
          </a:prstGeom>
        </p:spPr>
      </p:pic>
      <p:sp>
        <p:nvSpPr>
          <p:cNvPr id="3" name="Abgerundetes Rechteck 2"/>
          <p:cNvSpPr/>
          <p:nvPr/>
        </p:nvSpPr>
        <p:spPr bwMode="auto">
          <a:xfrm>
            <a:off x="6516216" y="1124744"/>
            <a:ext cx="2475996" cy="943950"/>
          </a:xfrm>
          <a:prstGeom prst="roundRect">
            <a:avLst/>
          </a:prstGeom>
          <a:noFill/>
          <a:ln w="38100" cap="flat" cmpd="sng" algn="ctr">
            <a:solidFill>
              <a:srgbClr val="5177B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149" y="2564904"/>
            <a:ext cx="5514037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47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01675" algn="r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/>
            <a:r>
              <a:rPr lang="de-DE" altLang="x-none" smtClean="0">
                <a:solidFill>
                  <a:schemeClr val="accent1"/>
                </a:solidFill>
              </a:rPr>
              <a:t>&gt;&gt;	</a:t>
            </a:r>
            <a:fld id="{EEE3200C-0568-4EEC-8021-721D88563B6F}" type="slidenum">
              <a:rPr lang="de-DE" altLang="x-none" smtClean="0">
                <a:solidFill>
                  <a:schemeClr val="accent1"/>
                </a:solidFill>
              </a:rPr>
              <a:pPr eaLnBrk="1" hangingPunct="1"/>
              <a:t>13</a:t>
            </a:fld>
            <a:endParaRPr lang="de-DE" altLang="x-none" smtClean="0">
              <a:solidFill>
                <a:schemeClr val="accent1"/>
              </a:solidFill>
            </a:endParaRP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de-DE" altLang="x-none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de-DE" altLang="x-none" smtClean="0"/>
          </a:p>
        </p:txBody>
      </p:sp>
      <p:sp>
        <p:nvSpPr>
          <p:cNvPr id="36869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36870" name="Text Box 5"/>
          <p:cNvSpPr txBox="1">
            <a:spLocks noChangeArrowheads="1"/>
          </p:cNvSpPr>
          <p:nvPr/>
        </p:nvSpPr>
        <p:spPr bwMode="auto">
          <a:xfrm>
            <a:off x="323850" y="6613525"/>
            <a:ext cx="3327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x-none" sz="1000" b="1">
                <a:solidFill>
                  <a:schemeClr val="accent1"/>
                </a:solidFill>
              </a:rPr>
              <a:t>© Copyright 2010 ecsec GmbH, All Rights Reserved.</a:t>
            </a:r>
          </a:p>
        </p:txBody>
      </p:sp>
      <p:sp>
        <p:nvSpPr>
          <p:cNvPr id="36871" name="Rectangle 6"/>
          <p:cNvSpPr>
            <a:spLocks noChangeArrowheads="1"/>
          </p:cNvSpPr>
          <p:nvPr/>
        </p:nvSpPr>
        <p:spPr bwMode="auto">
          <a:xfrm>
            <a:off x="614363" y="2578100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e-DE" altLang="x-none" sz="4000">
                <a:solidFill>
                  <a:srgbClr val="4D4D4D"/>
                </a:solidFill>
              </a:rPr>
              <a:t>Titelmasterformat durch Klicken bearbeiten</a:t>
            </a:r>
          </a:p>
        </p:txBody>
      </p:sp>
      <p:sp>
        <p:nvSpPr>
          <p:cNvPr id="36872" name="Rectangle 7"/>
          <p:cNvSpPr>
            <a:spLocks noChangeArrowheads="1"/>
          </p:cNvSpPr>
          <p:nvPr/>
        </p:nvSpPr>
        <p:spPr bwMode="auto">
          <a:xfrm>
            <a:off x="614363" y="4333875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buClr>
                <a:srgbClr val="4D4D4D"/>
              </a:buClr>
              <a:buFont typeface="Wingdings" pitchFamily="2" charset="2"/>
              <a:buNone/>
            </a:pPr>
            <a:r>
              <a:rPr lang="de-DE" altLang="x-none" sz="2400">
                <a:solidFill>
                  <a:srgbClr val="4D4D4D"/>
                </a:solidFill>
              </a:rPr>
              <a:t>Formatvorlage des Untertitelmasters durch Klicken bearbeiten</a:t>
            </a:r>
          </a:p>
        </p:txBody>
      </p:sp>
      <p:sp>
        <p:nvSpPr>
          <p:cNvPr id="36873" name="AutoShape 9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solidFill>
            <a:srgbClr val="666666"/>
          </a:solidFill>
          <a:ln w="28575" algn="ctr">
            <a:solidFill>
              <a:srgbClr val="B2B2B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pic>
        <p:nvPicPr>
          <p:cNvPr id="36875" name="Picture 11" descr="prozessor-hellgrau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95288"/>
            <a:ext cx="8353425" cy="5986462"/>
          </a:xfrm>
          <a:prstGeom prst="rect">
            <a:avLst/>
          </a:prstGeom>
          <a:noFill/>
          <a:ln w="38100">
            <a:solidFill>
              <a:srgbClr val="B2B2B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6" name="Rectangle 17"/>
          <p:cNvSpPr>
            <a:spLocks noChangeArrowheads="1"/>
          </p:cNvSpPr>
          <p:nvPr/>
        </p:nvSpPr>
        <p:spPr bwMode="auto">
          <a:xfrm>
            <a:off x="1331913" y="1123950"/>
            <a:ext cx="6696075" cy="1368425"/>
          </a:xfrm>
          <a:prstGeom prst="rect">
            <a:avLst/>
          </a:prstGeom>
          <a:solidFill>
            <a:srgbClr val="FAFAFA">
              <a:alpha val="67058"/>
            </a:srgbClr>
          </a:solidFill>
          <a:ln w="38100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36877" name="Rectangle 18"/>
          <p:cNvSpPr>
            <a:spLocks noChangeArrowheads="1"/>
          </p:cNvSpPr>
          <p:nvPr/>
        </p:nvSpPr>
        <p:spPr bwMode="auto">
          <a:xfrm>
            <a:off x="1331913" y="2852738"/>
            <a:ext cx="6696075" cy="2952750"/>
          </a:xfrm>
          <a:prstGeom prst="rect">
            <a:avLst/>
          </a:prstGeom>
          <a:solidFill>
            <a:srgbClr val="FAFAFA">
              <a:alpha val="67058"/>
            </a:srgbClr>
          </a:solidFill>
          <a:ln w="38100" algn="ctr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36878" name="Text Box 19"/>
          <p:cNvSpPr txBox="1">
            <a:spLocks noChangeArrowheads="1"/>
          </p:cNvSpPr>
          <p:nvPr/>
        </p:nvSpPr>
        <p:spPr bwMode="auto">
          <a:xfrm>
            <a:off x="1331913" y="2852738"/>
            <a:ext cx="143351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altLang="x-none" sz="2400" b="1">
                <a:solidFill>
                  <a:srgbClr val="4D4D4D"/>
                </a:solidFill>
                <a:ea typeface="MS PGothic" pitchFamily="34" charset="-128"/>
                <a:cs typeface="Arial" charset="0"/>
              </a:rPr>
              <a:t>Contact:</a:t>
            </a:r>
          </a:p>
        </p:txBody>
      </p:sp>
      <p:sp>
        <p:nvSpPr>
          <p:cNvPr id="36879" name="Text Box 14"/>
          <p:cNvSpPr txBox="1">
            <a:spLocks noChangeArrowheads="1"/>
          </p:cNvSpPr>
          <p:nvPr/>
        </p:nvSpPr>
        <p:spPr bwMode="auto">
          <a:xfrm>
            <a:off x="1754188" y="1108075"/>
            <a:ext cx="5770562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altLang="x-none" sz="4000" b="1">
                <a:solidFill>
                  <a:srgbClr val="4D4D4D"/>
                </a:solidFill>
                <a:ea typeface="MS PGothic" pitchFamily="34" charset="-128"/>
                <a:cs typeface="Arial" charset="0"/>
              </a:rPr>
              <a:t>Thank you very much </a:t>
            </a:r>
            <a:br>
              <a:rPr lang="de-DE" altLang="x-none" sz="4000" b="1">
                <a:solidFill>
                  <a:srgbClr val="4D4D4D"/>
                </a:solidFill>
                <a:ea typeface="MS PGothic" pitchFamily="34" charset="-128"/>
                <a:cs typeface="Arial" charset="0"/>
              </a:rPr>
            </a:br>
            <a:r>
              <a:rPr lang="de-DE" altLang="x-none" sz="4000" b="1">
                <a:solidFill>
                  <a:srgbClr val="4D4D4D"/>
                </a:solidFill>
                <a:ea typeface="MS PGothic" pitchFamily="34" charset="-128"/>
                <a:cs typeface="Arial" charset="0"/>
              </a:rPr>
              <a:t>for your kind attention!</a:t>
            </a: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8388350" y="6524625"/>
            <a:ext cx="6477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700088" algn="r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1200" b="1" dirty="0">
                <a:solidFill>
                  <a:schemeClr val="bg1">
                    <a:lumMod val="75000"/>
                  </a:schemeClr>
                </a:solidFill>
              </a:rPr>
              <a:t>&gt;&gt;	</a:t>
            </a:r>
            <a:fld id="{0FA8E73B-EA4A-4916-A109-4F2E64ED678E}" type="slidenum">
              <a:rPr lang="de-DE" sz="1200" b="1">
                <a:solidFill>
                  <a:schemeClr val="bg1">
                    <a:lumMod val="75000"/>
                  </a:schemeClr>
                </a:solidFill>
              </a:rPr>
              <a:pPr>
                <a:buClrTx/>
                <a:buFontTx/>
                <a:buNone/>
                <a:tabLst>
                  <a:tab pos="0" algn="l"/>
                  <a:tab pos="700088" algn="r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13</a:t>
            </a:fld>
            <a:endParaRPr lang="de-DE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19" name="Gruppieren 8"/>
          <p:cNvGrpSpPr>
            <a:grpSpLocks/>
          </p:cNvGrpSpPr>
          <p:nvPr/>
        </p:nvGrpSpPr>
        <p:grpSpPr bwMode="auto">
          <a:xfrm>
            <a:off x="2843213" y="3132138"/>
            <a:ext cx="3754437" cy="2542807"/>
            <a:chOff x="2843213" y="3132138"/>
            <a:chExt cx="3754437" cy="2543346"/>
          </a:xfrm>
        </p:grpSpPr>
        <p:sp>
          <p:nvSpPr>
            <p:cNvPr id="20" name="Rechteck 2"/>
            <p:cNvSpPr>
              <a:spLocks noChangeArrowheads="1"/>
            </p:cNvSpPr>
            <p:nvPr/>
          </p:nvSpPr>
          <p:spPr bwMode="auto">
            <a:xfrm>
              <a:off x="2843213" y="3132138"/>
              <a:ext cx="3754437" cy="2413511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00000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/>
            <a:lstStyle/>
            <a:p>
              <a:pPr algn="ctr">
                <a:defRPr/>
              </a:pPr>
              <a:endParaRPr lang="de-DE">
                <a:latin typeface="Arial" charset="0"/>
                <a:cs typeface="Arial" charset="0"/>
              </a:endParaRPr>
            </a:p>
          </p:txBody>
        </p:sp>
        <p:sp>
          <p:nvSpPr>
            <p:cNvPr id="21" name="Textfeld 2"/>
            <p:cNvSpPr txBox="1">
              <a:spLocks noChangeArrowheads="1"/>
            </p:cNvSpPr>
            <p:nvPr/>
          </p:nvSpPr>
          <p:spPr bwMode="auto">
            <a:xfrm>
              <a:off x="2915770" y="4077272"/>
              <a:ext cx="1927131" cy="1598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Aft>
                  <a:spcPts val="100"/>
                </a:spcAft>
              </a:pPr>
              <a:r>
                <a:rPr lang="de-DE" sz="1100"/>
                <a:t>c/o ecsec GmbH</a:t>
              </a:r>
            </a:p>
            <a:p>
              <a:pPr eaLnBrk="1" hangingPunct="1">
                <a:spcAft>
                  <a:spcPts val="100"/>
                </a:spcAft>
              </a:pPr>
              <a:r>
                <a:rPr lang="de-DE" sz="400"/>
                <a:t/>
              </a:r>
              <a:br>
                <a:rPr lang="de-DE" sz="400"/>
              </a:br>
              <a:r>
                <a:rPr lang="de-DE" sz="1100" b="0"/>
                <a:t>Sudetenstr. 16</a:t>
              </a:r>
            </a:p>
            <a:p>
              <a:pPr eaLnBrk="1" hangingPunct="1">
                <a:spcAft>
                  <a:spcPts val="100"/>
                </a:spcAft>
              </a:pPr>
              <a:r>
                <a:rPr lang="de-DE" sz="1100" b="0"/>
                <a:t>96247 </a:t>
              </a:r>
              <a:r>
                <a:rPr lang="de-DE" sz="1100" b="0" smtClean="0"/>
                <a:t>Michelau</a:t>
              </a:r>
            </a:p>
            <a:p>
              <a:pPr eaLnBrk="1" hangingPunct="1">
                <a:spcAft>
                  <a:spcPts val="100"/>
                </a:spcAft>
              </a:pPr>
              <a:r>
                <a:rPr lang="de-DE" sz="1100" b="0" smtClean="0"/>
                <a:t>Germany</a:t>
              </a:r>
              <a:endParaRPr lang="de-DE" sz="1100" b="0"/>
            </a:p>
            <a:p>
              <a:pPr eaLnBrk="1" hangingPunct="1">
                <a:spcAft>
                  <a:spcPts val="100"/>
                </a:spcAft>
              </a:pPr>
              <a:r>
                <a:rPr lang="de-DE" sz="1100" b="0"/>
                <a:t>Telefon +49 9571 896479</a:t>
              </a:r>
            </a:p>
            <a:p>
              <a:pPr eaLnBrk="1" hangingPunct="1">
                <a:spcAft>
                  <a:spcPts val="100"/>
                </a:spcAft>
              </a:pPr>
              <a:r>
                <a:rPr lang="de-DE" sz="1100" b="0"/>
                <a:t>Mobil    +49 171 9754980</a:t>
              </a:r>
            </a:p>
            <a:p>
              <a:pPr eaLnBrk="1" hangingPunct="1">
                <a:spcAft>
                  <a:spcPts val="100"/>
                </a:spcAft>
              </a:pPr>
              <a:r>
                <a:rPr lang="de-DE" sz="1100" b="0"/>
                <a:t>detlef.huehnlein@ecsec.de </a:t>
              </a:r>
            </a:p>
            <a:p>
              <a:pPr eaLnBrk="1" hangingPunct="1">
                <a:spcAft>
                  <a:spcPts val="100"/>
                </a:spcAft>
              </a:pPr>
              <a:endParaRPr lang="de-DE" sz="1100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4932363" y="4386529"/>
              <a:ext cx="1439862" cy="57956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spcAft>
                  <a:spcPts val="200"/>
                </a:spcAft>
                <a:defRPr/>
              </a:pPr>
              <a:r>
                <a:rPr lang="de-DE" sz="950" dirty="0">
                  <a:solidFill>
                    <a:schemeClr val="bg1">
                      <a:lumMod val="50000"/>
                    </a:schemeClr>
                  </a:solidFill>
                  <a:latin typeface="Arial" charset="0"/>
                  <a:cs typeface="Arial" charset="0"/>
                </a:rPr>
                <a:t>Dipl. </a:t>
              </a:r>
              <a:r>
                <a:rPr lang="de-DE" sz="950" dirty="0" err="1">
                  <a:solidFill>
                    <a:schemeClr val="bg1">
                      <a:lumMod val="50000"/>
                    </a:schemeClr>
                  </a:solidFill>
                  <a:latin typeface="Arial" charset="0"/>
                  <a:cs typeface="Arial" charset="0"/>
                </a:rPr>
                <a:t>Inform</a:t>
              </a:r>
              <a:r>
                <a:rPr lang="de-DE" sz="950" dirty="0">
                  <a:solidFill>
                    <a:schemeClr val="bg1">
                      <a:lumMod val="50000"/>
                    </a:schemeClr>
                  </a:solidFill>
                  <a:latin typeface="Arial" charset="0"/>
                  <a:cs typeface="Arial" charset="0"/>
                </a:rPr>
                <a:t>. (FH)</a:t>
              </a:r>
              <a:r>
                <a:rPr lang="de-DE" sz="950" dirty="0">
                  <a:latin typeface="Arial" charset="0"/>
                  <a:cs typeface="Arial" charset="0"/>
                </a:rPr>
                <a:t/>
              </a:r>
              <a:br>
                <a:rPr lang="de-DE" sz="950" dirty="0">
                  <a:latin typeface="Arial" charset="0"/>
                  <a:cs typeface="Arial" charset="0"/>
                </a:rPr>
              </a:br>
              <a:r>
                <a:rPr lang="de-DE" sz="1100" b="1" dirty="0">
                  <a:solidFill>
                    <a:schemeClr val="tx1"/>
                  </a:solidFill>
                  <a:latin typeface="Arial" charset="0"/>
                  <a:cs typeface="Arial" charset="0"/>
                </a:rPr>
                <a:t>Dr. Detlef Hühnlein</a:t>
              </a:r>
            </a:p>
            <a:p>
              <a:pPr>
                <a:spcAft>
                  <a:spcPts val="200"/>
                </a:spcAft>
                <a:defRPr/>
              </a:pPr>
              <a:r>
                <a:rPr lang="de-DE" sz="950" smtClean="0">
                  <a:solidFill>
                    <a:schemeClr val="bg1">
                      <a:lumMod val="50000"/>
                    </a:schemeClr>
                  </a:solidFill>
                  <a:latin typeface="Arial" charset="0"/>
                  <a:cs typeface="Arial" charset="0"/>
                </a:rPr>
                <a:t>Coordinator</a:t>
              </a:r>
              <a:endParaRPr lang="de-DE" sz="950" dirty="0">
                <a:solidFill>
                  <a:schemeClr val="bg1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cxnSp>
          <p:nvCxnSpPr>
            <p:cNvPr id="25" name="Gerade Verbindung 24"/>
            <p:cNvCxnSpPr/>
            <p:nvPr/>
          </p:nvCxnSpPr>
          <p:spPr bwMode="auto">
            <a:xfrm>
              <a:off x="4792663" y="4048319"/>
              <a:ext cx="0" cy="132425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858" y="3314700"/>
            <a:ext cx="1604611" cy="475269"/>
          </a:xfrm>
          <a:prstGeom prst="rect">
            <a:avLst/>
          </a:prstGeom>
        </p:spPr>
      </p:pic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109422" y="6524625"/>
            <a:ext cx="2302338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DE" sz="1200" b="1" smtClean="0">
                <a:solidFill>
                  <a:srgbClr val="B2B2B2"/>
                </a:solidFill>
              </a:rPr>
              <a:t>© 2013 Open </a:t>
            </a:r>
            <a:r>
              <a:rPr lang="de-DE" sz="1200" b="1" smtClean="0">
                <a:solidFill>
                  <a:srgbClr val="B2B2B2"/>
                </a:solidFill>
              </a:rPr>
              <a:t>Signature</a:t>
            </a:r>
            <a:r>
              <a:rPr lang="de-DE" sz="1200" b="1" baseline="0" smtClean="0">
                <a:solidFill>
                  <a:srgbClr val="B2B2B2"/>
                </a:solidFill>
              </a:rPr>
              <a:t> </a:t>
            </a:r>
            <a:r>
              <a:rPr lang="de-DE" sz="1200" b="1" smtClean="0">
                <a:solidFill>
                  <a:srgbClr val="B2B2B2"/>
                </a:solidFill>
              </a:rPr>
              <a:t>Team</a:t>
            </a:r>
            <a:endParaRPr lang="de-DE" sz="1200" b="1" dirty="0" smtClean="0">
              <a:solidFill>
                <a:srgbClr val="B2B2B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339138" y="6524625"/>
            <a:ext cx="841375" cy="43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/>
            <a:r>
              <a:rPr lang="de-DE" altLang="x-none">
                <a:solidFill>
                  <a:srgbClr val="000000"/>
                </a:solidFill>
              </a:rPr>
              <a:t>&gt;&gt;	</a:t>
            </a:r>
          </a:p>
        </p:txBody>
      </p:sp>
      <p:sp>
        <p:nvSpPr>
          <p:cNvPr id="15363" name="AutoShape 2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solidFill>
            <a:srgbClr val="FFFFFF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64" name="AutoShape 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34925" y="5661025"/>
            <a:ext cx="9069388" cy="1185863"/>
          </a:xfrm>
          <a:prstGeom prst="roundRect">
            <a:avLst>
              <a:gd name="adj" fmla="val 9102"/>
            </a:avLst>
          </a:prstGeom>
          <a:solidFill>
            <a:srgbClr val="666666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4925" y="5084763"/>
            <a:ext cx="9069388" cy="14398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6153" name="Rectangle 7"/>
          <p:cNvSpPr>
            <a:spLocks noChangeArrowheads="1"/>
          </p:cNvSpPr>
          <p:nvPr/>
        </p:nvSpPr>
        <p:spPr bwMode="auto">
          <a:xfrm>
            <a:off x="8388350" y="6524625"/>
            <a:ext cx="6477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700088" algn="r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1200" b="1" dirty="0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t>&gt;&gt;	</a:t>
            </a:r>
            <a:fld id="{92BD0683-484C-443B-87F8-4577B569CE93}" type="slidenum">
              <a:rPr lang="de-DE" sz="1200" b="1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pPr>
                <a:buClrTx/>
                <a:buFontTx/>
                <a:buNone/>
                <a:tabLst>
                  <a:tab pos="0" algn="l"/>
                  <a:tab pos="700088" algn="r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</a:t>
            </a:fld>
            <a:endParaRPr lang="de-DE" sz="1200" b="1" dirty="0">
              <a:solidFill>
                <a:schemeClr val="bg1">
                  <a:lumMod val="75000"/>
                </a:schemeClr>
              </a:solidFill>
              <a:ea typeface="DejaVu Sans Light" charset="0"/>
              <a:cs typeface="DejaVu Sans Light" charset="0"/>
            </a:endParaRPr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1907704" y="211138"/>
            <a:ext cx="6769571" cy="554037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altLang="x-none" smtClean="0"/>
              <a:t>Agenda</a:t>
            </a:r>
          </a:p>
        </p:txBody>
      </p:sp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981075"/>
            <a:ext cx="4572000" cy="554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836613"/>
            <a:ext cx="9036050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73" name="AutoShape 1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142875" y="1195388"/>
            <a:ext cx="8461375" cy="5048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5177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268413"/>
            <a:ext cx="8281988" cy="5040312"/>
          </a:xfrm>
        </p:spPr>
        <p:txBody>
          <a:bodyPr/>
          <a:lstStyle/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b="1" smtClean="0"/>
              <a:t>What is the Open Signature Initiative?</a:t>
            </a:r>
            <a:endParaRPr lang="en-GB" b="1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smtClean="0"/>
              <a:t>Who is involved?</a:t>
            </a:r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smtClean="0"/>
              <a:t>Why is it necessary?</a:t>
            </a:r>
            <a:endParaRPr lang="en-GB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smtClean="0"/>
              <a:t>How to contribute?</a:t>
            </a:r>
            <a:endParaRPr lang="de-DE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87" y="198866"/>
            <a:ext cx="1659536" cy="553179"/>
          </a:xfrm>
          <a:prstGeom prst="rect">
            <a:avLst/>
          </a:prstGeom>
        </p:spPr>
      </p:pic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1762100" y="115888"/>
            <a:ext cx="1588" cy="719137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109422" y="6524625"/>
            <a:ext cx="2302338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DE" sz="1200" b="1" smtClean="0">
                <a:solidFill>
                  <a:srgbClr val="B2B2B2"/>
                </a:solidFill>
              </a:rPr>
              <a:t>© 2013 Open </a:t>
            </a:r>
            <a:r>
              <a:rPr lang="de-DE" sz="1200" b="1" smtClean="0">
                <a:solidFill>
                  <a:srgbClr val="B2B2B2"/>
                </a:solidFill>
              </a:rPr>
              <a:t>Signature</a:t>
            </a:r>
            <a:r>
              <a:rPr lang="de-DE" sz="1200" b="1" baseline="0" smtClean="0">
                <a:solidFill>
                  <a:srgbClr val="B2B2B2"/>
                </a:solidFill>
              </a:rPr>
              <a:t> </a:t>
            </a:r>
            <a:r>
              <a:rPr lang="de-DE" sz="1200" b="1" smtClean="0">
                <a:solidFill>
                  <a:srgbClr val="B2B2B2"/>
                </a:solidFill>
              </a:rPr>
              <a:t>Team</a:t>
            </a:r>
            <a:endParaRPr lang="de-DE" sz="1200" b="1" dirty="0" smtClean="0">
              <a:solidFill>
                <a:srgbClr val="B2B2B2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What is the Open Signature Initiative?</a:t>
            </a:r>
            <a:endParaRPr lang="en-GB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87" y="198866"/>
            <a:ext cx="1659536" cy="553179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978155" y="5229200"/>
            <a:ext cx="73084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800" b="1" u="sng" smtClean="0">
                <a:solidFill>
                  <a:schemeClr val="accent2"/>
                </a:solidFill>
              </a:rPr>
              <a:t>http://opensignature.org</a:t>
            </a:r>
            <a:endParaRPr lang="en-GB" sz="4800" b="1" u="sng">
              <a:solidFill>
                <a:schemeClr val="accent2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48" y="1196751"/>
            <a:ext cx="8156770" cy="3888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29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339138" y="6524625"/>
            <a:ext cx="841375" cy="43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/>
            <a:r>
              <a:rPr lang="de-DE" altLang="x-none">
                <a:solidFill>
                  <a:srgbClr val="000000"/>
                </a:solidFill>
              </a:rPr>
              <a:t>&gt;&gt;	</a:t>
            </a:r>
          </a:p>
        </p:txBody>
      </p:sp>
      <p:sp>
        <p:nvSpPr>
          <p:cNvPr id="15363" name="AutoShape 2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solidFill>
            <a:srgbClr val="FFFFFF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64" name="AutoShape 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34925" y="5661025"/>
            <a:ext cx="9069388" cy="1185863"/>
          </a:xfrm>
          <a:prstGeom prst="roundRect">
            <a:avLst>
              <a:gd name="adj" fmla="val 9102"/>
            </a:avLst>
          </a:prstGeom>
          <a:solidFill>
            <a:srgbClr val="666666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4925" y="5084763"/>
            <a:ext cx="9069388" cy="14398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6153" name="Rectangle 7"/>
          <p:cNvSpPr>
            <a:spLocks noChangeArrowheads="1"/>
          </p:cNvSpPr>
          <p:nvPr/>
        </p:nvSpPr>
        <p:spPr bwMode="auto">
          <a:xfrm>
            <a:off x="8388350" y="6524625"/>
            <a:ext cx="6477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700088" algn="r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1200" b="1" dirty="0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t>&gt;&gt;	</a:t>
            </a:r>
            <a:fld id="{92BD0683-484C-443B-87F8-4577B569CE93}" type="slidenum">
              <a:rPr lang="de-DE" sz="1200" b="1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pPr>
                <a:buClrTx/>
                <a:buFontTx/>
                <a:buNone/>
                <a:tabLst>
                  <a:tab pos="0" algn="l"/>
                  <a:tab pos="700088" algn="r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4</a:t>
            </a:fld>
            <a:endParaRPr lang="de-DE" sz="1200" b="1" dirty="0">
              <a:solidFill>
                <a:schemeClr val="bg1">
                  <a:lumMod val="75000"/>
                </a:schemeClr>
              </a:solidFill>
              <a:ea typeface="DejaVu Sans Light" charset="0"/>
              <a:cs typeface="DejaVu Sans Light" charset="0"/>
            </a:endParaRPr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1907704" y="211138"/>
            <a:ext cx="6769571" cy="554037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altLang="x-none" smtClean="0"/>
              <a:t>Agenda</a:t>
            </a:r>
          </a:p>
        </p:txBody>
      </p:sp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981075"/>
            <a:ext cx="4572000" cy="554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836613"/>
            <a:ext cx="9036050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73" name="AutoShape 1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142875" y="1700039"/>
            <a:ext cx="8461375" cy="5048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5177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268413"/>
            <a:ext cx="8281988" cy="5040312"/>
          </a:xfrm>
        </p:spPr>
        <p:txBody>
          <a:bodyPr/>
          <a:lstStyle/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mtClean="0"/>
              <a:t>What is the Open Signature Initiative?</a:t>
            </a:r>
            <a:endParaRPr lang="en-GB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b="1" smtClean="0"/>
              <a:t>Who is involved?</a:t>
            </a:r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smtClean="0"/>
              <a:t>Why is it necessary?</a:t>
            </a:r>
            <a:endParaRPr lang="en-GB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smtClean="0"/>
              <a:t>How to contribute?</a:t>
            </a:r>
            <a:endParaRPr lang="de-DE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87" y="198866"/>
            <a:ext cx="1659536" cy="553179"/>
          </a:xfrm>
          <a:prstGeom prst="rect">
            <a:avLst/>
          </a:prstGeom>
        </p:spPr>
      </p:pic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1762100" y="115888"/>
            <a:ext cx="1588" cy="719137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109422" y="6524625"/>
            <a:ext cx="2302338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DE" sz="1200" b="1" smtClean="0">
                <a:solidFill>
                  <a:srgbClr val="B2B2B2"/>
                </a:solidFill>
              </a:rPr>
              <a:t>© 2013 Open </a:t>
            </a:r>
            <a:r>
              <a:rPr lang="de-DE" sz="1200" b="1" smtClean="0">
                <a:solidFill>
                  <a:srgbClr val="B2B2B2"/>
                </a:solidFill>
              </a:rPr>
              <a:t>Signature</a:t>
            </a:r>
            <a:r>
              <a:rPr lang="de-DE" sz="1200" b="1" baseline="0" smtClean="0">
                <a:solidFill>
                  <a:srgbClr val="B2B2B2"/>
                </a:solidFill>
              </a:rPr>
              <a:t> </a:t>
            </a:r>
            <a:r>
              <a:rPr lang="de-DE" sz="1200" b="1" smtClean="0">
                <a:solidFill>
                  <a:srgbClr val="B2B2B2"/>
                </a:solidFill>
              </a:rPr>
              <a:t>Team</a:t>
            </a:r>
            <a:endParaRPr lang="de-DE" sz="1200" b="1" dirty="0" smtClean="0">
              <a:solidFill>
                <a:srgbClr val="B2B2B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64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Who is involved?</a:t>
            </a:r>
            <a:endParaRPr lang="en-GB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12" y="1484784"/>
            <a:ext cx="8748464" cy="326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87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339138" y="6524625"/>
            <a:ext cx="841375" cy="43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/>
            <a:r>
              <a:rPr lang="de-DE" altLang="x-none">
                <a:solidFill>
                  <a:srgbClr val="000000"/>
                </a:solidFill>
              </a:rPr>
              <a:t>&gt;&gt;	</a:t>
            </a:r>
          </a:p>
        </p:txBody>
      </p:sp>
      <p:sp>
        <p:nvSpPr>
          <p:cNvPr id="15363" name="AutoShape 2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solidFill>
            <a:srgbClr val="FFFFFF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64" name="AutoShape 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34925" y="5661025"/>
            <a:ext cx="9069388" cy="1185863"/>
          </a:xfrm>
          <a:prstGeom prst="roundRect">
            <a:avLst>
              <a:gd name="adj" fmla="val 9102"/>
            </a:avLst>
          </a:prstGeom>
          <a:solidFill>
            <a:srgbClr val="666666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4925" y="5084763"/>
            <a:ext cx="9069388" cy="14398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6153" name="Rectangle 7"/>
          <p:cNvSpPr>
            <a:spLocks noChangeArrowheads="1"/>
          </p:cNvSpPr>
          <p:nvPr/>
        </p:nvSpPr>
        <p:spPr bwMode="auto">
          <a:xfrm>
            <a:off x="8388350" y="6524625"/>
            <a:ext cx="6477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700088" algn="r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1200" b="1" dirty="0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t>&gt;&gt;	</a:t>
            </a:r>
            <a:fld id="{92BD0683-484C-443B-87F8-4577B569CE93}" type="slidenum">
              <a:rPr lang="de-DE" sz="1200" b="1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pPr>
                <a:buClrTx/>
                <a:buFontTx/>
                <a:buNone/>
                <a:tabLst>
                  <a:tab pos="0" algn="l"/>
                  <a:tab pos="700088" algn="r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6</a:t>
            </a:fld>
            <a:endParaRPr lang="de-DE" sz="1200" b="1" dirty="0">
              <a:solidFill>
                <a:schemeClr val="bg1">
                  <a:lumMod val="75000"/>
                </a:schemeClr>
              </a:solidFill>
              <a:ea typeface="DejaVu Sans Light" charset="0"/>
              <a:cs typeface="DejaVu Sans Light" charset="0"/>
            </a:endParaRPr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1907704" y="211138"/>
            <a:ext cx="6769571" cy="554037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altLang="x-none" smtClean="0"/>
              <a:t>Agenda</a:t>
            </a:r>
          </a:p>
        </p:txBody>
      </p:sp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981075"/>
            <a:ext cx="4572000" cy="554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836613"/>
            <a:ext cx="9036050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73" name="AutoShape 1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142875" y="2132087"/>
            <a:ext cx="8461375" cy="5048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5177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268413"/>
            <a:ext cx="8281988" cy="5040312"/>
          </a:xfrm>
        </p:spPr>
        <p:txBody>
          <a:bodyPr/>
          <a:lstStyle/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mtClean="0"/>
              <a:t>What is the Open Signature Initiative?</a:t>
            </a:r>
            <a:endParaRPr lang="en-GB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smtClean="0"/>
              <a:t>Who is involved?</a:t>
            </a:r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b="1" smtClean="0"/>
              <a:t>Why is it necessary?</a:t>
            </a:r>
            <a:endParaRPr lang="en-GB" b="1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smtClean="0"/>
              <a:t>How to contribute?</a:t>
            </a:r>
            <a:endParaRPr lang="de-DE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87" y="198866"/>
            <a:ext cx="1659536" cy="553179"/>
          </a:xfrm>
          <a:prstGeom prst="rect">
            <a:avLst/>
          </a:prstGeom>
        </p:spPr>
      </p:pic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1762100" y="115888"/>
            <a:ext cx="1588" cy="719137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109422" y="6524625"/>
            <a:ext cx="2302338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DE" sz="1200" b="1" smtClean="0">
                <a:solidFill>
                  <a:srgbClr val="B2B2B2"/>
                </a:solidFill>
              </a:rPr>
              <a:t>© 2013 Open </a:t>
            </a:r>
            <a:r>
              <a:rPr lang="de-DE" sz="1200" b="1" smtClean="0">
                <a:solidFill>
                  <a:srgbClr val="B2B2B2"/>
                </a:solidFill>
              </a:rPr>
              <a:t>Signature</a:t>
            </a:r>
            <a:r>
              <a:rPr lang="de-DE" sz="1200" b="1" baseline="0" smtClean="0">
                <a:solidFill>
                  <a:srgbClr val="B2B2B2"/>
                </a:solidFill>
              </a:rPr>
              <a:t> </a:t>
            </a:r>
            <a:r>
              <a:rPr lang="de-DE" sz="1200" b="1" smtClean="0">
                <a:solidFill>
                  <a:srgbClr val="B2B2B2"/>
                </a:solidFill>
              </a:rPr>
              <a:t>Team</a:t>
            </a:r>
            <a:endParaRPr lang="de-DE" sz="1200" b="1" dirty="0" smtClean="0">
              <a:solidFill>
                <a:srgbClr val="B2B2B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0416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51216" y="211138"/>
            <a:ext cx="7192784" cy="946150"/>
          </a:xfrm>
        </p:spPr>
        <p:txBody>
          <a:bodyPr/>
          <a:lstStyle/>
          <a:p>
            <a:r>
              <a:rPr lang="de-DE" smtClean="0"/>
              <a:t>Issuers of Signature Creation Devices</a:t>
            </a:r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592" y="1249159"/>
            <a:ext cx="4752528" cy="887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592" y="2420888"/>
            <a:ext cx="4752528" cy="88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592" y="3573016"/>
            <a:ext cx="4752528" cy="444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898" y="4293096"/>
            <a:ext cx="4778222" cy="736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898" y="5301208"/>
            <a:ext cx="4778222" cy="639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/>
          <p:cNvSpPr txBox="1"/>
          <p:nvPr/>
        </p:nvSpPr>
        <p:spPr>
          <a:xfrm rot="5400000">
            <a:off x="3493482" y="208001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smtClean="0"/>
              <a:t>…</a:t>
            </a:r>
            <a:endParaRPr lang="en-GB" sz="2000"/>
          </a:p>
        </p:txBody>
      </p:sp>
      <p:sp>
        <p:nvSpPr>
          <p:cNvPr id="10" name="Textfeld 9"/>
          <p:cNvSpPr txBox="1"/>
          <p:nvPr/>
        </p:nvSpPr>
        <p:spPr>
          <a:xfrm rot="5400000">
            <a:off x="3493482" y="3233494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smtClean="0"/>
              <a:t>…</a:t>
            </a:r>
            <a:endParaRPr lang="en-GB" sz="2000"/>
          </a:p>
        </p:txBody>
      </p:sp>
      <p:sp>
        <p:nvSpPr>
          <p:cNvPr id="11" name="Textfeld 10"/>
          <p:cNvSpPr txBox="1"/>
          <p:nvPr/>
        </p:nvSpPr>
        <p:spPr>
          <a:xfrm rot="5400000">
            <a:off x="3493482" y="3953574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smtClean="0"/>
              <a:t>…</a:t>
            </a:r>
            <a:endParaRPr lang="en-GB" sz="2000"/>
          </a:p>
        </p:txBody>
      </p:sp>
      <p:sp>
        <p:nvSpPr>
          <p:cNvPr id="12" name="Textfeld 11"/>
          <p:cNvSpPr txBox="1"/>
          <p:nvPr/>
        </p:nvSpPr>
        <p:spPr>
          <a:xfrm rot="5400000">
            <a:off x="3493482" y="4961686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smtClean="0"/>
              <a:t>…</a:t>
            </a:r>
            <a:endParaRPr lang="en-GB" sz="2000"/>
          </a:p>
        </p:txBody>
      </p:sp>
      <p:sp>
        <p:nvSpPr>
          <p:cNvPr id="13" name="Rechteck 12"/>
          <p:cNvSpPr/>
          <p:nvPr/>
        </p:nvSpPr>
        <p:spPr>
          <a:xfrm>
            <a:off x="1064568" y="5877272"/>
            <a:ext cx="77768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>
                <a:hlinkClick r:id="rId7"/>
              </a:rPr>
              <a:t>https://</a:t>
            </a:r>
            <a:r>
              <a:rPr lang="en-GB" sz="1600" smtClean="0">
                <a:hlinkClick r:id="rId7"/>
              </a:rPr>
              <a:t>ec.europa.eu/digital-agenda/en/eu-trusted-lists-certification-service-providers</a:t>
            </a:r>
            <a:r>
              <a:rPr lang="en-GB" sz="1600" smtClean="0"/>
              <a:t> </a:t>
            </a:r>
            <a:endParaRPr lang="en-GB" sz="1600"/>
          </a:p>
        </p:txBody>
      </p:sp>
      <p:grpSp>
        <p:nvGrpSpPr>
          <p:cNvPr id="14" name="Gruppieren 13"/>
          <p:cNvGrpSpPr/>
          <p:nvPr/>
        </p:nvGrpSpPr>
        <p:grpSpPr>
          <a:xfrm>
            <a:off x="6249144" y="3140968"/>
            <a:ext cx="2669320" cy="1969198"/>
            <a:chOff x="6249144" y="3140968"/>
            <a:chExt cx="2669320" cy="1969198"/>
          </a:xfrm>
        </p:grpSpPr>
        <p:sp>
          <p:nvSpPr>
            <p:cNvPr id="15" name="Textfeld 14"/>
            <p:cNvSpPr txBox="1"/>
            <p:nvPr/>
          </p:nvSpPr>
          <p:spPr>
            <a:xfrm>
              <a:off x="6249144" y="3140968"/>
              <a:ext cx="26693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b="1" smtClean="0">
                  <a:solidFill>
                    <a:srgbClr val="00519E"/>
                  </a:solidFill>
                </a:rPr>
                <a:t>≈ 150 </a:t>
              </a:r>
              <a:r>
                <a:rPr lang="en-GB" sz="3600" b="1" smtClean="0">
                  <a:solidFill>
                    <a:srgbClr val="00519E"/>
                  </a:solidFill>
                </a:rPr>
                <a:t>CSPs</a:t>
              </a:r>
              <a:endParaRPr lang="en-GB" sz="3600" b="1">
                <a:solidFill>
                  <a:srgbClr val="00519E"/>
                </a:solidFill>
              </a:endParaRPr>
            </a:p>
          </p:txBody>
        </p:sp>
        <p:pic>
          <p:nvPicPr>
            <p:cNvPr id="16" name="Grafik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5248" y="4295337"/>
              <a:ext cx="1223468" cy="8148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0922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339138" y="6524625"/>
            <a:ext cx="841375" cy="43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DejaVu Sans Light" pitchFamily="34" charset="0"/>
                <a:cs typeface="DejaVu Sans Light" pitchFamily="34" charset="0"/>
              </a:defRPr>
            </a:lvl9pPr>
          </a:lstStyle>
          <a:p>
            <a:pPr eaLnBrk="1" hangingPunct="1"/>
            <a:r>
              <a:rPr lang="de-DE" altLang="x-none">
                <a:solidFill>
                  <a:srgbClr val="000000"/>
                </a:solidFill>
              </a:rPr>
              <a:t>&gt;&gt;	</a:t>
            </a:r>
          </a:p>
        </p:txBody>
      </p:sp>
      <p:sp>
        <p:nvSpPr>
          <p:cNvPr id="15363" name="AutoShape 2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solidFill>
            <a:srgbClr val="FFFFFF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64" name="AutoShape 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34925" y="5661025"/>
            <a:ext cx="9069388" cy="1185863"/>
          </a:xfrm>
          <a:prstGeom prst="roundRect">
            <a:avLst>
              <a:gd name="adj" fmla="val 9102"/>
            </a:avLst>
          </a:prstGeom>
          <a:solidFill>
            <a:srgbClr val="666666"/>
          </a:solidFill>
          <a:ln w="28440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34925" y="5084763"/>
            <a:ext cx="9069388" cy="14398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6153" name="Rectangle 7"/>
          <p:cNvSpPr>
            <a:spLocks noChangeArrowheads="1"/>
          </p:cNvSpPr>
          <p:nvPr/>
        </p:nvSpPr>
        <p:spPr bwMode="auto">
          <a:xfrm>
            <a:off x="8388350" y="6524625"/>
            <a:ext cx="647700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buClrTx/>
              <a:buFontTx/>
              <a:buNone/>
              <a:tabLst>
                <a:tab pos="0" algn="l"/>
                <a:tab pos="700088" algn="r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de-DE" sz="1200" b="1" dirty="0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t>&gt;&gt;	</a:t>
            </a:r>
            <a:fld id="{92BD0683-484C-443B-87F8-4577B569CE93}" type="slidenum">
              <a:rPr lang="de-DE" sz="1200" b="1">
                <a:solidFill>
                  <a:schemeClr val="bg1">
                    <a:lumMod val="75000"/>
                  </a:schemeClr>
                </a:solidFill>
                <a:ea typeface="DejaVu Sans Light" charset="0"/>
                <a:cs typeface="DejaVu Sans Light" charset="0"/>
              </a:rPr>
              <a:pPr>
                <a:buClrTx/>
                <a:buFontTx/>
                <a:buNone/>
                <a:tabLst>
                  <a:tab pos="0" algn="l"/>
                  <a:tab pos="700088" algn="r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8</a:t>
            </a:fld>
            <a:endParaRPr lang="de-DE" sz="1200" b="1" dirty="0">
              <a:solidFill>
                <a:schemeClr val="bg1">
                  <a:lumMod val="75000"/>
                </a:schemeClr>
              </a:solidFill>
              <a:ea typeface="DejaVu Sans Light" charset="0"/>
              <a:cs typeface="DejaVu Sans Light" charset="0"/>
            </a:endParaRPr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1907704" y="211138"/>
            <a:ext cx="6769571" cy="554037"/>
          </a:xfrm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altLang="x-none" smtClean="0"/>
              <a:t>Agenda</a:t>
            </a:r>
          </a:p>
        </p:txBody>
      </p:sp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981075"/>
            <a:ext cx="4572000" cy="554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836613"/>
            <a:ext cx="9036050" cy="18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73" name="AutoShape 13"/>
          <p:cNvSpPr>
            <a:spLocks noChangeArrowheads="1"/>
          </p:cNvSpPr>
          <p:nvPr/>
        </p:nvSpPr>
        <p:spPr bwMode="auto">
          <a:xfrm>
            <a:off x="34925" y="34925"/>
            <a:ext cx="9069388" cy="6802438"/>
          </a:xfrm>
          <a:prstGeom prst="roundRect">
            <a:avLst>
              <a:gd name="adj" fmla="val 1611"/>
            </a:avLst>
          </a:prstGeom>
          <a:noFill/>
          <a:ln w="3816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142875" y="2564135"/>
            <a:ext cx="8461375" cy="50482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AEAEA"/>
              </a:gs>
            </a:gsLst>
            <a:path path="shape">
              <a:fillToRect l="50000" t="50000" r="50000" b="50000"/>
            </a:path>
          </a:gradFill>
          <a:ln w="28440">
            <a:solidFill>
              <a:srgbClr val="5177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x-none"/>
          </a:p>
        </p:txBody>
      </p:sp>
      <p:sp>
        <p:nvSpPr>
          <p:cNvPr id="15375" name="Rectangle 15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268413"/>
            <a:ext cx="8281988" cy="5040312"/>
          </a:xfrm>
        </p:spPr>
        <p:txBody>
          <a:bodyPr/>
          <a:lstStyle/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en-GB" smtClean="0"/>
              <a:t>What is the Open Signature Initiative?</a:t>
            </a:r>
            <a:endParaRPr lang="en-GB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smtClean="0"/>
              <a:t>Who is involved?</a:t>
            </a:r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smtClean="0"/>
              <a:t>Why is it necessary?</a:t>
            </a:r>
            <a:endParaRPr lang="en-GB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Char char="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de-DE" b="1" smtClean="0"/>
              <a:t>How to contribute?</a:t>
            </a:r>
            <a:endParaRPr lang="de-DE" b="1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  <a:p>
            <a:pPr marL="341313" indent="-341313" eaLnBrk="1" hangingPunct="1">
              <a:buClr>
                <a:srgbClr val="4D4D4D"/>
              </a:buClr>
              <a:buFont typeface="Wingdings" pitchFamily="2" charset="2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de-DE" dirty="0" smtClean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87" y="198866"/>
            <a:ext cx="1659536" cy="553179"/>
          </a:xfrm>
          <a:prstGeom prst="rect">
            <a:avLst/>
          </a:prstGeom>
        </p:spPr>
      </p:pic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1762100" y="115888"/>
            <a:ext cx="1588" cy="719137"/>
          </a:xfrm>
          <a:prstGeom prst="line">
            <a:avLst/>
          </a:prstGeom>
          <a:noFill/>
          <a:ln w="12600">
            <a:solidFill>
              <a:srgbClr val="B2B2B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109422" y="6524625"/>
            <a:ext cx="2302338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DejaVu Sans Light" charset="0"/>
                <a:cs typeface="DejaVu Sans Light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DE" sz="1200" b="1" smtClean="0">
                <a:solidFill>
                  <a:srgbClr val="B2B2B2"/>
                </a:solidFill>
              </a:rPr>
              <a:t>© 2013 Open </a:t>
            </a:r>
            <a:r>
              <a:rPr lang="de-DE" sz="1200" b="1" smtClean="0">
                <a:solidFill>
                  <a:srgbClr val="B2B2B2"/>
                </a:solidFill>
              </a:rPr>
              <a:t>Signature</a:t>
            </a:r>
            <a:r>
              <a:rPr lang="de-DE" sz="1200" b="1" baseline="0" smtClean="0">
                <a:solidFill>
                  <a:srgbClr val="B2B2B2"/>
                </a:solidFill>
              </a:rPr>
              <a:t> </a:t>
            </a:r>
            <a:r>
              <a:rPr lang="de-DE" sz="1200" b="1" smtClean="0">
                <a:solidFill>
                  <a:srgbClr val="B2B2B2"/>
                </a:solidFill>
              </a:rPr>
              <a:t>Team</a:t>
            </a:r>
            <a:endParaRPr lang="de-DE" sz="1200" b="1" dirty="0" smtClean="0">
              <a:solidFill>
                <a:srgbClr val="B2B2B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326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ISO/IEC 24727</a:t>
            </a:r>
            <a:endParaRPr lang="en-GB"/>
          </a:p>
        </p:txBody>
      </p:sp>
      <p:pic>
        <p:nvPicPr>
          <p:cNvPr id="4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341438"/>
            <a:ext cx="4727575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15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Arial"/>
        <a:ea typeface="DejaVu Sans Light"/>
        <a:cs typeface="DejaVu Sans Light"/>
      </a:majorFont>
      <a:minorFont>
        <a:latin typeface="Arial"/>
        <a:ea typeface="DejaVu Sans Light"/>
        <a:cs typeface="DejaVu Sans Light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Arial"/>
        <a:ea typeface="DejaVu Sans Light"/>
        <a:cs typeface="DejaVu Sans Light"/>
      </a:majorFont>
      <a:minorFont>
        <a:latin typeface="Arial"/>
        <a:ea typeface="DejaVu Sans Light"/>
        <a:cs typeface="DejaVu Sans Light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</Words>
  <Application>Microsoft Office PowerPoint</Application>
  <PresentationFormat>Bildschirmpräsentation (4:3)</PresentationFormat>
  <Paragraphs>69</Paragraphs>
  <Slides>13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13</vt:i4>
      </vt:variant>
    </vt:vector>
  </HeadingPairs>
  <TitlesOfParts>
    <vt:vector size="15" baseType="lpstr">
      <vt:lpstr>Larissa</vt:lpstr>
      <vt:lpstr>1_Larissa</vt:lpstr>
      <vt:lpstr>The Open Signature Initiative  for more transparence and interoperability with respect to electronic signatures</vt:lpstr>
      <vt:lpstr>Agenda</vt:lpstr>
      <vt:lpstr>What is the Open Signature Initiative?</vt:lpstr>
      <vt:lpstr>Agenda</vt:lpstr>
      <vt:lpstr>Who is involved?</vt:lpstr>
      <vt:lpstr>Agenda</vt:lpstr>
      <vt:lpstr>Issuers of Signature Creation Devices</vt:lpstr>
      <vt:lpstr>Agenda</vt:lpstr>
      <vt:lpstr>ISO/IEC 24727</vt:lpstr>
      <vt:lpstr>The Open Signature Component Model</vt:lpstr>
      <vt:lpstr>How to contribute as SCD issuer?</vt:lpstr>
      <vt:lpstr>How to contribute as product vendor?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secunet</dc:title>
  <dc:subject>Unternehmenspräsentation</dc:subject>
  <dc:creator>Matthias  Besch, Steffen Frischat, Heidi Bahr</dc:creator>
  <cp:lastModifiedBy>detlef.huehnlein</cp:lastModifiedBy>
  <cp:revision>654</cp:revision>
  <cp:lastPrinted>1601-01-01T00:00:00Z</cp:lastPrinted>
  <dcterms:created xsi:type="dcterms:W3CDTF">2004-02-11T13:21:52Z</dcterms:created>
  <dcterms:modified xsi:type="dcterms:W3CDTF">2013-09-10T18:28:09Z</dcterms:modified>
</cp:coreProperties>
</file>