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8" r:id="rId2"/>
    <p:sldId id="259" r:id="rId3"/>
    <p:sldId id="268" r:id="rId4"/>
    <p:sldId id="284" r:id="rId5"/>
    <p:sldId id="275" r:id="rId6"/>
    <p:sldId id="281" r:id="rId7"/>
    <p:sldId id="270" r:id="rId8"/>
    <p:sldId id="282" r:id="rId9"/>
    <p:sldId id="277" r:id="rId10"/>
    <p:sldId id="276" r:id="rId11"/>
    <p:sldId id="272" r:id="rId12"/>
    <p:sldId id="273" r:id="rId13"/>
    <p:sldId id="274" r:id="rId14"/>
    <p:sldId id="286" r:id="rId15"/>
    <p:sldId id="278" r:id="rId16"/>
    <p:sldId id="280" r:id="rId17"/>
    <p:sldId id="285" r:id="rId1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20000"/>
      </a:spcBef>
      <a:spcAft>
        <a:spcPct val="0"/>
      </a:spcAft>
      <a:buChar char="•"/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1A"/>
    <a:srgbClr val="7C8F9F"/>
    <a:srgbClr val="85948A"/>
    <a:srgbClr val="85837D"/>
    <a:srgbClr val="A18E62"/>
    <a:srgbClr val="708998"/>
    <a:srgbClr val="EEE6CC"/>
    <a:srgbClr val="D7E1D6"/>
    <a:srgbClr val="DAE4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25" autoAdjust="0"/>
    <p:restoredTop sz="94573" autoAdjust="0"/>
  </p:normalViewPr>
  <p:slideViewPr>
    <p:cSldViewPr showGuides="1">
      <p:cViewPr varScale="1">
        <p:scale>
          <a:sx n="100" d="100"/>
          <a:sy n="100" d="100"/>
        </p:scale>
        <p:origin x="-1128" y="-102"/>
      </p:cViewPr>
      <p:guideLst>
        <p:guide orient="horz" pos="709"/>
        <p:guide orient="horz" pos="4156"/>
        <p:guide orient="horz" pos="3838"/>
        <p:guide orient="horz" pos="3748"/>
        <p:guide orient="horz" pos="1253"/>
        <p:guide orient="horz" pos="1480"/>
        <p:guide pos="5511"/>
        <p:guide pos="24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howGuides="1">
      <p:cViewPr varScale="1">
        <p:scale>
          <a:sx n="97" d="100"/>
          <a:sy n="97" d="100"/>
        </p:scale>
        <p:origin x="-65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AC62B0-9313-46EB-8611-43F9AAD27D1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5A735A5-CC04-4665-804A-6C310B81620C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sz="1200" b="1" dirty="0" err="1" smtClean="0">
              <a:solidFill>
                <a:schemeClr val="tx1"/>
              </a:solidFill>
            </a:rPr>
            <a:t>ePass</a:t>
          </a:r>
          <a:r>
            <a:rPr lang="de-DE" sz="1200" b="1" dirty="0" smtClean="0">
              <a:solidFill>
                <a:schemeClr val="tx1"/>
              </a:solidFill>
            </a:rPr>
            <a:t> (</a:t>
          </a:r>
          <a:r>
            <a:rPr lang="en-US" sz="1200" b="1" dirty="0" smtClean="0">
              <a:solidFill>
                <a:schemeClr val="tx1"/>
              </a:solidFill>
            </a:rPr>
            <a:t>ICAO compliant - sovereign use only)</a:t>
          </a:r>
          <a:endParaRPr lang="de-DE" sz="1200" b="1" dirty="0" smtClean="0">
            <a:solidFill>
              <a:schemeClr val="tx1"/>
            </a:solidFill>
          </a:endParaRPr>
        </a:p>
        <a:p>
          <a:r>
            <a:rPr lang="de-DE" sz="1200" dirty="0" smtClean="0">
              <a:solidFill>
                <a:schemeClr val="tx1"/>
              </a:solidFill>
            </a:rPr>
            <a:t>▶ </a:t>
          </a:r>
          <a:r>
            <a:rPr lang="en-US" sz="1200" noProof="0" dirty="0" smtClean="0">
              <a:solidFill>
                <a:schemeClr val="tx1"/>
              </a:solidFill>
            </a:rPr>
            <a:t>fast electronic access to id data by sovereign agencies within the European Union</a:t>
          </a:r>
        </a:p>
        <a:p>
          <a:r>
            <a:rPr lang="de-DE" sz="1200" dirty="0" smtClean="0">
              <a:solidFill>
                <a:schemeClr val="tx1"/>
              </a:solidFill>
            </a:rPr>
            <a:t>▶ </a:t>
          </a:r>
          <a:r>
            <a:rPr lang="en-US" sz="1200" dirty="0" smtClean="0">
              <a:solidFill>
                <a:schemeClr val="tx1"/>
              </a:solidFill>
            </a:rPr>
            <a:t>contains MRZ data, image and optionally fingerprints</a:t>
          </a:r>
          <a:endParaRPr lang="de-DE" sz="1200" dirty="0" smtClean="0">
            <a:solidFill>
              <a:schemeClr val="tx1"/>
            </a:solidFill>
          </a:endParaRPr>
        </a:p>
        <a:p>
          <a:endParaRPr lang="de-DE" sz="1200" dirty="0">
            <a:solidFill>
              <a:schemeClr val="tx1"/>
            </a:solidFill>
          </a:endParaRPr>
        </a:p>
      </dgm:t>
    </dgm:pt>
    <dgm:pt modelId="{0015589E-1873-48D9-AB39-CC73C4816B43}" type="parTrans" cxnId="{747A1CA2-9F25-4E8F-BF28-24133C9E5EA4}">
      <dgm:prSet/>
      <dgm:spPr/>
      <dgm:t>
        <a:bodyPr/>
        <a:lstStyle/>
        <a:p>
          <a:endParaRPr lang="de-DE"/>
        </a:p>
      </dgm:t>
    </dgm:pt>
    <dgm:pt modelId="{E76FD4D4-D567-4476-9E4A-D010F7881866}" type="sibTrans" cxnId="{747A1CA2-9F25-4E8F-BF28-24133C9E5EA4}">
      <dgm:prSet/>
      <dgm:spPr/>
      <dgm:t>
        <a:bodyPr/>
        <a:lstStyle/>
        <a:p>
          <a:endParaRPr lang="de-DE"/>
        </a:p>
      </dgm:t>
    </dgm:pt>
    <dgm:pt modelId="{029ED272-4612-4687-89C6-3B9A146CBDF2}">
      <dgm:prSet phldrT="[Text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200" b="1" noProof="0" dirty="0" err="1" smtClean="0">
              <a:solidFill>
                <a:schemeClr val="tx1"/>
              </a:solidFill>
            </a:rPr>
            <a:t>eID</a:t>
          </a:r>
          <a:r>
            <a:rPr lang="en-US" sz="1200" b="1" noProof="0" dirty="0" smtClean="0">
              <a:solidFill>
                <a:schemeClr val="tx1"/>
              </a:solidFill>
            </a:rPr>
            <a:t> (Application for electronic identification - </a:t>
          </a:r>
          <a:r>
            <a:rPr lang="en-US" sz="1200" b="1" i="1" noProof="0" dirty="0" smtClean="0">
              <a:solidFill>
                <a:schemeClr val="tx1"/>
              </a:solidFill>
            </a:rPr>
            <a:t>optional</a:t>
          </a:r>
          <a:r>
            <a:rPr lang="en-US" sz="1200" b="1" noProof="0" dirty="0" smtClean="0">
              <a:solidFill>
                <a:schemeClr val="tx1"/>
              </a:solidFill>
            </a:rPr>
            <a:t>)</a:t>
          </a:r>
        </a:p>
        <a:p>
          <a:r>
            <a:rPr lang="en-US" sz="1200" b="0" noProof="0" dirty="0" smtClean="0">
              <a:solidFill>
                <a:schemeClr val="tx1"/>
              </a:solidFill>
            </a:rPr>
            <a:t>▶ online- and offline-Identification</a:t>
          </a:r>
        </a:p>
        <a:p>
          <a:r>
            <a:rPr lang="en-US" sz="1200" b="0" noProof="0" dirty="0" smtClean="0">
              <a:solidFill>
                <a:schemeClr val="tx1"/>
              </a:solidFill>
            </a:rPr>
            <a:t>▶ </a:t>
          </a:r>
          <a:r>
            <a:rPr lang="en-US" sz="1200" b="0" noProof="0" smtClean="0">
              <a:solidFill>
                <a:schemeClr val="tx1"/>
              </a:solidFill>
            </a:rPr>
            <a:t>pseudonym </a:t>
          </a:r>
          <a:r>
            <a:rPr lang="en-US" sz="1200" b="0" noProof="0" smtClean="0">
              <a:solidFill>
                <a:schemeClr val="tx1"/>
              </a:solidFill>
            </a:rPr>
            <a:t>Login-Functionality</a:t>
          </a:r>
          <a:endParaRPr lang="en-US" sz="1200" b="0" noProof="0" dirty="0" smtClean="0">
            <a:solidFill>
              <a:schemeClr val="tx1"/>
            </a:solidFill>
          </a:endParaRPr>
        </a:p>
        <a:p>
          <a:r>
            <a:rPr lang="en-US" sz="1200" b="0" noProof="0" dirty="0" smtClean="0">
              <a:solidFill>
                <a:schemeClr val="tx1"/>
              </a:solidFill>
            </a:rPr>
            <a:t>▶ anonymous age and place verification</a:t>
          </a:r>
          <a:endParaRPr lang="en-US" sz="1200" noProof="0" dirty="0">
            <a:solidFill>
              <a:schemeClr val="tx1"/>
            </a:solidFill>
          </a:endParaRPr>
        </a:p>
      </dgm:t>
    </dgm:pt>
    <dgm:pt modelId="{D9F28C21-BEA0-4B0D-B239-14DED415809F}" type="parTrans" cxnId="{BA0049FE-DF76-468F-8BD0-47142EA50CCE}">
      <dgm:prSet/>
      <dgm:spPr/>
      <dgm:t>
        <a:bodyPr/>
        <a:lstStyle/>
        <a:p>
          <a:endParaRPr lang="de-DE"/>
        </a:p>
      </dgm:t>
    </dgm:pt>
    <dgm:pt modelId="{D66184DC-D052-459D-9CFA-FC426F39408F}" type="sibTrans" cxnId="{BA0049FE-DF76-468F-8BD0-47142EA50CCE}">
      <dgm:prSet/>
      <dgm:spPr/>
      <dgm:t>
        <a:bodyPr/>
        <a:lstStyle/>
        <a:p>
          <a:endParaRPr lang="de-DE"/>
        </a:p>
      </dgm:t>
    </dgm:pt>
    <dgm:pt modelId="{ABC19A60-BAD0-4EC2-97EB-5AE743371997}">
      <dgm:prSet phldrT="[Text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200" b="1" noProof="0" dirty="0" err="1" smtClean="0">
              <a:solidFill>
                <a:schemeClr val="tx1"/>
              </a:solidFill>
            </a:rPr>
            <a:t>eSign</a:t>
          </a:r>
          <a:r>
            <a:rPr lang="en-US" sz="1200" b="1" noProof="0" dirty="0" smtClean="0">
              <a:solidFill>
                <a:schemeClr val="tx1"/>
              </a:solidFill>
            </a:rPr>
            <a:t> (Application for qualified electronic signatures - </a:t>
          </a:r>
          <a:r>
            <a:rPr lang="en-US" sz="1200" b="1" i="1" noProof="0" dirty="0" smtClean="0">
              <a:solidFill>
                <a:schemeClr val="tx1"/>
              </a:solidFill>
            </a:rPr>
            <a:t>optional</a:t>
          </a:r>
          <a:r>
            <a:rPr lang="en-US" sz="1200" b="1" noProof="0" dirty="0" smtClean="0">
              <a:solidFill>
                <a:schemeClr val="tx1"/>
              </a:solidFill>
            </a:rPr>
            <a:t>)</a:t>
          </a:r>
        </a:p>
        <a:p>
          <a:r>
            <a:rPr lang="en-US" sz="1200" b="0" noProof="0" dirty="0" smtClean="0">
              <a:solidFill>
                <a:schemeClr val="tx1"/>
              </a:solidFill>
            </a:rPr>
            <a:t>▶ legally binding signatures for electronic documents (QES)</a:t>
          </a:r>
        </a:p>
        <a:p>
          <a:r>
            <a:rPr lang="en-US" sz="1200" b="0" noProof="0" dirty="0" smtClean="0">
              <a:solidFill>
                <a:schemeClr val="tx1"/>
              </a:solidFill>
            </a:rPr>
            <a:t>▶ online and </a:t>
          </a:r>
          <a:r>
            <a:rPr lang="en-US" sz="1200" b="0" noProof="0" smtClean="0">
              <a:solidFill>
                <a:schemeClr val="tx1"/>
              </a:solidFill>
            </a:rPr>
            <a:t>offline </a:t>
          </a:r>
          <a:r>
            <a:rPr lang="en-US" sz="1200" b="0" noProof="0" smtClean="0">
              <a:solidFill>
                <a:schemeClr val="tx1"/>
              </a:solidFill>
            </a:rPr>
            <a:t>usable</a:t>
          </a:r>
          <a:endParaRPr lang="en-US" sz="1200" b="0" noProof="0" dirty="0" smtClean="0">
            <a:solidFill>
              <a:schemeClr val="tx1"/>
            </a:solidFill>
          </a:endParaRPr>
        </a:p>
        <a:p>
          <a:r>
            <a:rPr lang="en-US" sz="1200" b="0" noProof="0" dirty="0" smtClean="0">
              <a:solidFill>
                <a:schemeClr val="tx1"/>
              </a:solidFill>
            </a:rPr>
            <a:t>▶ initially inactive</a:t>
          </a:r>
          <a:endParaRPr lang="en-US" sz="1200" noProof="0" dirty="0">
            <a:solidFill>
              <a:schemeClr val="tx1"/>
            </a:solidFill>
          </a:endParaRPr>
        </a:p>
      </dgm:t>
    </dgm:pt>
    <dgm:pt modelId="{7FC3994A-174D-47B6-8EBB-1D72904CC4F9}" type="parTrans" cxnId="{4D53BD12-A133-4E6E-8A7E-986BA407673C}">
      <dgm:prSet/>
      <dgm:spPr/>
      <dgm:t>
        <a:bodyPr/>
        <a:lstStyle/>
        <a:p>
          <a:endParaRPr lang="de-DE"/>
        </a:p>
      </dgm:t>
    </dgm:pt>
    <dgm:pt modelId="{440C0C96-7FE4-468D-AA58-C1C41A0B5AAF}" type="sibTrans" cxnId="{4D53BD12-A133-4E6E-8A7E-986BA407673C}">
      <dgm:prSet/>
      <dgm:spPr/>
      <dgm:t>
        <a:bodyPr/>
        <a:lstStyle/>
        <a:p>
          <a:endParaRPr lang="de-DE"/>
        </a:p>
      </dgm:t>
    </dgm:pt>
    <dgm:pt modelId="{F1A8F662-4B87-4C51-9711-D0304151D0A4}" type="pres">
      <dgm:prSet presAssocID="{EDAC62B0-9313-46EB-8611-43F9AAD27D1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de-DE"/>
        </a:p>
      </dgm:t>
    </dgm:pt>
    <dgm:pt modelId="{8EF2F09B-D60C-4F5C-B79A-570F936BA529}" type="pres">
      <dgm:prSet presAssocID="{EDAC62B0-9313-46EB-8611-43F9AAD27D1B}" presName="Name1" presStyleCnt="0"/>
      <dgm:spPr/>
    </dgm:pt>
    <dgm:pt modelId="{34CD9327-B137-4914-B273-B5C4731BDAC7}" type="pres">
      <dgm:prSet presAssocID="{EDAC62B0-9313-46EB-8611-43F9AAD27D1B}" presName="cycle" presStyleCnt="0"/>
      <dgm:spPr/>
    </dgm:pt>
    <dgm:pt modelId="{6D3E799E-B6ED-4B93-958E-E8D7784C722B}" type="pres">
      <dgm:prSet presAssocID="{EDAC62B0-9313-46EB-8611-43F9AAD27D1B}" presName="srcNode" presStyleLbl="node1" presStyleIdx="0" presStyleCnt="3"/>
      <dgm:spPr/>
    </dgm:pt>
    <dgm:pt modelId="{70CFE0A5-6D60-4E08-94C1-374E6BB8AB86}" type="pres">
      <dgm:prSet presAssocID="{EDAC62B0-9313-46EB-8611-43F9AAD27D1B}" presName="conn" presStyleLbl="parChTrans1D2" presStyleIdx="0" presStyleCnt="1"/>
      <dgm:spPr/>
      <dgm:t>
        <a:bodyPr/>
        <a:lstStyle/>
        <a:p>
          <a:endParaRPr lang="de-DE"/>
        </a:p>
      </dgm:t>
    </dgm:pt>
    <dgm:pt modelId="{16D3FFE6-9E65-40D2-B34B-CA5AD014E99F}" type="pres">
      <dgm:prSet presAssocID="{EDAC62B0-9313-46EB-8611-43F9AAD27D1B}" presName="extraNode" presStyleLbl="node1" presStyleIdx="0" presStyleCnt="3"/>
      <dgm:spPr/>
    </dgm:pt>
    <dgm:pt modelId="{3F9122C6-8E52-4340-BC08-A5AB32D0046D}" type="pres">
      <dgm:prSet presAssocID="{EDAC62B0-9313-46EB-8611-43F9AAD27D1B}" presName="dstNode" presStyleLbl="node1" presStyleIdx="0" presStyleCnt="3"/>
      <dgm:spPr/>
    </dgm:pt>
    <dgm:pt modelId="{A1CA0399-7356-4E38-B5B1-D3D3DB3DFF9A}" type="pres">
      <dgm:prSet presAssocID="{95A735A5-CC04-4665-804A-6C310B81620C}" presName="text_1" presStyleLbl="node1" presStyleIdx="0" presStyleCnt="3" custScaleY="11803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AE80DA-59E7-4AAE-A075-48C710A1A567}" type="pres">
      <dgm:prSet presAssocID="{95A735A5-CC04-4665-804A-6C310B81620C}" presName="accent_1" presStyleCnt="0"/>
      <dgm:spPr/>
    </dgm:pt>
    <dgm:pt modelId="{70394A01-223F-4995-A646-AA60C16F20D6}" type="pres">
      <dgm:prSet presAssocID="{95A735A5-CC04-4665-804A-6C310B81620C}" presName="accentRepeatNode" presStyleLbl="solidFgAcc1" presStyleIdx="0" presStyleCnt="3" custLinFactNeighborX="1015" custLinFactNeighborY="1148"/>
      <dgm:spPr/>
    </dgm:pt>
    <dgm:pt modelId="{2A79DCB3-5F07-47E4-945E-941B8B1649A4}" type="pres">
      <dgm:prSet presAssocID="{029ED272-4612-4687-89C6-3B9A146CBDF2}" presName="text_2" presStyleLbl="node1" presStyleIdx="1" presStyleCnt="3" custScaleY="12295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6098CFE-4D02-4FD7-8C24-7D512F9A1D3A}" type="pres">
      <dgm:prSet presAssocID="{029ED272-4612-4687-89C6-3B9A146CBDF2}" presName="accent_2" presStyleCnt="0"/>
      <dgm:spPr/>
    </dgm:pt>
    <dgm:pt modelId="{0A00C960-A587-4F23-B39E-09EFDB5181C1}" type="pres">
      <dgm:prSet presAssocID="{029ED272-4612-4687-89C6-3B9A146CBDF2}" presName="accentRepeatNode" presStyleLbl="solidFgAcc1" presStyleIdx="1" presStyleCnt="3"/>
      <dgm:spPr/>
    </dgm:pt>
    <dgm:pt modelId="{02422DB8-B326-412C-A544-2FC89FE7C5EC}" type="pres">
      <dgm:prSet presAssocID="{ABC19A60-BAD0-4EC2-97EB-5AE743371997}" presName="text_3" presStyleLbl="node1" presStyleIdx="2" presStyleCnt="3" custScaleY="120215" custLinFactNeighborX="202" custLinFactNeighborY="-109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6CEA4CA-321B-4038-A62A-E8463E845705}" type="pres">
      <dgm:prSet presAssocID="{ABC19A60-BAD0-4EC2-97EB-5AE743371997}" presName="accent_3" presStyleCnt="0"/>
      <dgm:spPr/>
    </dgm:pt>
    <dgm:pt modelId="{391FEB9D-6308-41FF-8552-D8F341F82BD2}" type="pres">
      <dgm:prSet presAssocID="{ABC19A60-BAD0-4EC2-97EB-5AE743371997}" presName="accentRepeatNode" presStyleLbl="solidFgAcc1" presStyleIdx="2" presStyleCnt="3"/>
      <dgm:spPr/>
    </dgm:pt>
  </dgm:ptLst>
  <dgm:cxnLst>
    <dgm:cxn modelId="{4D53BD12-A133-4E6E-8A7E-986BA407673C}" srcId="{EDAC62B0-9313-46EB-8611-43F9AAD27D1B}" destId="{ABC19A60-BAD0-4EC2-97EB-5AE743371997}" srcOrd="2" destOrd="0" parTransId="{7FC3994A-174D-47B6-8EBB-1D72904CC4F9}" sibTransId="{440C0C96-7FE4-468D-AA58-C1C41A0B5AAF}"/>
    <dgm:cxn modelId="{3DC895CA-8A48-4251-9A76-3AD8234CFBE6}" type="presOf" srcId="{E76FD4D4-D567-4476-9E4A-D010F7881866}" destId="{70CFE0A5-6D60-4E08-94C1-374E6BB8AB86}" srcOrd="0" destOrd="0" presId="urn:microsoft.com/office/officeart/2008/layout/VerticalCurvedList"/>
    <dgm:cxn modelId="{747A1CA2-9F25-4E8F-BF28-24133C9E5EA4}" srcId="{EDAC62B0-9313-46EB-8611-43F9AAD27D1B}" destId="{95A735A5-CC04-4665-804A-6C310B81620C}" srcOrd="0" destOrd="0" parTransId="{0015589E-1873-48D9-AB39-CC73C4816B43}" sibTransId="{E76FD4D4-D567-4476-9E4A-D010F7881866}"/>
    <dgm:cxn modelId="{35696381-2CE2-45CB-BB17-9F61CD1BC819}" type="presOf" srcId="{029ED272-4612-4687-89C6-3B9A146CBDF2}" destId="{2A79DCB3-5F07-47E4-945E-941B8B1649A4}" srcOrd="0" destOrd="0" presId="urn:microsoft.com/office/officeart/2008/layout/VerticalCurvedList"/>
    <dgm:cxn modelId="{CDEC7C92-260B-4820-9433-8C698F9C9D59}" type="presOf" srcId="{ABC19A60-BAD0-4EC2-97EB-5AE743371997}" destId="{02422DB8-B326-412C-A544-2FC89FE7C5EC}" srcOrd="0" destOrd="0" presId="urn:microsoft.com/office/officeart/2008/layout/VerticalCurvedList"/>
    <dgm:cxn modelId="{B329099E-BB9C-4F63-89B0-FD8F882C2452}" type="presOf" srcId="{95A735A5-CC04-4665-804A-6C310B81620C}" destId="{A1CA0399-7356-4E38-B5B1-D3D3DB3DFF9A}" srcOrd="0" destOrd="0" presId="urn:microsoft.com/office/officeart/2008/layout/VerticalCurvedList"/>
    <dgm:cxn modelId="{10C8AADE-9426-4308-B26D-B9C7A9596B7C}" type="presOf" srcId="{EDAC62B0-9313-46EB-8611-43F9AAD27D1B}" destId="{F1A8F662-4B87-4C51-9711-D0304151D0A4}" srcOrd="0" destOrd="0" presId="urn:microsoft.com/office/officeart/2008/layout/VerticalCurvedList"/>
    <dgm:cxn modelId="{BA0049FE-DF76-468F-8BD0-47142EA50CCE}" srcId="{EDAC62B0-9313-46EB-8611-43F9AAD27D1B}" destId="{029ED272-4612-4687-89C6-3B9A146CBDF2}" srcOrd="1" destOrd="0" parTransId="{D9F28C21-BEA0-4B0D-B239-14DED415809F}" sibTransId="{D66184DC-D052-459D-9CFA-FC426F39408F}"/>
    <dgm:cxn modelId="{BAD7F709-ACB8-4830-BFFD-C7B7A8709D98}" type="presParOf" srcId="{F1A8F662-4B87-4C51-9711-D0304151D0A4}" destId="{8EF2F09B-D60C-4F5C-B79A-570F936BA529}" srcOrd="0" destOrd="0" presId="urn:microsoft.com/office/officeart/2008/layout/VerticalCurvedList"/>
    <dgm:cxn modelId="{A76FC52F-DB18-4507-83D1-6F8363F85E1E}" type="presParOf" srcId="{8EF2F09B-D60C-4F5C-B79A-570F936BA529}" destId="{34CD9327-B137-4914-B273-B5C4731BDAC7}" srcOrd="0" destOrd="0" presId="urn:microsoft.com/office/officeart/2008/layout/VerticalCurvedList"/>
    <dgm:cxn modelId="{8B60F691-D628-4537-A6A4-DAA3FCD4C185}" type="presParOf" srcId="{34CD9327-B137-4914-B273-B5C4731BDAC7}" destId="{6D3E799E-B6ED-4B93-958E-E8D7784C722B}" srcOrd="0" destOrd="0" presId="urn:microsoft.com/office/officeart/2008/layout/VerticalCurvedList"/>
    <dgm:cxn modelId="{68AB69C3-448D-41DF-B7D7-7E665CEBC0C4}" type="presParOf" srcId="{34CD9327-B137-4914-B273-B5C4731BDAC7}" destId="{70CFE0A5-6D60-4E08-94C1-374E6BB8AB86}" srcOrd="1" destOrd="0" presId="urn:microsoft.com/office/officeart/2008/layout/VerticalCurvedList"/>
    <dgm:cxn modelId="{1812E742-846C-4B67-B00E-744DE3BF81FC}" type="presParOf" srcId="{34CD9327-B137-4914-B273-B5C4731BDAC7}" destId="{16D3FFE6-9E65-40D2-B34B-CA5AD014E99F}" srcOrd="2" destOrd="0" presId="urn:microsoft.com/office/officeart/2008/layout/VerticalCurvedList"/>
    <dgm:cxn modelId="{E27A0A0E-7B06-48AC-82E9-2C836A83C369}" type="presParOf" srcId="{34CD9327-B137-4914-B273-B5C4731BDAC7}" destId="{3F9122C6-8E52-4340-BC08-A5AB32D0046D}" srcOrd="3" destOrd="0" presId="urn:microsoft.com/office/officeart/2008/layout/VerticalCurvedList"/>
    <dgm:cxn modelId="{F6156950-3F98-42E2-B106-7C57581FEA67}" type="presParOf" srcId="{8EF2F09B-D60C-4F5C-B79A-570F936BA529}" destId="{A1CA0399-7356-4E38-B5B1-D3D3DB3DFF9A}" srcOrd="1" destOrd="0" presId="urn:microsoft.com/office/officeart/2008/layout/VerticalCurvedList"/>
    <dgm:cxn modelId="{2AA8AAA0-C612-4C7E-A793-08CAB533E0ED}" type="presParOf" srcId="{8EF2F09B-D60C-4F5C-B79A-570F936BA529}" destId="{CBAE80DA-59E7-4AAE-A075-48C710A1A567}" srcOrd="2" destOrd="0" presId="urn:microsoft.com/office/officeart/2008/layout/VerticalCurvedList"/>
    <dgm:cxn modelId="{1F157BC6-71CC-4126-ADBC-FE1656A4B63F}" type="presParOf" srcId="{CBAE80DA-59E7-4AAE-A075-48C710A1A567}" destId="{70394A01-223F-4995-A646-AA60C16F20D6}" srcOrd="0" destOrd="0" presId="urn:microsoft.com/office/officeart/2008/layout/VerticalCurvedList"/>
    <dgm:cxn modelId="{8B75A94C-82B4-4D6F-A36D-63B9275BEC54}" type="presParOf" srcId="{8EF2F09B-D60C-4F5C-B79A-570F936BA529}" destId="{2A79DCB3-5F07-47E4-945E-941B8B1649A4}" srcOrd="3" destOrd="0" presId="urn:microsoft.com/office/officeart/2008/layout/VerticalCurvedList"/>
    <dgm:cxn modelId="{4A6F8D31-C521-4B7C-8F8A-A1517875F38F}" type="presParOf" srcId="{8EF2F09B-D60C-4F5C-B79A-570F936BA529}" destId="{86098CFE-4D02-4FD7-8C24-7D512F9A1D3A}" srcOrd="4" destOrd="0" presId="urn:microsoft.com/office/officeart/2008/layout/VerticalCurvedList"/>
    <dgm:cxn modelId="{5227EF68-AB0C-49BD-8866-B39C2B721C41}" type="presParOf" srcId="{86098CFE-4D02-4FD7-8C24-7D512F9A1D3A}" destId="{0A00C960-A587-4F23-B39E-09EFDB5181C1}" srcOrd="0" destOrd="0" presId="urn:microsoft.com/office/officeart/2008/layout/VerticalCurvedList"/>
    <dgm:cxn modelId="{73C7729B-15C1-488E-8769-D3F714B20ABC}" type="presParOf" srcId="{8EF2F09B-D60C-4F5C-B79A-570F936BA529}" destId="{02422DB8-B326-412C-A544-2FC89FE7C5EC}" srcOrd="5" destOrd="0" presId="urn:microsoft.com/office/officeart/2008/layout/VerticalCurvedList"/>
    <dgm:cxn modelId="{33F4F247-E37A-4DC2-8A14-799406DD9AD6}" type="presParOf" srcId="{8EF2F09B-D60C-4F5C-B79A-570F936BA529}" destId="{66CEA4CA-321B-4038-A62A-E8463E845705}" srcOrd="6" destOrd="0" presId="urn:microsoft.com/office/officeart/2008/layout/VerticalCurvedList"/>
    <dgm:cxn modelId="{E4266725-1518-4205-9B30-3FE78E9A9E9B}" type="presParOf" srcId="{66CEA4CA-321B-4038-A62A-E8463E845705}" destId="{391FEB9D-6308-41FF-8552-D8F341F82BD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CCDD5B0-B94F-4B4E-AEB6-2F0A76C1853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ECA8764-DD27-464C-A958-BFD1020D18B9}">
      <dgm:prSet phldrT="[Tex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sz="1300" b="1" noProof="0" dirty="0" smtClean="0"/>
            <a:t>one-time registration</a:t>
          </a:r>
          <a:endParaRPr lang="en-US" sz="1300" b="1" noProof="0" dirty="0"/>
        </a:p>
      </dgm:t>
    </dgm:pt>
    <dgm:pt modelId="{69F42B34-C3B7-4BC0-99DE-F27393220B6F}" type="parTrans" cxnId="{B56724B8-56CC-4E50-A4CD-1510D115605E}">
      <dgm:prSet/>
      <dgm:spPr/>
      <dgm:t>
        <a:bodyPr/>
        <a:lstStyle/>
        <a:p>
          <a:endParaRPr lang="de-DE"/>
        </a:p>
      </dgm:t>
    </dgm:pt>
    <dgm:pt modelId="{B6F8897B-1C8E-4179-B388-CF2DF0941F45}" type="sibTrans" cxnId="{B56724B8-56CC-4E50-A4CD-1510D115605E}">
      <dgm:prSet/>
      <dgm:spPr/>
      <dgm:t>
        <a:bodyPr/>
        <a:lstStyle/>
        <a:p>
          <a:endParaRPr lang="de-DE"/>
        </a:p>
      </dgm:t>
    </dgm:pt>
    <dgm:pt modelId="{876A7073-585B-4DF0-9574-55C2C6CCFCF4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1300" b="1" noProof="0" dirty="0" smtClean="0"/>
            <a:t>receiving unique</a:t>
          </a:r>
          <a:br>
            <a:rPr lang="en-US" sz="1300" b="1" noProof="0" dirty="0" smtClean="0"/>
          </a:br>
          <a:r>
            <a:rPr lang="en-US" sz="1300" b="1" noProof="0" dirty="0" smtClean="0"/>
            <a:t>access code</a:t>
          </a:r>
          <a:endParaRPr lang="en-US" sz="1300" b="1" noProof="0" dirty="0"/>
        </a:p>
      </dgm:t>
    </dgm:pt>
    <dgm:pt modelId="{94F2C0DD-8890-4CEF-8AA4-DB7C53F600E6}" type="parTrans" cxnId="{0D8A7074-CA9E-4033-B6B0-7725567A93AB}">
      <dgm:prSet/>
      <dgm:spPr/>
      <dgm:t>
        <a:bodyPr/>
        <a:lstStyle/>
        <a:p>
          <a:endParaRPr lang="de-DE"/>
        </a:p>
      </dgm:t>
    </dgm:pt>
    <dgm:pt modelId="{30BFFA15-80DE-4147-AE0E-6C471319B814}" type="sibTrans" cxnId="{0D8A7074-CA9E-4033-B6B0-7725567A93AB}">
      <dgm:prSet/>
      <dgm:spPr/>
      <dgm:t>
        <a:bodyPr/>
        <a:lstStyle/>
        <a:p>
          <a:endParaRPr lang="de-DE"/>
        </a:p>
      </dgm:t>
    </dgm:pt>
    <dgm:pt modelId="{D919AE59-827E-4D3B-A892-18CA0526B78B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300" b="1" noProof="0" smtClean="0"/>
            <a:t>generate key pair and load </a:t>
          </a:r>
          <a:br>
            <a:rPr lang="en-US" sz="1300" b="1" noProof="0" smtClean="0"/>
          </a:br>
          <a:r>
            <a:rPr lang="en-US" sz="1300" b="1" noProof="0" smtClean="0"/>
            <a:t>certificate</a:t>
          </a:r>
          <a:endParaRPr lang="en-US" sz="1300" b="1" noProof="0"/>
        </a:p>
      </dgm:t>
    </dgm:pt>
    <dgm:pt modelId="{602BFA29-57B7-4F43-BFD2-25B385FA2D4D}" type="parTrans" cxnId="{0397C55A-01BB-49EA-8143-76D60ED8A8B7}">
      <dgm:prSet/>
      <dgm:spPr/>
      <dgm:t>
        <a:bodyPr/>
        <a:lstStyle/>
        <a:p>
          <a:endParaRPr lang="de-DE"/>
        </a:p>
      </dgm:t>
    </dgm:pt>
    <dgm:pt modelId="{661FB4CE-1462-4EBF-9368-C15919F8A7FA}" type="sibTrans" cxnId="{0397C55A-01BB-49EA-8143-76D60ED8A8B7}">
      <dgm:prSet/>
      <dgm:spPr/>
      <dgm:t>
        <a:bodyPr/>
        <a:lstStyle/>
        <a:p>
          <a:endParaRPr lang="de-DE"/>
        </a:p>
      </dgm:t>
    </dgm:pt>
    <dgm:pt modelId="{4CCE573E-9297-46D2-904B-D5625CA4D519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1300" b="1" noProof="0" dirty="0" smtClean="0"/>
            <a:t>electronically</a:t>
          </a:r>
          <a:br>
            <a:rPr lang="en-US" sz="1300" b="1" noProof="0" dirty="0" smtClean="0"/>
          </a:br>
          <a:r>
            <a:rPr lang="en-US" sz="1300" b="1" noProof="0" dirty="0" smtClean="0"/>
            <a:t>sign documents</a:t>
          </a:r>
          <a:endParaRPr lang="en-US" sz="1300" b="1" noProof="0" dirty="0"/>
        </a:p>
      </dgm:t>
    </dgm:pt>
    <dgm:pt modelId="{E765EBC1-4ABE-41A0-AF32-CCB755DE15B4}" type="parTrans" cxnId="{A44037DC-B290-4133-A8C4-624F62D8F23B}">
      <dgm:prSet/>
      <dgm:spPr/>
      <dgm:t>
        <a:bodyPr/>
        <a:lstStyle/>
        <a:p>
          <a:endParaRPr lang="de-DE"/>
        </a:p>
      </dgm:t>
    </dgm:pt>
    <dgm:pt modelId="{11F3BDED-E489-43CB-BF42-A5634FA4FBDA}" type="sibTrans" cxnId="{A44037DC-B290-4133-A8C4-624F62D8F23B}">
      <dgm:prSet/>
      <dgm:spPr/>
      <dgm:t>
        <a:bodyPr/>
        <a:lstStyle/>
        <a:p>
          <a:endParaRPr lang="de-DE"/>
        </a:p>
      </dgm:t>
    </dgm:pt>
    <dgm:pt modelId="{C3472A27-3EAF-420F-9149-9575EFFCC07C}" type="pres">
      <dgm:prSet presAssocID="{3CCDD5B0-B94F-4B4E-AEB6-2F0A76C18539}" presName="Name0" presStyleCnt="0">
        <dgm:presLayoutVars>
          <dgm:dir/>
          <dgm:animLvl val="lvl"/>
          <dgm:resizeHandles val="exact"/>
        </dgm:presLayoutVars>
      </dgm:prSet>
      <dgm:spPr/>
    </dgm:pt>
    <dgm:pt modelId="{AC146DF0-C185-48B9-B5B2-4F4F195118BD}" type="pres">
      <dgm:prSet presAssocID="{7ECA8764-DD27-464C-A958-BFD1020D18B9}" presName="parTxOnly" presStyleLbl="node1" presStyleIdx="0" presStyleCnt="4" custLinFactNeighborX="475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4B2BDAB-572D-4049-BAA8-075BE66038A9}" type="pres">
      <dgm:prSet presAssocID="{B6F8897B-1C8E-4179-B388-CF2DF0941F45}" presName="parTxOnlySpace" presStyleCnt="0"/>
      <dgm:spPr/>
    </dgm:pt>
    <dgm:pt modelId="{DFB5DA67-2860-48BD-AB33-5BCF1D4A3C95}" type="pres">
      <dgm:prSet presAssocID="{876A7073-585B-4DF0-9574-55C2C6CCFCF4}" presName="parTxOnly" presStyleLbl="node1" presStyleIdx="1" presStyleCnt="4" custLinFactNeighborX="-3758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3B16443-34EC-4831-B703-B343965BCC52}" type="pres">
      <dgm:prSet presAssocID="{30BFFA15-80DE-4147-AE0E-6C471319B814}" presName="parTxOnlySpace" presStyleCnt="0"/>
      <dgm:spPr/>
    </dgm:pt>
    <dgm:pt modelId="{BDBE2E8A-CB81-40B2-9C26-E0EEE823A6EB}" type="pres">
      <dgm:prSet presAssocID="{D919AE59-827E-4D3B-A892-18CA0526B78B}" presName="parTxOnly" presStyleLbl="node1" presStyleIdx="2" presStyleCnt="4" custLinFactX="-1673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9C954C-B313-4C66-A2DE-FDDFADCD5F27}" type="pres">
      <dgm:prSet presAssocID="{661FB4CE-1462-4EBF-9368-C15919F8A7FA}" presName="parTxOnlySpace" presStyleCnt="0"/>
      <dgm:spPr/>
    </dgm:pt>
    <dgm:pt modelId="{B3A14A67-B7AA-4C76-8379-305D7AA181EF}" type="pres">
      <dgm:prSet presAssocID="{4CCE573E-9297-46D2-904B-D5625CA4D519}" presName="parTxOnly" presStyleLbl="node1" presStyleIdx="3" presStyleCnt="4" custLinFactX="-10190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9CE0607-8660-4282-BF31-1EBBE6F1816E}" type="presOf" srcId="{7ECA8764-DD27-464C-A958-BFD1020D18B9}" destId="{AC146DF0-C185-48B9-B5B2-4F4F195118BD}" srcOrd="0" destOrd="0" presId="urn:microsoft.com/office/officeart/2005/8/layout/chevron1"/>
    <dgm:cxn modelId="{0397C55A-01BB-49EA-8143-76D60ED8A8B7}" srcId="{3CCDD5B0-B94F-4B4E-AEB6-2F0A76C18539}" destId="{D919AE59-827E-4D3B-A892-18CA0526B78B}" srcOrd="2" destOrd="0" parTransId="{602BFA29-57B7-4F43-BFD2-25B385FA2D4D}" sibTransId="{661FB4CE-1462-4EBF-9368-C15919F8A7FA}"/>
    <dgm:cxn modelId="{A44037DC-B290-4133-A8C4-624F62D8F23B}" srcId="{3CCDD5B0-B94F-4B4E-AEB6-2F0A76C18539}" destId="{4CCE573E-9297-46D2-904B-D5625CA4D519}" srcOrd="3" destOrd="0" parTransId="{E765EBC1-4ABE-41A0-AF32-CCB755DE15B4}" sibTransId="{11F3BDED-E489-43CB-BF42-A5634FA4FBDA}"/>
    <dgm:cxn modelId="{9EB1EB46-736B-40C9-85FE-A29A8F49CDB7}" type="presOf" srcId="{4CCE573E-9297-46D2-904B-D5625CA4D519}" destId="{B3A14A67-B7AA-4C76-8379-305D7AA181EF}" srcOrd="0" destOrd="0" presId="urn:microsoft.com/office/officeart/2005/8/layout/chevron1"/>
    <dgm:cxn modelId="{0D8A7074-CA9E-4033-B6B0-7725567A93AB}" srcId="{3CCDD5B0-B94F-4B4E-AEB6-2F0A76C18539}" destId="{876A7073-585B-4DF0-9574-55C2C6CCFCF4}" srcOrd="1" destOrd="0" parTransId="{94F2C0DD-8890-4CEF-8AA4-DB7C53F600E6}" sibTransId="{30BFFA15-80DE-4147-AE0E-6C471319B814}"/>
    <dgm:cxn modelId="{5D2736B6-391F-478B-A06D-E269775661F4}" type="presOf" srcId="{3CCDD5B0-B94F-4B4E-AEB6-2F0A76C18539}" destId="{C3472A27-3EAF-420F-9149-9575EFFCC07C}" srcOrd="0" destOrd="0" presId="urn:microsoft.com/office/officeart/2005/8/layout/chevron1"/>
    <dgm:cxn modelId="{B56724B8-56CC-4E50-A4CD-1510D115605E}" srcId="{3CCDD5B0-B94F-4B4E-AEB6-2F0A76C18539}" destId="{7ECA8764-DD27-464C-A958-BFD1020D18B9}" srcOrd="0" destOrd="0" parTransId="{69F42B34-C3B7-4BC0-99DE-F27393220B6F}" sibTransId="{B6F8897B-1C8E-4179-B388-CF2DF0941F45}"/>
    <dgm:cxn modelId="{05833B11-7308-4A40-8B5C-BD00756D053B}" type="presOf" srcId="{876A7073-585B-4DF0-9574-55C2C6CCFCF4}" destId="{DFB5DA67-2860-48BD-AB33-5BCF1D4A3C95}" srcOrd="0" destOrd="0" presId="urn:microsoft.com/office/officeart/2005/8/layout/chevron1"/>
    <dgm:cxn modelId="{9456E645-150C-42D2-B91A-192ADB17E888}" type="presOf" srcId="{D919AE59-827E-4D3B-A892-18CA0526B78B}" destId="{BDBE2E8A-CB81-40B2-9C26-E0EEE823A6EB}" srcOrd="0" destOrd="0" presId="urn:microsoft.com/office/officeart/2005/8/layout/chevron1"/>
    <dgm:cxn modelId="{85E1EFCD-493C-4BEB-A8E2-19E9BE8EC3C4}" type="presParOf" srcId="{C3472A27-3EAF-420F-9149-9575EFFCC07C}" destId="{AC146DF0-C185-48B9-B5B2-4F4F195118BD}" srcOrd="0" destOrd="0" presId="urn:microsoft.com/office/officeart/2005/8/layout/chevron1"/>
    <dgm:cxn modelId="{70737C36-C1D7-4BB1-A1E3-B8AB3E144589}" type="presParOf" srcId="{C3472A27-3EAF-420F-9149-9575EFFCC07C}" destId="{74B2BDAB-572D-4049-BAA8-075BE66038A9}" srcOrd="1" destOrd="0" presId="urn:microsoft.com/office/officeart/2005/8/layout/chevron1"/>
    <dgm:cxn modelId="{1F618EE3-4AAC-43CF-B53C-594C90AF1F6C}" type="presParOf" srcId="{C3472A27-3EAF-420F-9149-9575EFFCC07C}" destId="{DFB5DA67-2860-48BD-AB33-5BCF1D4A3C95}" srcOrd="2" destOrd="0" presId="urn:microsoft.com/office/officeart/2005/8/layout/chevron1"/>
    <dgm:cxn modelId="{B57F1312-4DD4-4EE6-B7F6-DBC75D29330A}" type="presParOf" srcId="{C3472A27-3EAF-420F-9149-9575EFFCC07C}" destId="{E3B16443-34EC-4831-B703-B343965BCC52}" srcOrd="3" destOrd="0" presId="urn:microsoft.com/office/officeart/2005/8/layout/chevron1"/>
    <dgm:cxn modelId="{0311C5B2-023B-4EA2-A26A-81F1043759FC}" type="presParOf" srcId="{C3472A27-3EAF-420F-9149-9575EFFCC07C}" destId="{BDBE2E8A-CB81-40B2-9C26-E0EEE823A6EB}" srcOrd="4" destOrd="0" presId="urn:microsoft.com/office/officeart/2005/8/layout/chevron1"/>
    <dgm:cxn modelId="{4D97F7E1-8CB9-4CEB-9CFA-9934E0096B2F}" type="presParOf" srcId="{C3472A27-3EAF-420F-9149-9575EFFCC07C}" destId="{149C954C-B313-4C66-A2DE-FDDFADCD5F27}" srcOrd="5" destOrd="0" presId="urn:microsoft.com/office/officeart/2005/8/layout/chevron1"/>
    <dgm:cxn modelId="{EF107C90-A6B2-40B7-BD40-79AE0839DE52}" type="presParOf" srcId="{C3472A27-3EAF-420F-9149-9575EFFCC07C}" destId="{B3A14A67-B7AA-4C76-8379-305D7AA181EF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CCDD5B0-B94F-4B4E-AEB6-2F0A76C1853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ECA8764-DD27-464C-A958-BFD1020D18B9}">
      <dgm:prSet phldrT="[Tex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sz="1200" b="1" noProof="0" dirty="0" smtClean="0"/>
            <a:t>generate</a:t>
          </a:r>
          <a:br>
            <a:rPr lang="en-US" sz="1200" b="1" noProof="0" dirty="0" smtClean="0"/>
          </a:br>
          <a:r>
            <a:rPr lang="en-US" sz="1200" b="1" noProof="0" dirty="0" smtClean="0"/>
            <a:t>document to be signed</a:t>
          </a:r>
          <a:endParaRPr lang="en-US" sz="1200" b="1" noProof="0" dirty="0"/>
        </a:p>
      </dgm:t>
    </dgm:pt>
    <dgm:pt modelId="{69F42B34-C3B7-4BC0-99DE-F27393220B6F}" type="parTrans" cxnId="{B56724B8-56CC-4E50-A4CD-1510D115605E}">
      <dgm:prSet/>
      <dgm:spPr/>
      <dgm:t>
        <a:bodyPr/>
        <a:lstStyle/>
        <a:p>
          <a:endParaRPr lang="de-DE"/>
        </a:p>
      </dgm:t>
    </dgm:pt>
    <dgm:pt modelId="{B6F8897B-1C8E-4179-B388-CF2DF0941F45}" type="sibTrans" cxnId="{B56724B8-56CC-4E50-A4CD-1510D115605E}">
      <dgm:prSet/>
      <dgm:spPr/>
      <dgm:t>
        <a:bodyPr/>
        <a:lstStyle/>
        <a:p>
          <a:endParaRPr lang="de-DE"/>
        </a:p>
      </dgm:t>
    </dgm:pt>
    <dgm:pt modelId="{876A7073-585B-4DF0-9574-55C2C6CCFCF4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sz="1200" b="1" noProof="0" smtClean="0"/>
            <a:t>deliver document to sign-me portal</a:t>
          </a:r>
          <a:endParaRPr lang="en-US" sz="1200" b="1" noProof="0"/>
        </a:p>
      </dgm:t>
    </dgm:pt>
    <dgm:pt modelId="{94F2C0DD-8890-4CEF-8AA4-DB7C53F600E6}" type="parTrans" cxnId="{0D8A7074-CA9E-4033-B6B0-7725567A93AB}">
      <dgm:prSet/>
      <dgm:spPr/>
      <dgm:t>
        <a:bodyPr/>
        <a:lstStyle/>
        <a:p>
          <a:endParaRPr lang="de-DE"/>
        </a:p>
      </dgm:t>
    </dgm:pt>
    <dgm:pt modelId="{30BFFA15-80DE-4147-AE0E-6C471319B814}" type="sibTrans" cxnId="{0D8A7074-CA9E-4033-B6B0-7725567A93AB}">
      <dgm:prSet/>
      <dgm:spPr/>
      <dgm:t>
        <a:bodyPr/>
        <a:lstStyle/>
        <a:p>
          <a:endParaRPr lang="de-DE"/>
        </a:p>
      </dgm:t>
    </dgm:pt>
    <dgm:pt modelId="{D919AE59-827E-4D3B-A892-18CA0526B78B}">
      <dgm:prSet phldrT="[Text]" custT="1"/>
      <dgm:spPr>
        <a:solidFill>
          <a:srgbClr val="708998"/>
        </a:solidFill>
      </dgm:spPr>
      <dgm:t>
        <a:bodyPr/>
        <a:lstStyle/>
        <a:p>
          <a:r>
            <a:rPr lang="en-US" sz="1200" b="1" noProof="0" dirty="0" smtClean="0"/>
            <a:t>user  signs online</a:t>
          </a:r>
          <a:endParaRPr lang="en-US" sz="1200" b="1" noProof="0" dirty="0"/>
        </a:p>
      </dgm:t>
    </dgm:pt>
    <dgm:pt modelId="{602BFA29-57B7-4F43-BFD2-25B385FA2D4D}" type="parTrans" cxnId="{0397C55A-01BB-49EA-8143-76D60ED8A8B7}">
      <dgm:prSet/>
      <dgm:spPr/>
      <dgm:t>
        <a:bodyPr/>
        <a:lstStyle/>
        <a:p>
          <a:endParaRPr lang="de-DE"/>
        </a:p>
      </dgm:t>
    </dgm:pt>
    <dgm:pt modelId="{661FB4CE-1462-4EBF-9368-C15919F8A7FA}" type="sibTrans" cxnId="{0397C55A-01BB-49EA-8143-76D60ED8A8B7}">
      <dgm:prSet/>
      <dgm:spPr/>
      <dgm:t>
        <a:bodyPr/>
        <a:lstStyle/>
        <a:p>
          <a:endParaRPr lang="de-DE"/>
        </a:p>
      </dgm:t>
    </dgm:pt>
    <dgm:pt modelId="{4CCE573E-9297-46D2-904B-D5625CA4D519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200" b="1" noProof="0" dirty="0" smtClean="0"/>
            <a:t>signature validation incl. report</a:t>
          </a:r>
          <a:endParaRPr lang="en-US" sz="1200" b="1" noProof="0" dirty="0"/>
        </a:p>
      </dgm:t>
    </dgm:pt>
    <dgm:pt modelId="{E765EBC1-4ABE-41A0-AF32-CCB755DE15B4}" type="parTrans" cxnId="{A44037DC-B290-4133-A8C4-624F62D8F23B}">
      <dgm:prSet/>
      <dgm:spPr/>
      <dgm:t>
        <a:bodyPr/>
        <a:lstStyle/>
        <a:p>
          <a:endParaRPr lang="de-DE"/>
        </a:p>
      </dgm:t>
    </dgm:pt>
    <dgm:pt modelId="{11F3BDED-E489-43CB-BF42-A5634FA4FBDA}" type="sibTrans" cxnId="{A44037DC-B290-4133-A8C4-624F62D8F23B}">
      <dgm:prSet/>
      <dgm:spPr/>
      <dgm:t>
        <a:bodyPr/>
        <a:lstStyle/>
        <a:p>
          <a:endParaRPr lang="de-DE"/>
        </a:p>
      </dgm:t>
    </dgm:pt>
    <dgm:pt modelId="{2457F5F6-3201-4D1C-8D3F-1B1644814285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1200" b="1" noProof="0" dirty="0" smtClean="0"/>
            <a:t>document is returned to portal</a:t>
          </a:r>
          <a:endParaRPr lang="en-US" sz="1200" b="1" noProof="0" dirty="0"/>
        </a:p>
      </dgm:t>
    </dgm:pt>
    <dgm:pt modelId="{FD7C2D1C-E9FC-423A-B093-6246D5607FA3}" type="parTrans" cxnId="{82C45A6C-5A74-408B-9D91-FB0221E1A79A}">
      <dgm:prSet/>
      <dgm:spPr/>
      <dgm:t>
        <a:bodyPr/>
        <a:lstStyle/>
        <a:p>
          <a:endParaRPr lang="de-DE"/>
        </a:p>
      </dgm:t>
    </dgm:pt>
    <dgm:pt modelId="{6ED0D604-6332-4873-9DFF-7614D4F54BF7}" type="sibTrans" cxnId="{82C45A6C-5A74-408B-9D91-FB0221E1A79A}">
      <dgm:prSet/>
      <dgm:spPr/>
      <dgm:t>
        <a:bodyPr/>
        <a:lstStyle/>
        <a:p>
          <a:endParaRPr lang="de-DE"/>
        </a:p>
      </dgm:t>
    </dgm:pt>
    <dgm:pt modelId="{C3472A27-3EAF-420F-9149-9575EFFCC07C}" type="pres">
      <dgm:prSet presAssocID="{3CCDD5B0-B94F-4B4E-AEB6-2F0A76C18539}" presName="Name0" presStyleCnt="0">
        <dgm:presLayoutVars>
          <dgm:dir/>
          <dgm:animLvl val="lvl"/>
          <dgm:resizeHandles val="exact"/>
        </dgm:presLayoutVars>
      </dgm:prSet>
      <dgm:spPr/>
    </dgm:pt>
    <dgm:pt modelId="{AC146DF0-C185-48B9-B5B2-4F4F195118BD}" type="pres">
      <dgm:prSet presAssocID="{7ECA8764-DD27-464C-A958-BFD1020D18B9}" presName="parTxOnly" presStyleLbl="node1" presStyleIdx="0" presStyleCnt="5" custLinFactNeighborX="44613" custLinFactNeighborY="10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4B2BDAB-572D-4049-BAA8-075BE66038A9}" type="pres">
      <dgm:prSet presAssocID="{B6F8897B-1C8E-4179-B388-CF2DF0941F45}" presName="parTxOnlySpace" presStyleCnt="0"/>
      <dgm:spPr/>
    </dgm:pt>
    <dgm:pt modelId="{DFB5DA67-2860-48BD-AB33-5BCF1D4A3C95}" type="pres">
      <dgm:prSet presAssocID="{876A7073-585B-4DF0-9574-55C2C6CCFCF4}" presName="parTxOnly" presStyleLbl="node1" presStyleIdx="1" presStyleCnt="5" custLinFactNeighborX="-218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3B16443-34EC-4831-B703-B343965BCC52}" type="pres">
      <dgm:prSet presAssocID="{30BFFA15-80DE-4147-AE0E-6C471319B814}" presName="parTxOnlySpace" presStyleCnt="0"/>
      <dgm:spPr/>
    </dgm:pt>
    <dgm:pt modelId="{BDBE2E8A-CB81-40B2-9C26-E0EEE823A6EB}" type="pres">
      <dgm:prSet presAssocID="{D919AE59-827E-4D3B-A892-18CA0526B78B}" presName="parTxOnly" presStyleLbl="node1" presStyleIdx="2" presStyleCnt="5" custLinFactNeighborX="-781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9C954C-B313-4C66-A2DE-FDDFADCD5F27}" type="pres">
      <dgm:prSet presAssocID="{661FB4CE-1462-4EBF-9368-C15919F8A7FA}" presName="parTxOnlySpace" presStyleCnt="0"/>
      <dgm:spPr/>
    </dgm:pt>
    <dgm:pt modelId="{B3A14A67-B7AA-4C76-8379-305D7AA181EF}" type="pres">
      <dgm:prSet presAssocID="{4CCE573E-9297-46D2-904B-D5625CA4D519}" presName="parTxOnly" presStyleLbl="node1" presStyleIdx="3" presStyleCnt="5" custLinFactX="-3438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D95DF24-FF11-4EBB-8513-CF1398C2C6A0}" type="pres">
      <dgm:prSet presAssocID="{11F3BDED-E489-43CB-BF42-A5634FA4FBDA}" presName="parTxOnlySpace" presStyleCnt="0"/>
      <dgm:spPr/>
    </dgm:pt>
    <dgm:pt modelId="{4D419C1B-215F-4F86-9659-44FF78F637D1}" type="pres">
      <dgm:prSet presAssocID="{2457F5F6-3201-4D1C-8D3F-1B1644814285}" presName="parTxOnly" presStyleLbl="node1" presStyleIdx="4" presStyleCnt="5" custLinFactX="-9064" custLinFactNeighborX="-100000" custLinFactNeighborY="-6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44037DC-B290-4133-A8C4-624F62D8F23B}" srcId="{3CCDD5B0-B94F-4B4E-AEB6-2F0A76C18539}" destId="{4CCE573E-9297-46D2-904B-D5625CA4D519}" srcOrd="3" destOrd="0" parTransId="{E765EBC1-4ABE-41A0-AF32-CCB755DE15B4}" sibTransId="{11F3BDED-E489-43CB-BF42-A5634FA4FBDA}"/>
    <dgm:cxn modelId="{49FA02BF-3890-46AF-8256-01DD7F1BED6B}" type="presOf" srcId="{4CCE573E-9297-46D2-904B-D5625CA4D519}" destId="{B3A14A67-B7AA-4C76-8379-305D7AA181EF}" srcOrd="0" destOrd="0" presId="urn:microsoft.com/office/officeart/2005/8/layout/chevron1"/>
    <dgm:cxn modelId="{9CC8F907-94B6-4FE9-842A-DFBD64C7E257}" type="presOf" srcId="{876A7073-585B-4DF0-9574-55C2C6CCFCF4}" destId="{DFB5DA67-2860-48BD-AB33-5BCF1D4A3C95}" srcOrd="0" destOrd="0" presId="urn:microsoft.com/office/officeart/2005/8/layout/chevron1"/>
    <dgm:cxn modelId="{87B2A770-16AC-4320-8038-9A34346EB359}" type="presOf" srcId="{D919AE59-827E-4D3B-A892-18CA0526B78B}" destId="{BDBE2E8A-CB81-40B2-9C26-E0EEE823A6EB}" srcOrd="0" destOrd="0" presId="urn:microsoft.com/office/officeart/2005/8/layout/chevron1"/>
    <dgm:cxn modelId="{82C45A6C-5A74-408B-9D91-FB0221E1A79A}" srcId="{3CCDD5B0-B94F-4B4E-AEB6-2F0A76C18539}" destId="{2457F5F6-3201-4D1C-8D3F-1B1644814285}" srcOrd="4" destOrd="0" parTransId="{FD7C2D1C-E9FC-423A-B093-6246D5607FA3}" sibTransId="{6ED0D604-6332-4873-9DFF-7614D4F54BF7}"/>
    <dgm:cxn modelId="{270F5EF2-48C3-46FC-9946-227277E3154D}" type="presOf" srcId="{7ECA8764-DD27-464C-A958-BFD1020D18B9}" destId="{AC146DF0-C185-48B9-B5B2-4F4F195118BD}" srcOrd="0" destOrd="0" presId="urn:microsoft.com/office/officeart/2005/8/layout/chevron1"/>
    <dgm:cxn modelId="{E7472D7B-897D-4BDE-B9F0-19CC7A6B5EC5}" type="presOf" srcId="{2457F5F6-3201-4D1C-8D3F-1B1644814285}" destId="{4D419C1B-215F-4F86-9659-44FF78F637D1}" srcOrd="0" destOrd="0" presId="urn:microsoft.com/office/officeart/2005/8/layout/chevron1"/>
    <dgm:cxn modelId="{0397C55A-01BB-49EA-8143-76D60ED8A8B7}" srcId="{3CCDD5B0-B94F-4B4E-AEB6-2F0A76C18539}" destId="{D919AE59-827E-4D3B-A892-18CA0526B78B}" srcOrd="2" destOrd="0" parTransId="{602BFA29-57B7-4F43-BFD2-25B385FA2D4D}" sibTransId="{661FB4CE-1462-4EBF-9368-C15919F8A7FA}"/>
    <dgm:cxn modelId="{B56724B8-56CC-4E50-A4CD-1510D115605E}" srcId="{3CCDD5B0-B94F-4B4E-AEB6-2F0A76C18539}" destId="{7ECA8764-DD27-464C-A958-BFD1020D18B9}" srcOrd="0" destOrd="0" parTransId="{69F42B34-C3B7-4BC0-99DE-F27393220B6F}" sibTransId="{B6F8897B-1C8E-4179-B388-CF2DF0941F45}"/>
    <dgm:cxn modelId="{B21E3068-896F-4F3B-B272-ADC154E425F7}" type="presOf" srcId="{3CCDD5B0-B94F-4B4E-AEB6-2F0A76C18539}" destId="{C3472A27-3EAF-420F-9149-9575EFFCC07C}" srcOrd="0" destOrd="0" presId="urn:microsoft.com/office/officeart/2005/8/layout/chevron1"/>
    <dgm:cxn modelId="{0D8A7074-CA9E-4033-B6B0-7725567A93AB}" srcId="{3CCDD5B0-B94F-4B4E-AEB6-2F0A76C18539}" destId="{876A7073-585B-4DF0-9574-55C2C6CCFCF4}" srcOrd="1" destOrd="0" parTransId="{94F2C0DD-8890-4CEF-8AA4-DB7C53F600E6}" sibTransId="{30BFFA15-80DE-4147-AE0E-6C471319B814}"/>
    <dgm:cxn modelId="{4BADCEF1-4113-493A-90D3-6EB98AE74DB5}" type="presParOf" srcId="{C3472A27-3EAF-420F-9149-9575EFFCC07C}" destId="{AC146DF0-C185-48B9-B5B2-4F4F195118BD}" srcOrd="0" destOrd="0" presId="urn:microsoft.com/office/officeart/2005/8/layout/chevron1"/>
    <dgm:cxn modelId="{AB76B486-FC84-444B-BFEA-D2E1CB5CA225}" type="presParOf" srcId="{C3472A27-3EAF-420F-9149-9575EFFCC07C}" destId="{74B2BDAB-572D-4049-BAA8-075BE66038A9}" srcOrd="1" destOrd="0" presId="urn:microsoft.com/office/officeart/2005/8/layout/chevron1"/>
    <dgm:cxn modelId="{AC916186-73ED-414B-B1C6-521EC7DA7A1B}" type="presParOf" srcId="{C3472A27-3EAF-420F-9149-9575EFFCC07C}" destId="{DFB5DA67-2860-48BD-AB33-5BCF1D4A3C95}" srcOrd="2" destOrd="0" presId="urn:microsoft.com/office/officeart/2005/8/layout/chevron1"/>
    <dgm:cxn modelId="{10BA9A5F-9ED4-4391-BB48-CD6119D98E16}" type="presParOf" srcId="{C3472A27-3EAF-420F-9149-9575EFFCC07C}" destId="{E3B16443-34EC-4831-B703-B343965BCC52}" srcOrd="3" destOrd="0" presId="urn:microsoft.com/office/officeart/2005/8/layout/chevron1"/>
    <dgm:cxn modelId="{E3787253-B77C-42BF-9D16-26BB691C7155}" type="presParOf" srcId="{C3472A27-3EAF-420F-9149-9575EFFCC07C}" destId="{BDBE2E8A-CB81-40B2-9C26-E0EEE823A6EB}" srcOrd="4" destOrd="0" presId="urn:microsoft.com/office/officeart/2005/8/layout/chevron1"/>
    <dgm:cxn modelId="{5038260A-EAB3-47C0-86BA-532BBCD338A2}" type="presParOf" srcId="{C3472A27-3EAF-420F-9149-9575EFFCC07C}" destId="{149C954C-B313-4C66-A2DE-FDDFADCD5F27}" srcOrd="5" destOrd="0" presId="urn:microsoft.com/office/officeart/2005/8/layout/chevron1"/>
    <dgm:cxn modelId="{6AEE3ADC-BAA4-453E-8F4B-6884642C952C}" type="presParOf" srcId="{C3472A27-3EAF-420F-9149-9575EFFCC07C}" destId="{B3A14A67-B7AA-4C76-8379-305D7AA181EF}" srcOrd="6" destOrd="0" presId="urn:microsoft.com/office/officeart/2005/8/layout/chevron1"/>
    <dgm:cxn modelId="{E454CAD5-602F-4526-8617-A4941CC551C2}" type="presParOf" srcId="{C3472A27-3EAF-420F-9149-9575EFFCC07C}" destId="{BD95DF24-FF11-4EBB-8513-CF1398C2C6A0}" srcOrd="7" destOrd="0" presId="urn:microsoft.com/office/officeart/2005/8/layout/chevron1"/>
    <dgm:cxn modelId="{9458A206-C0E4-4818-8040-C6EEAE8544EF}" type="presParOf" srcId="{C3472A27-3EAF-420F-9149-9575EFFCC07C}" destId="{4D419C1B-215F-4F86-9659-44FF78F637D1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FE0A5-6D60-4E08-94C1-374E6BB8AB86}">
      <dsp:nvSpPr>
        <dsp:cNvPr id="0" name=""/>
        <dsp:cNvSpPr/>
      </dsp:nvSpPr>
      <dsp:spPr>
        <a:xfrm>
          <a:off x="-4965981" y="-760907"/>
          <a:ext cx="5914303" cy="5914303"/>
        </a:xfrm>
        <a:prstGeom prst="blockArc">
          <a:avLst>
            <a:gd name="adj1" fmla="val 18900000"/>
            <a:gd name="adj2" fmla="val 2700000"/>
            <a:gd name="adj3" fmla="val 36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CA0399-7356-4E38-B5B1-D3D3DB3DFF9A}">
      <dsp:nvSpPr>
        <dsp:cNvPr id="0" name=""/>
        <dsp:cNvSpPr/>
      </dsp:nvSpPr>
      <dsp:spPr>
        <a:xfrm>
          <a:off x="609918" y="360039"/>
          <a:ext cx="7322594" cy="1036917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97307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err="1" smtClean="0">
              <a:solidFill>
                <a:schemeClr val="tx1"/>
              </a:solidFill>
            </a:rPr>
            <a:t>ePass</a:t>
          </a:r>
          <a:r>
            <a:rPr lang="de-DE" sz="1200" b="1" kern="1200" dirty="0" smtClean="0">
              <a:solidFill>
                <a:schemeClr val="tx1"/>
              </a:solidFill>
            </a:rPr>
            <a:t> (</a:t>
          </a:r>
          <a:r>
            <a:rPr lang="en-US" sz="1200" b="1" kern="1200" dirty="0" smtClean="0">
              <a:solidFill>
                <a:schemeClr val="tx1"/>
              </a:solidFill>
            </a:rPr>
            <a:t>ICAO compliant - sovereign use only)</a:t>
          </a:r>
          <a:endParaRPr lang="de-DE" sz="1200" b="1" kern="1200" dirty="0" smtClean="0">
            <a:solidFill>
              <a:schemeClr val="tx1"/>
            </a:solidFill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chemeClr val="tx1"/>
              </a:solidFill>
            </a:rPr>
            <a:t>▶ </a:t>
          </a:r>
          <a:r>
            <a:rPr lang="en-US" sz="1200" kern="1200" noProof="0" dirty="0" smtClean="0">
              <a:solidFill>
                <a:schemeClr val="tx1"/>
              </a:solidFill>
            </a:rPr>
            <a:t>fast electronic access to id data by sovereign agencies within the European Union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chemeClr val="tx1"/>
              </a:solidFill>
            </a:rPr>
            <a:t>▶ </a:t>
          </a:r>
          <a:r>
            <a:rPr lang="en-US" sz="1200" kern="1200" dirty="0" smtClean="0">
              <a:solidFill>
                <a:schemeClr val="tx1"/>
              </a:solidFill>
            </a:rPr>
            <a:t>contains MRZ data, image and optionally fingerprints</a:t>
          </a:r>
          <a:endParaRPr lang="de-DE" sz="1200" kern="1200" dirty="0" smtClean="0">
            <a:solidFill>
              <a:schemeClr val="tx1"/>
            </a:solidFill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kern="1200" dirty="0">
            <a:solidFill>
              <a:schemeClr val="tx1"/>
            </a:solidFill>
          </a:endParaRPr>
        </a:p>
      </dsp:txBody>
      <dsp:txXfrm>
        <a:off x="609918" y="360039"/>
        <a:ext cx="7322594" cy="1036917"/>
      </dsp:txXfrm>
    </dsp:sp>
    <dsp:sp modelId="{70394A01-223F-4995-A646-AA60C16F20D6}">
      <dsp:nvSpPr>
        <dsp:cNvPr id="0" name=""/>
        <dsp:cNvSpPr/>
      </dsp:nvSpPr>
      <dsp:spPr>
        <a:xfrm>
          <a:off x="72003" y="342043"/>
          <a:ext cx="1098121" cy="10981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79DCB3-5F07-47E4-945E-941B8B1649A4}">
      <dsp:nvSpPr>
        <dsp:cNvPr id="0" name=""/>
        <dsp:cNvSpPr/>
      </dsp:nvSpPr>
      <dsp:spPr>
        <a:xfrm>
          <a:off x="929252" y="1656183"/>
          <a:ext cx="7003260" cy="1080121"/>
        </a:xfrm>
        <a:prstGeom prst="rect">
          <a:avLst/>
        </a:prstGeom>
        <a:solidFill>
          <a:schemeClr val="accent3"/>
        </a:solidFill>
        <a:ln w="25400" cap="flat" cmpd="sng" algn="ctr">
          <a:solidFill>
            <a:schemeClr val="accent3">
              <a:shade val="50000"/>
            </a:schemeClr>
          </a:solidFill>
          <a:prstDash val="solid"/>
        </a:ln>
        <a:effectLst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697307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noProof="0" dirty="0" err="1" smtClean="0">
              <a:solidFill>
                <a:schemeClr val="tx1"/>
              </a:solidFill>
            </a:rPr>
            <a:t>eID</a:t>
          </a:r>
          <a:r>
            <a:rPr lang="en-US" sz="1200" b="1" kern="1200" noProof="0" dirty="0" smtClean="0">
              <a:solidFill>
                <a:schemeClr val="tx1"/>
              </a:solidFill>
            </a:rPr>
            <a:t> (Application for electronic identification - </a:t>
          </a:r>
          <a:r>
            <a:rPr lang="en-US" sz="1200" b="1" i="1" kern="1200" noProof="0" dirty="0" smtClean="0">
              <a:solidFill>
                <a:schemeClr val="tx1"/>
              </a:solidFill>
            </a:rPr>
            <a:t>optional</a:t>
          </a:r>
          <a:r>
            <a:rPr lang="en-US" sz="1200" b="1" kern="1200" noProof="0" dirty="0" smtClean="0">
              <a:solidFill>
                <a:schemeClr val="tx1"/>
              </a:solidFill>
            </a:rPr>
            <a:t>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noProof="0" dirty="0" smtClean="0">
              <a:solidFill>
                <a:schemeClr val="tx1"/>
              </a:solidFill>
            </a:rPr>
            <a:t>▶ online- and offline-Identification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noProof="0" dirty="0" smtClean="0">
              <a:solidFill>
                <a:schemeClr val="tx1"/>
              </a:solidFill>
            </a:rPr>
            <a:t>▶ </a:t>
          </a:r>
          <a:r>
            <a:rPr lang="en-US" sz="1200" b="0" kern="1200" noProof="0" smtClean="0">
              <a:solidFill>
                <a:schemeClr val="tx1"/>
              </a:solidFill>
            </a:rPr>
            <a:t>pseudonym </a:t>
          </a:r>
          <a:r>
            <a:rPr lang="en-US" sz="1200" b="0" kern="1200" noProof="0" smtClean="0">
              <a:solidFill>
                <a:schemeClr val="tx1"/>
              </a:solidFill>
            </a:rPr>
            <a:t>Login-Functionality</a:t>
          </a:r>
          <a:endParaRPr lang="en-US" sz="1200" b="0" kern="1200" noProof="0" dirty="0" smtClean="0">
            <a:solidFill>
              <a:schemeClr val="tx1"/>
            </a:solidFill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noProof="0" dirty="0" smtClean="0">
              <a:solidFill>
                <a:schemeClr val="tx1"/>
              </a:solidFill>
            </a:rPr>
            <a:t>▶ anonymous age and place verification</a:t>
          </a:r>
          <a:endParaRPr lang="en-US" sz="1200" kern="1200" noProof="0" dirty="0">
            <a:solidFill>
              <a:schemeClr val="tx1"/>
            </a:solidFill>
          </a:endParaRPr>
        </a:p>
      </dsp:txBody>
      <dsp:txXfrm>
        <a:off x="929252" y="1656183"/>
        <a:ext cx="7003260" cy="1080121"/>
      </dsp:txXfrm>
    </dsp:sp>
    <dsp:sp modelId="{0A00C960-A587-4F23-B39E-09EFDB5181C1}">
      <dsp:nvSpPr>
        <dsp:cNvPr id="0" name=""/>
        <dsp:cNvSpPr/>
      </dsp:nvSpPr>
      <dsp:spPr>
        <a:xfrm>
          <a:off x="380191" y="1647182"/>
          <a:ext cx="1098121" cy="10981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422DB8-B326-412C-A544-2FC89FE7C5EC}">
      <dsp:nvSpPr>
        <dsp:cNvPr id="0" name=""/>
        <dsp:cNvSpPr/>
      </dsp:nvSpPr>
      <dsp:spPr>
        <a:xfrm>
          <a:off x="624710" y="2976363"/>
          <a:ext cx="7322594" cy="1056085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697307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noProof="0" dirty="0" err="1" smtClean="0">
              <a:solidFill>
                <a:schemeClr val="tx1"/>
              </a:solidFill>
            </a:rPr>
            <a:t>eSign</a:t>
          </a:r>
          <a:r>
            <a:rPr lang="en-US" sz="1200" b="1" kern="1200" noProof="0" dirty="0" smtClean="0">
              <a:solidFill>
                <a:schemeClr val="tx1"/>
              </a:solidFill>
            </a:rPr>
            <a:t> (Application for qualified electronic signatures - </a:t>
          </a:r>
          <a:r>
            <a:rPr lang="en-US" sz="1200" b="1" i="1" kern="1200" noProof="0" dirty="0" smtClean="0">
              <a:solidFill>
                <a:schemeClr val="tx1"/>
              </a:solidFill>
            </a:rPr>
            <a:t>optional</a:t>
          </a:r>
          <a:r>
            <a:rPr lang="en-US" sz="1200" b="1" kern="1200" noProof="0" dirty="0" smtClean="0">
              <a:solidFill>
                <a:schemeClr val="tx1"/>
              </a:solidFill>
            </a:rPr>
            <a:t>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noProof="0" dirty="0" smtClean="0">
              <a:solidFill>
                <a:schemeClr val="tx1"/>
              </a:solidFill>
            </a:rPr>
            <a:t>▶ legally binding signatures for electronic documents (QES)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noProof="0" dirty="0" smtClean="0">
              <a:solidFill>
                <a:schemeClr val="tx1"/>
              </a:solidFill>
            </a:rPr>
            <a:t>▶ online and </a:t>
          </a:r>
          <a:r>
            <a:rPr lang="en-US" sz="1200" b="0" kern="1200" noProof="0" smtClean="0">
              <a:solidFill>
                <a:schemeClr val="tx1"/>
              </a:solidFill>
            </a:rPr>
            <a:t>offline </a:t>
          </a:r>
          <a:r>
            <a:rPr lang="en-US" sz="1200" b="0" kern="1200" noProof="0" smtClean="0">
              <a:solidFill>
                <a:schemeClr val="tx1"/>
              </a:solidFill>
            </a:rPr>
            <a:t>usable</a:t>
          </a:r>
          <a:endParaRPr lang="en-US" sz="1200" b="0" kern="1200" noProof="0" dirty="0" smtClean="0">
            <a:solidFill>
              <a:schemeClr val="tx1"/>
            </a:solidFill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noProof="0" dirty="0" smtClean="0">
              <a:solidFill>
                <a:schemeClr val="tx1"/>
              </a:solidFill>
            </a:rPr>
            <a:t>▶ initially inactive</a:t>
          </a:r>
          <a:endParaRPr lang="en-US" sz="1200" kern="1200" noProof="0" dirty="0">
            <a:solidFill>
              <a:schemeClr val="tx1"/>
            </a:solidFill>
          </a:endParaRPr>
        </a:p>
      </dsp:txBody>
      <dsp:txXfrm>
        <a:off x="624710" y="2976363"/>
        <a:ext cx="7322594" cy="1056085"/>
      </dsp:txXfrm>
    </dsp:sp>
    <dsp:sp modelId="{391FEB9D-6308-41FF-8552-D8F341F82BD2}">
      <dsp:nvSpPr>
        <dsp:cNvPr id="0" name=""/>
        <dsp:cNvSpPr/>
      </dsp:nvSpPr>
      <dsp:spPr>
        <a:xfrm>
          <a:off x="60857" y="2964929"/>
          <a:ext cx="1098121" cy="10981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146DF0-C185-48B9-B5B2-4F4F195118BD}">
      <dsp:nvSpPr>
        <dsp:cNvPr id="0" name=""/>
        <dsp:cNvSpPr/>
      </dsp:nvSpPr>
      <dsp:spPr>
        <a:xfrm>
          <a:off x="115044" y="649478"/>
          <a:ext cx="2333227" cy="933291"/>
        </a:xfrm>
        <a:prstGeom prst="chevr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noProof="0" dirty="0" smtClean="0"/>
            <a:t>one-time registration</a:t>
          </a:r>
          <a:endParaRPr lang="en-US" sz="1300" b="1" kern="1200" noProof="0" dirty="0"/>
        </a:p>
      </dsp:txBody>
      <dsp:txXfrm>
        <a:off x="581690" y="649478"/>
        <a:ext cx="1399936" cy="933291"/>
      </dsp:txXfrm>
    </dsp:sp>
    <dsp:sp modelId="{DFB5DA67-2860-48BD-AB33-5BCF1D4A3C95}">
      <dsp:nvSpPr>
        <dsp:cNvPr id="0" name=""/>
        <dsp:cNvSpPr/>
      </dsp:nvSpPr>
      <dsp:spPr>
        <a:xfrm>
          <a:off x="2016223" y="649478"/>
          <a:ext cx="2333227" cy="933291"/>
        </a:xfrm>
        <a:prstGeom prst="chevron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noProof="0" dirty="0" smtClean="0"/>
            <a:t>receiving unique</a:t>
          </a:r>
          <a:br>
            <a:rPr lang="en-US" sz="1300" b="1" kern="1200" noProof="0" dirty="0" smtClean="0"/>
          </a:br>
          <a:r>
            <a:rPr lang="en-US" sz="1300" b="1" kern="1200" noProof="0" dirty="0" smtClean="0"/>
            <a:t>access code</a:t>
          </a:r>
          <a:endParaRPr lang="en-US" sz="1300" b="1" kern="1200" noProof="0" dirty="0"/>
        </a:p>
      </dsp:txBody>
      <dsp:txXfrm>
        <a:off x="2482869" y="649478"/>
        <a:ext cx="1399936" cy="933291"/>
      </dsp:txXfrm>
    </dsp:sp>
    <dsp:sp modelId="{BDBE2E8A-CB81-40B2-9C26-E0EEE823A6EB}">
      <dsp:nvSpPr>
        <dsp:cNvPr id="0" name=""/>
        <dsp:cNvSpPr/>
      </dsp:nvSpPr>
      <dsp:spPr>
        <a:xfrm>
          <a:off x="3931460" y="649478"/>
          <a:ext cx="2333227" cy="933291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noProof="0" smtClean="0"/>
            <a:t>generate key pair and load </a:t>
          </a:r>
          <a:br>
            <a:rPr lang="en-US" sz="1300" b="1" kern="1200" noProof="0" smtClean="0"/>
          </a:br>
          <a:r>
            <a:rPr lang="en-US" sz="1300" b="1" kern="1200" noProof="0" smtClean="0"/>
            <a:t>certificate</a:t>
          </a:r>
          <a:endParaRPr lang="en-US" sz="1300" b="1" kern="1200" noProof="0"/>
        </a:p>
      </dsp:txBody>
      <dsp:txXfrm>
        <a:off x="4398106" y="649478"/>
        <a:ext cx="1399936" cy="933291"/>
      </dsp:txXfrm>
    </dsp:sp>
    <dsp:sp modelId="{B3A14A67-B7AA-4C76-8379-305D7AA181EF}">
      <dsp:nvSpPr>
        <dsp:cNvPr id="0" name=""/>
        <dsp:cNvSpPr/>
      </dsp:nvSpPr>
      <dsp:spPr>
        <a:xfrm>
          <a:off x="5832645" y="649478"/>
          <a:ext cx="2333227" cy="933291"/>
        </a:xfrm>
        <a:prstGeom prst="chevron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noProof="0" dirty="0" smtClean="0"/>
            <a:t>electronically</a:t>
          </a:r>
          <a:br>
            <a:rPr lang="en-US" sz="1300" b="1" kern="1200" noProof="0" dirty="0" smtClean="0"/>
          </a:br>
          <a:r>
            <a:rPr lang="en-US" sz="1300" b="1" kern="1200" noProof="0" dirty="0" smtClean="0"/>
            <a:t>sign documents</a:t>
          </a:r>
          <a:endParaRPr lang="en-US" sz="1300" b="1" kern="1200" noProof="0" dirty="0"/>
        </a:p>
      </dsp:txBody>
      <dsp:txXfrm>
        <a:off x="6299291" y="649478"/>
        <a:ext cx="1399936" cy="9332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146DF0-C185-48B9-B5B2-4F4F195118BD}">
      <dsp:nvSpPr>
        <dsp:cNvPr id="0" name=""/>
        <dsp:cNvSpPr/>
      </dsp:nvSpPr>
      <dsp:spPr>
        <a:xfrm>
          <a:off x="91029" y="1805874"/>
          <a:ext cx="1990294" cy="796117"/>
        </a:xfrm>
        <a:prstGeom prst="chevron">
          <a:avLst/>
        </a:prstGeom>
        <a:solidFill>
          <a:schemeClr val="accent5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noProof="0" dirty="0" smtClean="0"/>
            <a:t>generate</a:t>
          </a:r>
          <a:br>
            <a:rPr lang="en-US" sz="1200" b="1" kern="1200" noProof="0" dirty="0" smtClean="0"/>
          </a:br>
          <a:r>
            <a:rPr lang="en-US" sz="1200" b="1" kern="1200" noProof="0" dirty="0" smtClean="0"/>
            <a:t>document to be signed</a:t>
          </a:r>
          <a:endParaRPr lang="en-US" sz="1200" b="1" kern="1200" noProof="0" dirty="0"/>
        </a:p>
      </dsp:txBody>
      <dsp:txXfrm>
        <a:off x="489088" y="1805874"/>
        <a:ext cx="1194177" cy="796117"/>
      </dsp:txXfrm>
    </dsp:sp>
    <dsp:sp modelId="{DFB5DA67-2860-48BD-AB33-5BCF1D4A3C95}">
      <dsp:nvSpPr>
        <dsp:cNvPr id="0" name=""/>
        <dsp:cNvSpPr/>
      </dsp:nvSpPr>
      <dsp:spPr>
        <a:xfrm>
          <a:off x="1749969" y="1797435"/>
          <a:ext cx="1990294" cy="796117"/>
        </a:xfrm>
        <a:prstGeom prst="chevron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noProof="0" smtClean="0"/>
            <a:t>deliver document to sign-me portal</a:t>
          </a:r>
          <a:endParaRPr lang="en-US" sz="1200" b="1" kern="1200" noProof="0"/>
        </a:p>
      </dsp:txBody>
      <dsp:txXfrm>
        <a:off x="2148028" y="1797435"/>
        <a:ext cx="1194177" cy="796117"/>
      </dsp:txXfrm>
    </dsp:sp>
    <dsp:sp modelId="{BDBE2E8A-CB81-40B2-9C26-E0EEE823A6EB}">
      <dsp:nvSpPr>
        <dsp:cNvPr id="0" name=""/>
        <dsp:cNvSpPr/>
      </dsp:nvSpPr>
      <dsp:spPr>
        <a:xfrm>
          <a:off x="3429270" y="1797435"/>
          <a:ext cx="1990294" cy="796117"/>
        </a:xfrm>
        <a:prstGeom prst="chevron">
          <a:avLst/>
        </a:prstGeom>
        <a:solidFill>
          <a:srgbClr val="708998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noProof="0" dirty="0" smtClean="0"/>
            <a:t>user  signs online</a:t>
          </a:r>
          <a:endParaRPr lang="en-US" sz="1200" b="1" kern="1200" noProof="0" dirty="0"/>
        </a:p>
      </dsp:txBody>
      <dsp:txXfrm>
        <a:off x="3827329" y="1797435"/>
        <a:ext cx="1194177" cy="796117"/>
      </dsp:txXfrm>
    </dsp:sp>
    <dsp:sp modelId="{B3A14A67-B7AA-4C76-8379-305D7AA181EF}">
      <dsp:nvSpPr>
        <dsp:cNvPr id="0" name=""/>
        <dsp:cNvSpPr/>
      </dsp:nvSpPr>
      <dsp:spPr>
        <a:xfrm>
          <a:off x="5108575" y="1797435"/>
          <a:ext cx="1990294" cy="796117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noProof="0" dirty="0" smtClean="0"/>
            <a:t>signature validation incl. report</a:t>
          </a:r>
          <a:endParaRPr lang="en-US" sz="1200" b="1" kern="1200" noProof="0" dirty="0"/>
        </a:p>
      </dsp:txBody>
      <dsp:txXfrm>
        <a:off x="5506634" y="1797435"/>
        <a:ext cx="1194177" cy="796117"/>
      </dsp:txXfrm>
    </dsp:sp>
    <dsp:sp modelId="{4D419C1B-215F-4F86-9659-44FF78F637D1}">
      <dsp:nvSpPr>
        <dsp:cNvPr id="0" name=""/>
        <dsp:cNvSpPr/>
      </dsp:nvSpPr>
      <dsp:spPr>
        <a:xfrm>
          <a:off x="6787866" y="1792133"/>
          <a:ext cx="1990294" cy="796117"/>
        </a:xfrm>
        <a:prstGeom prst="chevron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noProof="0" dirty="0" smtClean="0"/>
            <a:t>document is returned to portal</a:t>
          </a:r>
          <a:endParaRPr lang="en-US" sz="1200" b="1" kern="1200" noProof="0" dirty="0"/>
        </a:p>
      </dsp:txBody>
      <dsp:txXfrm>
        <a:off x="7185925" y="1792133"/>
        <a:ext cx="1194177" cy="7961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97124-41D8-4805-B68B-6CE996676785}" type="datetimeFigureOut">
              <a:rPr lang="de-DE" smtClean="0"/>
              <a:pPr/>
              <a:t>06.09.2013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3A05DC-A080-4F15-A9CC-71E8A4BDE9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5038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latin typeface="Arial" charset="0"/>
              </a:defRPr>
            </a:lvl1pPr>
          </a:lstStyle>
          <a:p>
            <a:fld id="{2C38924B-3C6C-4590-84C3-2A37FD1DE7B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15857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8924B-3C6C-4590-84C3-2A37FD1DE7B5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5508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8924B-3C6C-4590-84C3-2A37FD1DE7B5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5880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8924B-3C6C-4590-84C3-2A37FD1DE7B5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898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8924B-3C6C-4590-84C3-2A37FD1DE7B5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917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8924B-3C6C-4590-84C3-2A37FD1DE7B5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008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8924B-3C6C-4590-84C3-2A37FD1DE7B5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008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8924B-3C6C-4590-84C3-2A37FD1DE7B5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008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8924B-3C6C-4590-84C3-2A37FD1DE7B5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008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8924B-3C6C-4590-84C3-2A37FD1DE7B5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008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8924B-3C6C-4590-84C3-2A37FD1DE7B5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008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P:\Projektkunden\Bundesdruckerei\PowerPoint Master\Entwurf\Andreas\Bilddaten\für PPT\logo_bundesdruckerei_minimale_schutzzone.gif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113" y="9525"/>
            <a:ext cx="2184400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288" y="1708150"/>
            <a:ext cx="8353425" cy="1219200"/>
          </a:xfrm>
        </p:spPr>
        <p:txBody>
          <a:bodyPr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288" y="3151188"/>
            <a:ext cx="7129462" cy="542925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95288" y="5234550"/>
            <a:ext cx="5832872" cy="902811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400" b="0"/>
            </a:lvl1pPr>
            <a:lvl2pPr marL="1588" indent="0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400" b="0"/>
            </a:lvl2pPr>
            <a:lvl3pPr marL="0" indent="0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400" b="0"/>
            </a:lvl3pPr>
            <a:lvl4pPr>
              <a:defRPr sz="1400" b="0"/>
            </a:lvl4pPr>
            <a:lvl5pPr>
              <a:defRPr sz="1400" b="0"/>
            </a:lvl5pPr>
          </a:lstStyle>
          <a:p>
            <a:pPr lvl="0"/>
            <a:r>
              <a:rPr lang="de-DE" dirty="0" smtClean="0"/>
              <a:t>Datum</a:t>
            </a:r>
          </a:p>
          <a:p>
            <a:pPr lvl="1"/>
            <a:r>
              <a:rPr lang="de-DE" dirty="0" smtClean="0"/>
              <a:t>Ort</a:t>
            </a:r>
          </a:p>
          <a:p>
            <a:pPr lvl="2"/>
            <a:r>
              <a:rPr lang="de-DE" dirty="0" smtClean="0"/>
              <a:t>Verfasser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con-Leiste: Personalisi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5288" y="2349500"/>
            <a:ext cx="8353425" cy="3600450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ED24F-BA79-4F14-9247-CA0A3CFB8266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" name="Rechteck 35"/>
          <p:cNvSpPr>
            <a:spLocks noChangeArrowheads="1"/>
          </p:cNvSpPr>
          <p:nvPr userDrawn="1"/>
        </p:nvSpPr>
        <p:spPr bwMode="auto">
          <a:xfrm>
            <a:off x="395288" y="1125538"/>
            <a:ext cx="8353425" cy="863600"/>
          </a:xfrm>
          <a:prstGeom prst="rect">
            <a:avLst/>
          </a:prstGeom>
          <a:solidFill>
            <a:srgbClr val="DFDDD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uppieren 22"/>
          <p:cNvGrpSpPr/>
          <p:nvPr userDrawn="1"/>
        </p:nvGrpSpPr>
        <p:grpSpPr>
          <a:xfrm>
            <a:off x="803275" y="1209675"/>
            <a:ext cx="7564438" cy="723671"/>
            <a:chOff x="803275" y="2349259"/>
            <a:chExt cx="7564438" cy="723671"/>
          </a:xfrm>
        </p:grpSpPr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138" y="2349259"/>
              <a:ext cx="555625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1" y="2350846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2349259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275" y="2349259"/>
              <a:ext cx="554038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3675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feld 41"/>
            <p:cNvSpPr txBox="1">
              <a:spLocks noChangeArrowheads="1"/>
            </p:cNvSpPr>
            <p:nvPr/>
          </p:nvSpPr>
          <p:spPr bwMode="auto">
            <a:xfrm>
              <a:off x="887771" y="2965208"/>
              <a:ext cx="38187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Erfassung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2737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feld 42"/>
            <p:cNvSpPr txBox="1">
              <a:spLocks noChangeArrowheads="1"/>
            </p:cNvSpPr>
            <p:nvPr/>
          </p:nvSpPr>
          <p:spPr bwMode="auto">
            <a:xfrm>
              <a:off x="2034005" y="2965208"/>
              <a:ext cx="44050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Verwaltung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feld 43"/>
            <p:cNvSpPr txBox="1">
              <a:spLocks noChangeArrowheads="1"/>
            </p:cNvSpPr>
            <p:nvPr/>
          </p:nvSpPr>
          <p:spPr bwMode="auto">
            <a:xfrm>
              <a:off x="3206502" y="2965208"/>
              <a:ext cx="402126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Dokument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3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9394" y="2350846"/>
              <a:ext cx="55506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feld 44"/>
            <p:cNvSpPr txBox="1">
              <a:spLocks noChangeArrowheads="1"/>
            </p:cNvSpPr>
            <p:nvPr/>
          </p:nvSpPr>
          <p:spPr bwMode="auto">
            <a:xfrm>
              <a:off x="4192898" y="2965208"/>
              <a:ext cx="75661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1" i="0" u="none" strike="noStrike" kern="1200" cap="none" normalizeH="0" baseline="0" dirty="0" smtClean="0">
                  <a:ln>
                    <a:noFill/>
                  </a:ln>
                  <a:solidFill>
                    <a:srgbClr val="0096C3"/>
                  </a:solidFill>
                  <a:effectLst/>
                  <a:latin typeface="Tahoma" pitchFamily="34" charset="0"/>
                  <a:ea typeface="+mn-ea"/>
                  <a:cs typeface="Arial" pitchFamily="34" charset="0"/>
                </a:rPr>
                <a:t>Personalisierung</a:t>
              </a:r>
            </a:p>
          </p:txBody>
        </p:sp>
        <p:sp>
          <p:nvSpPr>
            <p:cNvPr id="35" name="Textfeld 45"/>
            <p:cNvSpPr txBox="1">
              <a:spLocks noChangeArrowheads="1"/>
            </p:cNvSpPr>
            <p:nvPr/>
          </p:nvSpPr>
          <p:spPr bwMode="auto">
            <a:xfrm>
              <a:off x="5598598" y="2963778"/>
              <a:ext cx="336141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Ausgabe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feld 46"/>
            <p:cNvSpPr txBox="1">
              <a:spLocks noChangeArrowheads="1"/>
            </p:cNvSpPr>
            <p:nvPr/>
          </p:nvSpPr>
          <p:spPr bwMode="auto">
            <a:xfrm>
              <a:off x="6716443" y="2963621"/>
              <a:ext cx="438683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Verifikation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feld 47"/>
            <p:cNvSpPr txBox="1">
              <a:spLocks noChangeArrowheads="1"/>
            </p:cNvSpPr>
            <p:nvPr/>
          </p:nvSpPr>
          <p:spPr bwMode="auto">
            <a:xfrm>
              <a:off x="7905621" y="2963778"/>
              <a:ext cx="368152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eServices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1023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con-Leiste: Ausga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5288" y="2349500"/>
            <a:ext cx="8353425" cy="3600450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ED24F-BA79-4F14-9247-CA0A3CFB8266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" name="Rechteck 35"/>
          <p:cNvSpPr>
            <a:spLocks noChangeArrowheads="1"/>
          </p:cNvSpPr>
          <p:nvPr userDrawn="1"/>
        </p:nvSpPr>
        <p:spPr bwMode="auto">
          <a:xfrm>
            <a:off x="395288" y="1125538"/>
            <a:ext cx="8353425" cy="863600"/>
          </a:xfrm>
          <a:prstGeom prst="rect">
            <a:avLst/>
          </a:prstGeom>
          <a:solidFill>
            <a:srgbClr val="DFDDD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uppieren 22"/>
          <p:cNvGrpSpPr/>
          <p:nvPr userDrawn="1"/>
        </p:nvGrpSpPr>
        <p:grpSpPr>
          <a:xfrm>
            <a:off x="803275" y="1209675"/>
            <a:ext cx="7564438" cy="722312"/>
            <a:chOff x="803275" y="2349259"/>
            <a:chExt cx="7564438" cy="722312"/>
          </a:xfrm>
        </p:grpSpPr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138" y="2349259"/>
              <a:ext cx="555625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1" y="2350846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2349259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275" y="2349259"/>
              <a:ext cx="554038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3675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feld 41"/>
            <p:cNvSpPr txBox="1">
              <a:spLocks noChangeArrowheads="1"/>
            </p:cNvSpPr>
            <p:nvPr/>
          </p:nvSpPr>
          <p:spPr bwMode="auto">
            <a:xfrm>
              <a:off x="887771" y="2965208"/>
              <a:ext cx="38187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Erfassung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2737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feld 42"/>
            <p:cNvSpPr txBox="1">
              <a:spLocks noChangeArrowheads="1"/>
            </p:cNvSpPr>
            <p:nvPr/>
          </p:nvSpPr>
          <p:spPr bwMode="auto">
            <a:xfrm>
              <a:off x="2034005" y="2965208"/>
              <a:ext cx="44050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Verwaltung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feld 43"/>
            <p:cNvSpPr txBox="1">
              <a:spLocks noChangeArrowheads="1"/>
            </p:cNvSpPr>
            <p:nvPr/>
          </p:nvSpPr>
          <p:spPr bwMode="auto">
            <a:xfrm>
              <a:off x="3206502" y="2965208"/>
              <a:ext cx="402126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Dokument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3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9394" y="2350846"/>
              <a:ext cx="55506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feld 44"/>
            <p:cNvSpPr txBox="1">
              <a:spLocks noChangeArrowheads="1"/>
            </p:cNvSpPr>
            <p:nvPr/>
          </p:nvSpPr>
          <p:spPr bwMode="auto">
            <a:xfrm>
              <a:off x="4252913" y="2965208"/>
              <a:ext cx="63658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Personalisierung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feld 45"/>
            <p:cNvSpPr txBox="1">
              <a:spLocks noChangeArrowheads="1"/>
            </p:cNvSpPr>
            <p:nvPr/>
          </p:nvSpPr>
          <p:spPr bwMode="auto">
            <a:xfrm>
              <a:off x="5574308" y="2963778"/>
              <a:ext cx="384721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1" i="0" u="none" strike="noStrike" kern="1200" cap="none" normalizeH="0" baseline="0" dirty="0" smtClean="0">
                  <a:ln>
                    <a:noFill/>
                  </a:ln>
                  <a:solidFill>
                    <a:srgbClr val="0096C3"/>
                  </a:solidFill>
                  <a:effectLst/>
                  <a:latin typeface="Tahoma" pitchFamily="34" charset="0"/>
                  <a:ea typeface="+mn-ea"/>
                  <a:cs typeface="Arial" pitchFamily="34" charset="0"/>
                </a:rPr>
                <a:t>Ausgabe</a:t>
              </a:r>
            </a:p>
          </p:txBody>
        </p:sp>
        <p:sp>
          <p:nvSpPr>
            <p:cNvPr id="36" name="Textfeld 46"/>
            <p:cNvSpPr txBox="1">
              <a:spLocks noChangeArrowheads="1"/>
            </p:cNvSpPr>
            <p:nvPr/>
          </p:nvSpPr>
          <p:spPr bwMode="auto">
            <a:xfrm>
              <a:off x="6716443" y="2963621"/>
              <a:ext cx="438683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Verifikation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feld 47"/>
            <p:cNvSpPr txBox="1">
              <a:spLocks noChangeArrowheads="1"/>
            </p:cNvSpPr>
            <p:nvPr/>
          </p:nvSpPr>
          <p:spPr bwMode="auto">
            <a:xfrm>
              <a:off x="7905621" y="2963778"/>
              <a:ext cx="368152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eServices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1222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con-Leiste: Verifik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5288" y="2349500"/>
            <a:ext cx="8353425" cy="3600450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ED24F-BA79-4F14-9247-CA0A3CFB8266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" name="Rechteck 35"/>
          <p:cNvSpPr>
            <a:spLocks noChangeArrowheads="1"/>
          </p:cNvSpPr>
          <p:nvPr userDrawn="1"/>
        </p:nvSpPr>
        <p:spPr bwMode="auto">
          <a:xfrm>
            <a:off x="395288" y="1125538"/>
            <a:ext cx="8353425" cy="863600"/>
          </a:xfrm>
          <a:prstGeom prst="rect">
            <a:avLst/>
          </a:prstGeom>
          <a:solidFill>
            <a:srgbClr val="DFDDD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uppieren 22"/>
          <p:cNvGrpSpPr/>
          <p:nvPr userDrawn="1"/>
        </p:nvGrpSpPr>
        <p:grpSpPr>
          <a:xfrm>
            <a:off x="803275" y="1209675"/>
            <a:ext cx="7564438" cy="722312"/>
            <a:chOff x="803275" y="2349259"/>
            <a:chExt cx="7564438" cy="722312"/>
          </a:xfrm>
        </p:grpSpPr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138" y="2349259"/>
              <a:ext cx="555625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1" y="2350846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2349259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275" y="2349259"/>
              <a:ext cx="554038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3675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feld 41"/>
            <p:cNvSpPr txBox="1">
              <a:spLocks noChangeArrowheads="1"/>
            </p:cNvSpPr>
            <p:nvPr/>
          </p:nvSpPr>
          <p:spPr bwMode="auto">
            <a:xfrm>
              <a:off x="887771" y="2965208"/>
              <a:ext cx="38187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Erfassung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2737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feld 42"/>
            <p:cNvSpPr txBox="1">
              <a:spLocks noChangeArrowheads="1"/>
            </p:cNvSpPr>
            <p:nvPr/>
          </p:nvSpPr>
          <p:spPr bwMode="auto">
            <a:xfrm>
              <a:off x="2034005" y="2965208"/>
              <a:ext cx="44050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Verwaltung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feld 43"/>
            <p:cNvSpPr txBox="1">
              <a:spLocks noChangeArrowheads="1"/>
            </p:cNvSpPr>
            <p:nvPr/>
          </p:nvSpPr>
          <p:spPr bwMode="auto">
            <a:xfrm>
              <a:off x="3206502" y="2965208"/>
              <a:ext cx="402126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Dokument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3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9394" y="2350846"/>
              <a:ext cx="55506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feld 44"/>
            <p:cNvSpPr txBox="1">
              <a:spLocks noChangeArrowheads="1"/>
            </p:cNvSpPr>
            <p:nvPr/>
          </p:nvSpPr>
          <p:spPr bwMode="auto">
            <a:xfrm>
              <a:off x="4252913" y="2965208"/>
              <a:ext cx="63658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Personalisierung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feld 45"/>
            <p:cNvSpPr txBox="1">
              <a:spLocks noChangeArrowheads="1"/>
            </p:cNvSpPr>
            <p:nvPr/>
          </p:nvSpPr>
          <p:spPr bwMode="auto">
            <a:xfrm>
              <a:off x="5598598" y="2963778"/>
              <a:ext cx="336141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Ausgabe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feld 46"/>
            <p:cNvSpPr txBox="1">
              <a:spLocks noChangeArrowheads="1"/>
            </p:cNvSpPr>
            <p:nvPr/>
          </p:nvSpPr>
          <p:spPr bwMode="auto">
            <a:xfrm>
              <a:off x="6672091" y="2963621"/>
              <a:ext cx="52738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1" i="0" u="none" strike="noStrike" kern="1200" cap="none" normalizeH="0" baseline="0" dirty="0" smtClean="0">
                  <a:ln>
                    <a:noFill/>
                  </a:ln>
                  <a:solidFill>
                    <a:srgbClr val="0096C3"/>
                  </a:solidFill>
                  <a:effectLst/>
                  <a:latin typeface="Tahoma" pitchFamily="34" charset="0"/>
                  <a:ea typeface="+mn-ea"/>
                  <a:cs typeface="Arial" pitchFamily="34" charset="0"/>
                </a:rPr>
                <a:t>Verifikation</a:t>
              </a:r>
            </a:p>
          </p:txBody>
        </p:sp>
        <p:sp>
          <p:nvSpPr>
            <p:cNvPr id="37" name="Textfeld 47"/>
            <p:cNvSpPr txBox="1">
              <a:spLocks noChangeArrowheads="1"/>
            </p:cNvSpPr>
            <p:nvPr/>
          </p:nvSpPr>
          <p:spPr bwMode="auto">
            <a:xfrm>
              <a:off x="7905621" y="2963778"/>
              <a:ext cx="368152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eServices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2782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con-Leiste: e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5288" y="2349500"/>
            <a:ext cx="8353425" cy="3600450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ED24F-BA79-4F14-9247-CA0A3CFB8266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" name="Rechteck 35"/>
          <p:cNvSpPr>
            <a:spLocks noChangeArrowheads="1"/>
          </p:cNvSpPr>
          <p:nvPr userDrawn="1"/>
        </p:nvSpPr>
        <p:spPr bwMode="auto">
          <a:xfrm>
            <a:off x="395288" y="1125538"/>
            <a:ext cx="8353425" cy="863600"/>
          </a:xfrm>
          <a:prstGeom prst="rect">
            <a:avLst/>
          </a:prstGeom>
          <a:solidFill>
            <a:srgbClr val="DFDDD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uppieren 22"/>
          <p:cNvGrpSpPr/>
          <p:nvPr userDrawn="1"/>
        </p:nvGrpSpPr>
        <p:grpSpPr>
          <a:xfrm>
            <a:off x="803275" y="1209675"/>
            <a:ext cx="7564438" cy="722312"/>
            <a:chOff x="803275" y="2349259"/>
            <a:chExt cx="7564438" cy="722312"/>
          </a:xfrm>
        </p:grpSpPr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138" y="2349259"/>
              <a:ext cx="555625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1" y="2350846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2349259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275" y="2349259"/>
              <a:ext cx="554038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3675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feld 41"/>
            <p:cNvSpPr txBox="1">
              <a:spLocks noChangeArrowheads="1"/>
            </p:cNvSpPr>
            <p:nvPr/>
          </p:nvSpPr>
          <p:spPr bwMode="auto">
            <a:xfrm>
              <a:off x="887771" y="2965208"/>
              <a:ext cx="38187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Erfassung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2737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feld 42"/>
            <p:cNvSpPr txBox="1">
              <a:spLocks noChangeArrowheads="1"/>
            </p:cNvSpPr>
            <p:nvPr/>
          </p:nvSpPr>
          <p:spPr bwMode="auto">
            <a:xfrm>
              <a:off x="2034005" y="2965208"/>
              <a:ext cx="44050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Verwaltung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feld 43"/>
            <p:cNvSpPr txBox="1">
              <a:spLocks noChangeArrowheads="1"/>
            </p:cNvSpPr>
            <p:nvPr/>
          </p:nvSpPr>
          <p:spPr bwMode="auto">
            <a:xfrm>
              <a:off x="3206502" y="2965208"/>
              <a:ext cx="402126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Dokument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3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9394" y="2350846"/>
              <a:ext cx="55506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feld 44"/>
            <p:cNvSpPr txBox="1">
              <a:spLocks noChangeArrowheads="1"/>
            </p:cNvSpPr>
            <p:nvPr/>
          </p:nvSpPr>
          <p:spPr bwMode="auto">
            <a:xfrm>
              <a:off x="4252913" y="2965208"/>
              <a:ext cx="63658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Personalisierung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feld 45"/>
            <p:cNvSpPr txBox="1">
              <a:spLocks noChangeArrowheads="1"/>
            </p:cNvSpPr>
            <p:nvPr/>
          </p:nvSpPr>
          <p:spPr bwMode="auto">
            <a:xfrm>
              <a:off x="5598598" y="2963778"/>
              <a:ext cx="336141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Ausgabe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feld 46"/>
            <p:cNvSpPr txBox="1">
              <a:spLocks noChangeArrowheads="1"/>
            </p:cNvSpPr>
            <p:nvPr/>
          </p:nvSpPr>
          <p:spPr bwMode="auto">
            <a:xfrm>
              <a:off x="6716443" y="2963621"/>
              <a:ext cx="438683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Verifikation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feld 47"/>
            <p:cNvSpPr txBox="1">
              <a:spLocks noChangeArrowheads="1"/>
            </p:cNvSpPr>
            <p:nvPr/>
          </p:nvSpPr>
          <p:spPr bwMode="auto">
            <a:xfrm>
              <a:off x="7876497" y="2963778"/>
              <a:ext cx="426400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1" i="0" u="none" strike="noStrike" kern="1200" cap="none" normalizeH="0" baseline="0" dirty="0" err="1" smtClean="0">
                  <a:ln>
                    <a:noFill/>
                  </a:ln>
                  <a:solidFill>
                    <a:srgbClr val="0096C3"/>
                  </a:solidFill>
                  <a:effectLst/>
                  <a:latin typeface="Tahoma" pitchFamily="34" charset="0"/>
                  <a:ea typeface="+mn-ea"/>
                  <a:cs typeface="Arial" pitchFamily="34" charset="0"/>
                </a:rPr>
                <a:t>eServices</a:t>
              </a:r>
              <a:endParaRPr kumimoji="0" lang="de-DE" sz="700" b="1" i="0" u="none" strike="noStrike" kern="1200" cap="none" normalizeH="0" baseline="0" dirty="0" smtClean="0">
                <a:ln>
                  <a:noFill/>
                </a:ln>
                <a:solidFill>
                  <a:srgbClr val="0096C3"/>
                </a:solidFill>
                <a:effectLst/>
                <a:latin typeface="Tahoma" pitchFamily="34" charset="0"/>
                <a:ea typeface="+mn-ea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5620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C8E1-A390-4A85-AE49-A5615C706DF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334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C8E1-A390-4A85-AE49-A5615C706DF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" name="Diagrammplatzhalter 6"/>
          <p:cNvSpPr>
            <a:spLocks noGrp="1"/>
          </p:cNvSpPr>
          <p:nvPr>
            <p:ph type="chart" sz="quarter" idx="13"/>
          </p:nvPr>
        </p:nvSpPr>
        <p:spPr>
          <a:xfrm>
            <a:off x="395288" y="2349500"/>
            <a:ext cx="8353425" cy="36004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395288" y="1125538"/>
            <a:ext cx="8353425" cy="100731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4213020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Headline + 1 Bild vollflächi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C8E1-A390-4A85-AE49-A5615C706DF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395288" y="1125538"/>
            <a:ext cx="8353425" cy="4824412"/>
          </a:xfrm>
        </p:spPr>
        <p:txBody>
          <a:bodyPr/>
          <a:lstStyle/>
          <a:p>
            <a:endParaRPr lang="de-DE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95288" y="1125538"/>
            <a:ext cx="3672656" cy="2296385"/>
          </a:xfrm>
        </p:spPr>
        <p:txBody>
          <a:bodyPr lIns="72000" tIns="7200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1474315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Headline + 1 Bild vollflächi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C8E1-A390-4A85-AE49-A5615C706DF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95288" y="1125538"/>
            <a:ext cx="3672656" cy="2296385"/>
          </a:xfrm>
        </p:spPr>
        <p:txBody>
          <a:bodyPr lIns="0" tIns="7200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</p:spTree>
    <p:extLst>
      <p:ext uri="{BB962C8B-B14F-4D97-AF65-F5344CB8AC3E}">
        <p14:creationId xmlns:p14="http://schemas.microsoft.com/office/powerpoint/2010/main" val="3537326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Headline + 1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C8E1-A390-4A85-AE49-A5615C706DF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4572000" y="1125538"/>
            <a:ext cx="4176713" cy="4824412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/>
          </p:nvPr>
        </p:nvSpPr>
        <p:spPr>
          <a:xfrm>
            <a:off x="395288" y="1125538"/>
            <a:ext cx="4104704" cy="4824412"/>
          </a:xfrm>
        </p:spPr>
        <p:txBody>
          <a:bodyPr lIns="0" tIns="7200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263923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Headline + 2 Bilder +  Bild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C8E1-A390-4A85-AE49-A5615C706DF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395288" y="1989138"/>
            <a:ext cx="4104704" cy="2780928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44009" y="1989138"/>
            <a:ext cx="4104704" cy="27809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>
          <a:xfrm>
            <a:off x="395288" y="4868862"/>
            <a:ext cx="4104704" cy="432345"/>
          </a:xfrm>
        </p:spPr>
        <p:txBody>
          <a:bodyPr/>
          <a:lstStyle>
            <a:lvl1pPr>
              <a:defRPr sz="1000" b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2" name="Textplatzhalter 9"/>
          <p:cNvSpPr>
            <a:spLocks noGrp="1"/>
          </p:cNvSpPr>
          <p:nvPr>
            <p:ph type="body" sz="quarter" idx="16"/>
          </p:nvPr>
        </p:nvSpPr>
        <p:spPr>
          <a:xfrm>
            <a:off x="4644009" y="4868862"/>
            <a:ext cx="4104704" cy="432345"/>
          </a:xfrm>
        </p:spPr>
        <p:txBody>
          <a:bodyPr/>
          <a:lstStyle>
            <a:lvl1pPr>
              <a:defRPr sz="1000" b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17"/>
          </p:nvPr>
        </p:nvSpPr>
        <p:spPr>
          <a:xfrm>
            <a:off x="395288" y="1125538"/>
            <a:ext cx="8353424" cy="784217"/>
          </a:xfrm>
        </p:spPr>
        <p:txBody>
          <a:bodyPr lIns="0" tIns="72000"/>
          <a:lstStyle/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02161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  <a:lvl6pPr>
              <a:defRPr>
                <a:latin typeface="+mj-lt"/>
              </a:defRPr>
            </a:lvl6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ED24F-BA79-4F14-9247-CA0A3CFB826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4309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Headline + 3 Bilder +  Bild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C8E1-A390-4A85-AE49-A5615C706DF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395288" y="1989138"/>
            <a:ext cx="2736552" cy="2087934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>
          <a:xfrm>
            <a:off x="395288" y="4177249"/>
            <a:ext cx="2736552" cy="432345"/>
          </a:xfrm>
        </p:spPr>
        <p:txBody>
          <a:bodyPr/>
          <a:lstStyle>
            <a:lvl1pPr>
              <a:defRPr sz="1000" b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/>
          </p:nvPr>
        </p:nvSpPr>
        <p:spPr>
          <a:xfrm>
            <a:off x="3203724" y="1989138"/>
            <a:ext cx="2736552" cy="2087934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7"/>
          </p:nvPr>
        </p:nvSpPr>
        <p:spPr>
          <a:xfrm>
            <a:off x="6012161" y="1989138"/>
            <a:ext cx="2736552" cy="2087934"/>
          </a:xfrm>
        </p:spPr>
        <p:txBody>
          <a:bodyPr/>
          <a:lstStyle/>
          <a:p>
            <a:endParaRPr lang="de-DE"/>
          </a:p>
        </p:txBody>
      </p:sp>
      <p:sp>
        <p:nvSpPr>
          <p:cNvPr id="16" name="Textplatzhalter 9"/>
          <p:cNvSpPr>
            <a:spLocks noGrp="1"/>
          </p:cNvSpPr>
          <p:nvPr>
            <p:ph type="body" sz="quarter" idx="18"/>
          </p:nvPr>
        </p:nvSpPr>
        <p:spPr>
          <a:xfrm>
            <a:off x="3203724" y="4177249"/>
            <a:ext cx="2736552" cy="432345"/>
          </a:xfrm>
        </p:spPr>
        <p:txBody>
          <a:bodyPr/>
          <a:lstStyle>
            <a:lvl1pPr>
              <a:defRPr sz="1000" b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9"/>
          </p:nvPr>
        </p:nvSpPr>
        <p:spPr>
          <a:xfrm>
            <a:off x="6012161" y="4177249"/>
            <a:ext cx="2736552" cy="432345"/>
          </a:xfrm>
        </p:spPr>
        <p:txBody>
          <a:bodyPr/>
          <a:lstStyle>
            <a:lvl1pPr>
              <a:defRPr sz="1000" b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9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395288" y="1125538"/>
            <a:ext cx="8353424" cy="784217"/>
          </a:xfrm>
        </p:spPr>
        <p:txBody>
          <a:bodyPr lIns="0" tIns="72000"/>
          <a:lstStyle/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52581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Headline + 3 Bilder versetzt +  Bild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C8E1-A390-4A85-AE49-A5615C706DF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395288" y="2249001"/>
            <a:ext cx="2736552" cy="2087934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>
          <a:xfrm>
            <a:off x="395288" y="4437112"/>
            <a:ext cx="2736552" cy="432345"/>
          </a:xfrm>
        </p:spPr>
        <p:txBody>
          <a:bodyPr/>
          <a:lstStyle>
            <a:lvl1pPr>
              <a:defRPr sz="1000" b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7"/>
          </p:nvPr>
        </p:nvSpPr>
        <p:spPr>
          <a:xfrm>
            <a:off x="5796136" y="1970918"/>
            <a:ext cx="2952577" cy="2252757"/>
          </a:xfrm>
        </p:spPr>
        <p:txBody>
          <a:bodyPr/>
          <a:lstStyle/>
          <a:p>
            <a:endParaRPr lang="de-DE"/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9"/>
          </p:nvPr>
        </p:nvSpPr>
        <p:spPr>
          <a:xfrm>
            <a:off x="6156176" y="4326007"/>
            <a:ext cx="2592537" cy="466475"/>
          </a:xfrm>
        </p:spPr>
        <p:txBody>
          <a:bodyPr/>
          <a:lstStyle>
            <a:lvl1pPr>
              <a:defRPr sz="1000" b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9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395288" y="1125538"/>
            <a:ext cx="8353424" cy="784217"/>
          </a:xfrm>
        </p:spPr>
        <p:txBody>
          <a:bodyPr lIns="0" tIns="72000"/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1" name="Bildplatzhalter 8"/>
          <p:cNvSpPr>
            <a:spLocks noGrp="1"/>
          </p:cNvSpPr>
          <p:nvPr>
            <p:ph type="pic" sz="quarter" idx="16"/>
          </p:nvPr>
        </p:nvSpPr>
        <p:spPr>
          <a:xfrm>
            <a:off x="2915816" y="2506867"/>
            <a:ext cx="3024460" cy="2307602"/>
          </a:xfrm>
        </p:spPr>
        <p:txBody>
          <a:bodyPr/>
          <a:lstStyle/>
          <a:p>
            <a:endParaRPr lang="de-DE"/>
          </a:p>
        </p:txBody>
      </p:sp>
      <p:sp>
        <p:nvSpPr>
          <p:cNvPr id="16" name="Textplatzhalter 9"/>
          <p:cNvSpPr>
            <a:spLocks noGrp="1"/>
          </p:cNvSpPr>
          <p:nvPr>
            <p:ph type="body" sz="quarter" idx="18"/>
          </p:nvPr>
        </p:nvSpPr>
        <p:spPr>
          <a:xfrm>
            <a:off x="2915816" y="4905445"/>
            <a:ext cx="3024460" cy="477831"/>
          </a:xfrm>
        </p:spPr>
        <p:txBody>
          <a:bodyPr/>
          <a:lstStyle>
            <a:lvl1pPr>
              <a:defRPr sz="1000" b="0"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13182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Headline + 4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C8E1-A390-4A85-AE49-A5615C706DF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395288" y="1628800"/>
            <a:ext cx="4104704" cy="2088232"/>
          </a:xfrm>
        </p:spPr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44009" y="1628800"/>
            <a:ext cx="4104704" cy="2088232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3" name="Textplatzhalter 10"/>
          <p:cNvSpPr>
            <a:spLocks noGrp="1"/>
          </p:cNvSpPr>
          <p:nvPr>
            <p:ph type="body" sz="quarter" idx="17"/>
          </p:nvPr>
        </p:nvSpPr>
        <p:spPr>
          <a:xfrm>
            <a:off x="395288" y="1125539"/>
            <a:ext cx="8353424" cy="431254"/>
          </a:xfrm>
        </p:spPr>
        <p:txBody>
          <a:bodyPr lIns="0" tIns="72000"/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5" name="Bildplatzhalter 8"/>
          <p:cNvSpPr>
            <a:spLocks noGrp="1"/>
          </p:cNvSpPr>
          <p:nvPr>
            <p:ph type="pic" sz="quarter" idx="18"/>
          </p:nvPr>
        </p:nvSpPr>
        <p:spPr>
          <a:xfrm>
            <a:off x="395288" y="3861718"/>
            <a:ext cx="4104704" cy="2088232"/>
          </a:xfrm>
        </p:spPr>
        <p:txBody>
          <a:bodyPr/>
          <a:lstStyle/>
          <a:p>
            <a:endParaRPr lang="de-DE"/>
          </a:p>
        </p:txBody>
      </p:sp>
      <p:sp>
        <p:nvSpPr>
          <p:cNvPr id="16" name="Bildplatzhalter 8"/>
          <p:cNvSpPr>
            <a:spLocks noGrp="1"/>
          </p:cNvSpPr>
          <p:nvPr>
            <p:ph type="pic" sz="quarter" idx="19"/>
          </p:nvPr>
        </p:nvSpPr>
        <p:spPr>
          <a:xfrm>
            <a:off x="4644009" y="3861718"/>
            <a:ext cx="4104704" cy="2088232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9724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Mastertitelformat bearbeiten</a:t>
            </a:r>
            <a:endParaRPr lang="en-US" noProof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9" name="Textplatzhalter 11"/>
          <p:cNvSpPr>
            <a:spLocks noGrp="1"/>
          </p:cNvSpPr>
          <p:nvPr>
            <p:ph idx="1"/>
          </p:nvPr>
        </p:nvSpPr>
        <p:spPr>
          <a:xfrm>
            <a:off x="251520" y="1207108"/>
            <a:ext cx="8552755" cy="5102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Mastertextformat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0229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+ Corporate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0" y="1125538"/>
            <a:ext cx="8748713" cy="4824412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ctr">
            <a:spAutoFit/>
          </a:bodyPr>
          <a:lstStyle/>
          <a:p>
            <a:pPr marL="179388" indent="-179388" algn="ctr">
              <a:buBlip>
                <a:blip r:embed="rId2"/>
              </a:buBlip>
            </a:pPr>
            <a:endParaRPr lang="de-DE" kern="0" dirty="0" err="1" smtClean="0">
              <a:solidFill>
                <a:prstClr val="black"/>
              </a:solidFill>
              <a:latin typeface="Tahoma"/>
              <a:cs typeface="Arial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5288" y="1125538"/>
            <a:ext cx="8353425" cy="48244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ED24F-BA79-4F14-9247-CA0A3CFB826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5807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+ B2B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1125538"/>
            <a:ext cx="8748713" cy="4824412"/>
          </a:xfrm>
          <a:prstGeom prst="rect">
            <a:avLst/>
          </a:prstGeom>
          <a:solidFill>
            <a:srgbClr val="85837D"/>
          </a:solidFill>
        </p:spPr>
        <p:txBody>
          <a:bodyPr wrap="square" lIns="0" tIns="0" rIns="0" bIns="0" rtlCol="0" anchor="ctr">
            <a:spAutoFit/>
          </a:bodyPr>
          <a:lstStyle/>
          <a:p>
            <a:pPr marL="179388" indent="-179388" algn="ctr">
              <a:buBlip>
                <a:blip r:embed="rId2"/>
              </a:buBlip>
            </a:pPr>
            <a:endParaRPr lang="de-DE" kern="0" dirty="0" err="1" smtClean="0">
              <a:solidFill>
                <a:prstClr val="black"/>
              </a:solidFill>
              <a:latin typeface="Tahoma"/>
              <a:cs typeface="Arial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 marL="180975" indent="-177800">
              <a:buClr>
                <a:schemeClr val="bg1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80975" indent="-180975">
              <a:buClr>
                <a:schemeClr val="bg1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4pPr>
            <a:lvl5pPr marL="363538" indent="-188913">
              <a:buClr>
                <a:schemeClr val="bg1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  <a:lvl6pPr marL="538163" indent="-174625">
              <a:buClr>
                <a:schemeClr val="bg1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6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ED24F-BA79-4F14-9247-CA0A3CFB826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9086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einzel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ED24F-BA79-4F14-9247-CA0A3CFB8266}" type="slidenum">
              <a:rPr lang="de-DE"/>
              <a:pPr/>
              <a:t>‹Nr.›</a:t>
            </a:fld>
            <a:endParaRPr lang="de-DE"/>
          </a:p>
        </p:txBody>
      </p:sp>
      <p:grpSp>
        <p:nvGrpSpPr>
          <p:cNvPr id="27" name="Gruppieren 26"/>
          <p:cNvGrpSpPr/>
          <p:nvPr userDrawn="1"/>
        </p:nvGrpSpPr>
        <p:grpSpPr>
          <a:xfrm>
            <a:off x="803275" y="1209675"/>
            <a:ext cx="7564438" cy="722312"/>
            <a:chOff x="803275" y="2349259"/>
            <a:chExt cx="7564438" cy="722312"/>
          </a:xfrm>
        </p:grpSpPr>
        <p:pic>
          <p:nvPicPr>
            <p:cNvPr id="28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138" y="2349259"/>
              <a:ext cx="555625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1" y="2350846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2349259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275" y="2349259"/>
              <a:ext cx="554038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3675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feld 41"/>
            <p:cNvSpPr txBox="1">
              <a:spLocks noChangeArrowheads="1"/>
            </p:cNvSpPr>
            <p:nvPr/>
          </p:nvSpPr>
          <p:spPr bwMode="auto">
            <a:xfrm>
              <a:off x="887771" y="2965208"/>
              <a:ext cx="38187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Erfassung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4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2737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Textfeld 42"/>
            <p:cNvSpPr txBox="1">
              <a:spLocks noChangeArrowheads="1"/>
            </p:cNvSpPr>
            <p:nvPr/>
          </p:nvSpPr>
          <p:spPr bwMode="auto">
            <a:xfrm>
              <a:off x="2034005" y="2965208"/>
              <a:ext cx="44050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Verwaltung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feld 43"/>
            <p:cNvSpPr txBox="1">
              <a:spLocks noChangeArrowheads="1"/>
            </p:cNvSpPr>
            <p:nvPr/>
          </p:nvSpPr>
          <p:spPr bwMode="auto">
            <a:xfrm>
              <a:off x="3206502" y="2965208"/>
              <a:ext cx="402126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Dokument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7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9394" y="2350846"/>
              <a:ext cx="55506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feld 44"/>
            <p:cNvSpPr txBox="1">
              <a:spLocks noChangeArrowheads="1"/>
            </p:cNvSpPr>
            <p:nvPr/>
          </p:nvSpPr>
          <p:spPr bwMode="auto">
            <a:xfrm>
              <a:off x="4252913" y="2965208"/>
              <a:ext cx="63658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Personalisierung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feld 45"/>
            <p:cNvSpPr txBox="1">
              <a:spLocks noChangeArrowheads="1"/>
            </p:cNvSpPr>
            <p:nvPr/>
          </p:nvSpPr>
          <p:spPr bwMode="auto">
            <a:xfrm>
              <a:off x="5598598" y="2963778"/>
              <a:ext cx="336141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Ausgabe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feld 46"/>
            <p:cNvSpPr txBox="1">
              <a:spLocks noChangeArrowheads="1"/>
            </p:cNvSpPr>
            <p:nvPr/>
          </p:nvSpPr>
          <p:spPr bwMode="auto">
            <a:xfrm>
              <a:off x="6716443" y="2963621"/>
              <a:ext cx="438683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Verifikation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feld 47"/>
            <p:cNvSpPr txBox="1">
              <a:spLocks noChangeArrowheads="1"/>
            </p:cNvSpPr>
            <p:nvPr/>
          </p:nvSpPr>
          <p:spPr bwMode="auto">
            <a:xfrm>
              <a:off x="7905621" y="2963778"/>
              <a:ext cx="368152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eServices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4592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con-Le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5288" y="2349500"/>
            <a:ext cx="8353425" cy="3600450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ED24F-BA79-4F14-9247-CA0A3CFB8266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2056" name="Rechteck 35"/>
          <p:cNvSpPr>
            <a:spLocks noChangeArrowheads="1"/>
          </p:cNvSpPr>
          <p:nvPr userDrawn="1"/>
        </p:nvSpPr>
        <p:spPr bwMode="auto">
          <a:xfrm>
            <a:off x="395288" y="1125538"/>
            <a:ext cx="8353425" cy="863600"/>
          </a:xfrm>
          <a:prstGeom prst="rect">
            <a:avLst/>
          </a:prstGeom>
          <a:solidFill>
            <a:srgbClr val="DFDDD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0" name="Gruppieren 29"/>
          <p:cNvGrpSpPr/>
          <p:nvPr userDrawn="1"/>
        </p:nvGrpSpPr>
        <p:grpSpPr>
          <a:xfrm>
            <a:off x="803275" y="1209675"/>
            <a:ext cx="7564438" cy="722312"/>
            <a:chOff x="803275" y="2349259"/>
            <a:chExt cx="7564438" cy="722312"/>
          </a:xfrm>
        </p:grpSpPr>
        <p:pic>
          <p:nvPicPr>
            <p:cNvPr id="31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138" y="2349259"/>
              <a:ext cx="555625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1" y="2350846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2349259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275" y="2349259"/>
              <a:ext cx="554038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3675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feld 41"/>
            <p:cNvSpPr txBox="1">
              <a:spLocks noChangeArrowheads="1"/>
            </p:cNvSpPr>
            <p:nvPr/>
          </p:nvSpPr>
          <p:spPr bwMode="auto">
            <a:xfrm>
              <a:off x="887771" y="2965208"/>
              <a:ext cx="38187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Erfassung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7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2737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feld 42"/>
            <p:cNvSpPr txBox="1">
              <a:spLocks noChangeArrowheads="1"/>
            </p:cNvSpPr>
            <p:nvPr/>
          </p:nvSpPr>
          <p:spPr bwMode="auto">
            <a:xfrm>
              <a:off x="2034005" y="2965208"/>
              <a:ext cx="44050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Verwaltung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feld 43"/>
            <p:cNvSpPr txBox="1">
              <a:spLocks noChangeArrowheads="1"/>
            </p:cNvSpPr>
            <p:nvPr/>
          </p:nvSpPr>
          <p:spPr bwMode="auto">
            <a:xfrm>
              <a:off x="3206502" y="2965208"/>
              <a:ext cx="402126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Dokument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9394" y="2350846"/>
              <a:ext cx="55506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feld 44"/>
            <p:cNvSpPr txBox="1">
              <a:spLocks noChangeArrowheads="1"/>
            </p:cNvSpPr>
            <p:nvPr/>
          </p:nvSpPr>
          <p:spPr bwMode="auto">
            <a:xfrm>
              <a:off x="4252913" y="2965208"/>
              <a:ext cx="63658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Personalisierung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feld 45"/>
            <p:cNvSpPr txBox="1">
              <a:spLocks noChangeArrowheads="1"/>
            </p:cNvSpPr>
            <p:nvPr/>
          </p:nvSpPr>
          <p:spPr bwMode="auto">
            <a:xfrm>
              <a:off x="5598598" y="2963778"/>
              <a:ext cx="336141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Ausgabe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feld 46"/>
            <p:cNvSpPr txBox="1">
              <a:spLocks noChangeArrowheads="1"/>
            </p:cNvSpPr>
            <p:nvPr/>
          </p:nvSpPr>
          <p:spPr bwMode="auto">
            <a:xfrm>
              <a:off x="6716443" y="2963621"/>
              <a:ext cx="438683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Verifikation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feld 47"/>
            <p:cNvSpPr txBox="1">
              <a:spLocks noChangeArrowheads="1"/>
            </p:cNvSpPr>
            <p:nvPr/>
          </p:nvSpPr>
          <p:spPr bwMode="auto">
            <a:xfrm>
              <a:off x="7905621" y="2963778"/>
              <a:ext cx="368152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eServices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8190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con-Leiste: Erfass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5288" y="2349500"/>
            <a:ext cx="8353425" cy="3600450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ED24F-BA79-4F14-9247-CA0A3CFB8266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6" name="Rechteck 1"/>
          <p:cNvSpPr>
            <a:spLocks noChangeArrowheads="1"/>
          </p:cNvSpPr>
          <p:nvPr userDrawn="1"/>
        </p:nvSpPr>
        <p:spPr bwMode="auto">
          <a:xfrm>
            <a:off x="395288" y="1125538"/>
            <a:ext cx="8353425" cy="863600"/>
          </a:xfrm>
          <a:prstGeom prst="rect">
            <a:avLst/>
          </a:prstGeom>
          <a:solidFill>
            <a:srgbClr val="DFDDD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" name="Gruppieren 25"/>
          <p:cNvGrpSpPr/>
          <p:nvPr userDrawn="1"/>
        </p:nvGrpSpPr>
        <p:grpSpPr>
          <a:xfrm>
            <a:off x="803275" y="1209675"/>
            <a:ext cx="7564438" cy="723671"/>
            <a:chOff x="803275" y="2349259"/>
            <a:chExt cx="7564438" cy="723671"/>
          </a:xfrm>
        </p:grpSpPr>
        <p:pic>
          <p:nvPicPr>
            <p:cNvPr id="27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138" y="2349259"/>
              <a:ext cx="555625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1" y="2350846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2349259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275" y="2349259"/>
              <a:ext cx="554038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3675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feld 41"/>
            <p:cNvSpPr txBox="1">
              <a:spLocks noChangeArrowheads="1"/>
            </p:cNvSpPr>
            <p:nvPr/>
          </p:nvSpPr>
          <p:spPr bwMode="auto">
            <a:xfrm>
              <a:off x="855892" y="2965208"/>
              <a:ext cx="445636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1" i="0" u="none" strike="noStrike" kern="1200" cap="none" normalizeH="0" baseline="0" dirty="0" smtClean="0">
                  <a:ln>
                    <a:noFill/>
                  </a:ln>
                  <a:solidFill>
                    <a:srgbClr val="0096C3"/>
                  </a:solidFill>
                  <a:effectLst/>
                  <a:latin typeface="Tahoma" pitchFamily="34" charset="0"/>
                  <a:ea typeface="+mn-ea"/>
                  <a:cs typeface="Arial" pitchFamily="34" charset="0"/>
                </a:rPr>
                <a:t>Erfassung</a:t>
              </a:r>
            </a:p>
          </p:txBody>
        </p:sp>
        <p:pic>
          <p:nvPicPr>
            <p:cNvPr id="33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2737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feld 42"/>
            <p:cNvSpPr txBox="1">
              <a:spLocks noChangeArrowheads="1"/>
            </p:cNvSpPr>
            <p:nvPr/>
          </p:nvSpPr>
          <p:spPr bwMode="auto">
            <a:xfrm>
              <a:off x="2034005" y="2965208"/>
              <a:ext cx="44050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Verwaltung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feld 43"/>
            <p:cNvSpPr txBox="1">
              <a:spLocks noChangeArrowheads="1"/>
            </p:cNvSpPr>
            <p:nvPr/>
          </p:nvSpPr>
          <p:spPr bwMode="auto">
            <a:xfrm>
              <a:off x="3206502" y="2965208"/>
              <a:ext cx="402126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Dokument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6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9394" y="2350846"/>
              <a:ext cx="55506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Textfeld 44"/>
            <p:cNvSpPr txBox="1">
              <a:spLocks noChangeArrowheads="1"/>
            </p:cNvSpPr>
            <p:nvPr/>
          </p:nvSpPr>
          <p:spPr bwMode="auto">
            <a:xfrm>
              <a:off x="4252913" y="2965208"/>
              <a:ext cx="63658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Personalisierung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feld 45"/>
            <p:cNvSpPr txBox="1">
              <a:spLocks noChangeArrowheads="1"/>
            </p:cNvSpPr>
            <p:nvPr/>
          </p:nvSpPr>
          <p:spPr bwMode="auto">
            <a:xfrm>
              <a:off x="5598598" y="2963778"/>
              <a:ext cx="336141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Ausgabe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feld 46"/>
            <p:cNvSpPr txBox="1">
              <a:spLocks noChangeArrowheads="1"/>
            </p:cNvSpPr>
            <p:nvPr/>
          </p:nvSpPr>
          <p:spPr bwMode="auto">
            <a:xfrm>
              <a:off x="6716443" y="2963621"/>
              <a:ext cx="438683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Verifikation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feld 47"/>
            <p:cNvSpPr txBox="1">
              <a:spLocks noChangeArrowheads="1"/>
            </p:cNvSpPr>
            <p:nvPr/>
          </p:nvSpPr>
          <p:spPr bwMode="auto">
            <a:xfrm>
              <a:off x="7905621" y="2963778"/>
              <a:ext cx="368152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eServices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8250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con-Leiste: Verwal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5288" y="2349500"/>
            <a:ext cx="8353425" cy="3600450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ED24F-BA79-4F14-9247-CA0A3CFB8266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" name="Rechteck 35"/>
          <p:cNvSpPr>
            <a:spLocks noChangeArrowheads="1"/>
          </p:cNvSpPr>
          <p:nvPr userDrawn="1"/>
        </p:nvSpPr>
        <p:spPr bwMode="auto">
          <a:xfrm>
            <a:off x="395288" y="1125538"/>
            <a:ext cx="8353425" cy="863600"/>
          </a:xfrm>
          <a:prstGeom prst="rect">
            <a:avLst/>
          </a:prstGeom>
          <a:solidFill>
            <a:srgbClr val="DFDDD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uppieren 22"/>
          <p:cNvGrpSpPr/>
          <p:nvPr userDrawn="1"/>
        </p:nvGrpSpPr>
        <p:grpSpPr>
          <a:xfrm>
            <a:off x="803275" y="1209675"/>
            <a:ext cx="7564438" cy="723671"/>
            <a:chOff x="803275" y="2349259"/>
            <a:chExt cx="7564438" cy="723671"/>
          </a:xfrm>
        </p:grpSpPr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138" y="2349259"/>
              <a:ext cx="555625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1" y="2350846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2349259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275" y="2349259"/>
              <a:ext cx="554038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3675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feld 41"/>
            <p:cNvSpPr txBox="1">
              <a:spLocks noChangeArrowheads="1"/>
            </p:cNvSpPr>
            <p:nvPr/>
          </p:nvSpPr>
          <p:spPr bwMode="auto">
            <a:xfrm>
              <a:off x="887771" y="2965208"/>
              <a:ext cx="38187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Erfassung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2737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feld 42"/>
            <p:cNvSpPr txBox="1">
              <a:spLocks noChangeArrowheads="1"/>
            </p:cNvSpPr>
            <p:nvPr/>
          </p:nvSpPr>
          <p:spPr bwMode="auto">
            <a:xfrm>
              <a:off x="1992968" y="2965208"/>
              <a:ext cx="522579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1" i="0" u="none" strike="noStrike" kern="1200" cap="none" normalizeH="0" baseline="0" dirty="0" smtClean="0">
                  <a:ln>
                    <a:noFill/>
                  </a:ln>
                  <a:solidFill>
                    <a:srgbClr val="0096C3"/>
                  </a:solidFill>
                  <a:effectLst/>
                  <a:latin typeface="Tahoma" pitchFamily="34" charset="0"/>
                  <a:ea typeface="+mn-ea"/>
                  <a:cs typeface="Arial" pitchFamily="34" charset="0"/>
                </a:rPr>
                <a:t>Verwaltung</a:t>
              </a:r>
            </a:p>
          </p:txBody>
        </p:sp>
        <p:sp>
          <p:nvSpPr>
            <p:cNvPr id="32" name="Textfeld 43"/>
            <p:cNvSpPr txBox="1">
              <a:spLocks noChangeArrowheads="1"/>
            </p:cNvSpPr>
            <p:nvPr/>
          </p:nvSpPr>
          <p:spPr bwMode="auto">
            <a:xfrm>
              <a:off x="3206502" y="2965208"/>
              <a:ext cx="402126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Dokument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3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9394" y="2350846"/>
              <a:ext cx="55506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feld 44"/>
            <p:cNvSpPr txBox="1">
              <a:spLocks noChangeArrowheads="1"/>
            </p:cNvSpPr>
            <p:nvPr/>
          </p:nvSpPr>
          <p:spPr bwMode="auto">
            <a:xfrm>
              <a:off x="4252913" y="2965208"/>
              <a:ext cx="63658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Personalisierung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feld 45"/>
            <p:cNvSpPr txBox="1">
              <a:spLocks noChangeArrowheads="1"/>
            </p:cNvSpPr>
            <p:nvPr/>
          </p:nvSpPr>
          <p:spPr bwMode="auto">
            <a:xfrm>
              <a:off x="5598598" y="2963778"/>
              <a:ext cx="336141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Ausgabe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feld 46"/>
            <p:cNvSpPr txBox="1">
              <a:spLocks noChangeArrowheads="1"/>
            </p:cNvSpPr>
            <p:nvPr/>
          </p:nvSpPr>
          <p:spPr bwMode="auto">
            <a:xfrm>
              <a:off x="6716443" y="2963621"/>
              <a:ext cx="438683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Verifikation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feld 47"/>
            <p:cNvSpPr txBox="1">
              <a:spLocks noChangeArrowheads="1"/>
            </p:cNvSpPr>
            <p:nvPr/>
          </p:nvSpPr>
          <p:spPr bwMode="auto">
            <a:xfrm>
              <a:off x="7905621" y="2963778"/>
              <a:ext cx="368152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eServices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6242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con-Leiste: Doku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95288" y="2349500"/>
            <a:ext cx="8353425" cy="3600450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16.12.2012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Intern/Vertraulich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ED24F-BA79-4F14-9247-CA0A3CFB8266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7" name="Rechteck 35"/>
          <p:cNvSpPr>
            <a:spLocks noChangeArrowheads="1"/>
          </p:cNvSpPr>
          <p:nvPr userDrawn="1"/>
        </p:nvSpPr>
        <p:spPr bwMode="auto">
          <a:xfrm>
            <a:off x="395288" y="1125538"/>
            <a:ext cx="8353425" cy="863600"/>
          </a:xfrm>
          <a:prstGeom prst="rect">
            <a:avLst/>
          </a:prstGeom>
          <a:solidFill>
            <a:srgbClr val="DFDDD7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36000" rIns="36000" bIns="36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uppieren 22"/>
          <p:cNvGrpSpPr/>
          <p:nvPr userDrawn="1"/>
        </p:nvGrpSpPr>
        <p:grpSpPr>
          <a:xfrm>
            <a:off x="803275" y="1209675"/>
            <a:ext cx="7564438" cy="723671"/>
            <a:chOff x="803275" y="2349259"/>
            <a:chExt cx="7564438" cy="723671"/>
          </a:xfrm>
        </p:grpSpPr>
        <p:pic>
          <p:nvPicPr>
            <p:cNvPr id="24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138" y="2349259"/>
              <a:ext cx="555625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1" y="2350846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2349259"/>
              <a:ext cx="557212" cy="555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3275" y="2349259"/>
              <a:ext cx="554038" cy="55361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3675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feld 41"/>
            <p:cNvSpPr txBox="1">
              <a:spLocks noChangeArrowheads="1"/>
            </p:cNvSpPr>
            <p:nvPr/>
          </p:nvSpPr>
          <p:spPr bwMode="auto">
            <a:xfrm>
              <a:off x="887771" y="2965208"/>
              <a:ext cx="38187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Erfassung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" name="Picture 10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2737" y="2350846"/>
              <a:ext cx="55403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feld 42"/>
            <p:cNvSpPr txBox="1">
              <a:spLocks noChangeArrowheads="1"/>
            </p:cNvSpPr>
            <p:nvPr/>
          </p:nvSpPr>
          <p:spPr bwMode="auto">
            <a:xfrm>
              <a:off x="2034005" y="2965208"/>
              <a:ext cx="440505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Verwaltung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feld 43"/>
            <p:cNvSpPr txBox="1">
              <a:spLocks noChangeArrowheads="1"/>
            </p:cNvSpPr>
            <p:nvPr/>
          </p:nvSpPr>
          <p:spPr bwMode="auto">
            <a:xfrm>
              <a:off x="3173526" y="2965208"/>
              <a:ext cx="4680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1" i="0" u="none" strike="noStrike" kern="1200" cap="none" normalizeH="0" baseline="0" dirty="0" smtClean="0">
                  <a:ln>
                    <a:noFill/>
                  </a:ln>
                  <a:solidFill>
                    <a:srgbClr val="0096C3"/>
                  </a:solidFill>
                  <a:effectLst/>
                  <a:latin typeface="Tahoma" pitchFamily="34" charset="0"/>
                  <a:ea typeface="+mn-ea"/>
                  <a:cs typeface="Arial" pitchFamily="34" charset="0"/>
                </a:rPr>
                <a:t>Dokument</a:t>
              </a:r>
            </a:p>
          </p:txBody>
        </p:sp>
        <p:pic>
          <p:nvPicPr>
            <p:cNvPr id="33" name="Picture 9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9394" y="2350846"/>
              <a:ext cx="555068" cy="55361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feld 44"/>
            <p:cNvSpPr txBox="1">
              <a:spLocks noChangeArrowheads="1"/>
            </p:cNvSpPr>
            <p:nvPr/>
          </p:nvSpPr>
          <p:spPr bwMode="auto">
            <a:xfrm>
              <a:off x="4252913" y="2965208"/>
              <a:ext cx="636587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Personalisierung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feld 45"/>
            <p:cNvSpPr txBox="1">
              <a:spLocks noChangeArrowheads="1"/>
            </p:cNvSpPr>
            <p:nvPr/>
          </p:nvSpPr>
          <p:spPr bwMode="auto">
            <a:xfrm>
              <a:off x="5598598" y="2963778"/>
              <a:ext cx="336141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Ausgabe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feld 46"/>
            <p:cNvSpPr txBox="1">
              <a:spLocks noChangeArrowheads="1"/>
            </p:cNvSpPr>
            <p:nvPr/>
          </p:nvSpPr>
          <p:spPr bwMode="auto">
            <a:xfrm>
              <a:off x="6716443" y="2963621"/>
              <a:ext cx="438683" cy="106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Verifikation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feld 47"/>
            <p:cNvSpPr txBox="1">
              <a:spLocks noChangeArrowheads="1"/>
            </p:cNvSpPr>
            <p:nvPr/>
          </p:nvSpPr>
          <p:spPr bwMode="auto">
            <a:xfrm>
              <a:off x="7905621" y="2963778"/>
              <a:ext cx="368152" cy="107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7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pitchFamily="34" charset="0"/>
                </a:rPr>
                <a:t>eServices</a:t>
              </a: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8868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8"/>
          <p:cNvCxnSpPr/>
          <p:nvPr userDrawn="1"/>
        </p:nvCxnSpPr>
        <p:spPr>
          <a:xfrm>
            <a:off x="395288" y="6426200"/>
            <a:ext cx="835342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95288" y="6461125"/>
            <a:ext cx="180022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000"/>
            </a:lvl1pPr>
          </a:lstStyle>
          <a:p>
            <a:r>
              <a:rPr lang="de-DE" smtClean="0"/>
              <a:t>16.12.2012</a:t>
            </a:r>
            <a:endParaRPr lang="de-D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6788" y="6461125"/>
            <a:ext cx="467042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>
              <a:spcBef>
                <a:spcPct val="0"/>
              </a:spcBef>
              <a:buFontTx/>
              <a:buNone/>
              <a:defRPr sz="1000"/>
            </a:lvl1pPr>
          </a:lstStyle>
          <a:p>
            <a:r>
              <a:rPr lang="de-DE" smtClean="0"/>
              <a:t>Intern/Vertraulich</a:t>
            </a: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461125"/>
            <a:ext cx="180022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000"/>
            </a:lvl1pPr>
          </a:lstStyle>
          <a:p>
            <a:fld id="{06151C23-0D6E-4EB8-B289-FAF30FAA3BCB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1031" name="Picture 2" descr="P:\Projektkunden\Bundesdruckerei\PowerPoint Master\Entwurf\Andreas\Bilddaten\für PPT\logo_bundesdruckerei_minimale_schutzzone.gif"/>
          <p:cNvPicPr>
            <a:picLocks noChangeAspect="1" noChangeArrowheads="1"/>
          </p:cNvPicPr>
          <p:nvPr userDrawn="1"/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113" y="9525"/>
            <a:ext cx="2184400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Gerade Verbindung 8"/>
          <p:cNvCxnSpPr/>
          <p:nvPr userDrawn="1"/>
        </p:nvCxnSpPr>
        <p:spPr>
          <a:xfrm>
            <a:off x="395288" y="755650"/>
            <a:ext cx="6473825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76250"/>
            <a:ext cx="64817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25538"/>
            <a:ext cx="8353425" cy="482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6" r:id="rId3"/>
    <p:sldLayoutId id="2147483667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54" r:id="rId14"/>
    <p:sldLayoutId id="2147483672" r:id="rId15"/>
    <p:sldLayoutId id="2147483655" r:id="rId16"/>
    <p:sldLayoutId id="2147483656" r:id="rId17"/>
    <p:sldLayoutId id="2147483671" r:id="rId18"/>
    <p:sldLayoutId id="2147483668" r:id="rId19"/>
    <p:sldLayoutId id="2147483669" r:id="rId20"/>
    <p:sldLayoutId id="2147483673" r:id="rId21"/>
    <p:sldLayoutId id="2147483670" r:id="rId22"/>
    <p:sldLayoutId id="2147483674" r:id="rId23"/>
  </p:sldLayoutIdLst>
  <p:timing>
    <p:tnLst>
      <p:par>
        <p:cTn id="1" dur="indefinite" restart="never" nodeType="tmRoot"/>
      </p:par>
    </p:tnLst>
  </p:timing>
  <p:hf hdr="0"/>
  <p:txStyles>
    <p:titleStyle>
      <a:lvl1pPr algn="l" rtl="0" fontAlgn="base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algn="l" rtl="0" fontAlgn="base">
        <a:spcBef>
          <a:spcPct val="20000"/>
        </a:spcBef>
        <a:spcAft>
          <a:spcPct val="40000"/>
        </a:spcAft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1588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  <a:cs typeface="+mn-cs"/>
        </a:defRPr>
      </a:lvl2pPr>
      <a:lvl3pPr marL="180975" indent="-177800" algn="l" rtl="0" fontAlgn="base">
        <a:spcBef>
          <a:spcPct val="20000"/>
        </a:spcBef>
        <a:spcAft>
          <a:spcPct val="0"/>
        </a:spcAft>
        <a:buClr>
          <a:schemeClr val="accent5"/>
        </a:buClr>
        <a:buFont typeface="Arial" pitchFamily="34" charset="0"/>
        <a:buChar char="•"/>
        <a:defRPr sz="1600" b="1">
          <a:solidFill>
            <a:schemeClr val="tx1"/>
          </a:solidFill>
          <a:latin typeface="+mn-lt"/>
          <a:cs typeface="+mn-cs"/>
        </a:defRPr>
      </a:lvl3pPr>
      <a:lvl4pPr marL="174625" indent="-174625" algn="l" rtl="0" fontAlgn="base">
        <a:spcBef>
          <a:spcPts val="384"/>
        </a:spcBef>
        <a:spcAft>
          <a:spcPct val="0"/>
        </a:spcAft>
        <a:buClr>
          <a:schemeClr val="accent5"/>
        </a:buClr>
        <a:buFont typeface="Arial" pitchFamily="34" charset="0"/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363538" indent="-188913" algn="l" rtl="0" fontAlgn="base">
        <a:spcBef>
          <a:spcPct val="20000"/>
        </a:spcBef>
        <a:spcAft>
          <a:spcPct val="0"/>
        </a:spcAft>
        <a:buClr>
          <a:schemeClr val="accent5"/>
        </a:buClr>
        <a:buFont typeface="Arial" pitchFamily="34" charset="0"/>
        <a:buChar char="•"/>
        <a:defRPr sz="1600" baseline="0">
          <a:solidFill>
            <a:schemeClr val="tx1"/>
          </a:solidFill>
          <a:latin typeface="Arial" charset="0"/>
          <a:cs typeface="+mn-cs"/>
        </a:defRPr>
      </a:lvl5pPr>
      <a:lvl6pPr marL="538163" indent="-174625" algn="l" rtl="0" fontAlgn="base">
        <a:spcBef>
          <a:spcPct val="20000"/>
        </a:spcBef>
        <a:spcAft>
          <a:spcPct val="0"/>
        </a:spcAft>
        <a:buClr>
          <a:schemeClr val="accent5"/>
        </a:buClr>
        <a:buFont typeface="Arial" pitchFamily="34" charset="0"/>
        <a:buChar char="•"/>
        <a:defRPr sz="1600">
          <a:solidFill>
            <a:schemeClr val="tx1"/>
          </a:solidFill>
          <a:latin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charset="0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2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2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2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2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image" Target="../media/image28.png"/><Relationship Id="rId5" Type="http://schemas.openxmlformats.org/officeDocument/2006/relationships/diagramColors" Target="../diagrams/colors3.xml"/><Relationship Id="rId10" Type="http://schemas.openxmlformats.org/officeDocument/2006/relationships/image" Target="../media/image27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7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6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2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2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395288" y="5234550"/>
            <a:ext cx="5832872" cy="902811"/>
          </a:xfrm>
        </p:spPr>
        <p:txBody>
          <a:bodyPr/>
          <a:lstStyle/>
          <a:p>
            <a:r>
              <a:rPr lang="de-DE" dirty="0" smtClean="0"/>
              <a:t>September 11</a:t>
            </a:r>
            <a:r>
              <a:rPr lang="de-DE" baseline="30000" dirty="0" smtClean="0"/>
              <a:t>th</a:t>
            </a:r>
            <a:r>
              <a:rPr lang="de-DE" dirty="0" smtClean="0"/>
              <a:t> 2013</a:t>
            </a:r>
            <a:endParaRPr lang="de-DE" dirty="0" smtClean="0"/>
          </a:p>
          <a:p>
            <a:r>
              <a:rPr lang="de-DE" dirty="0" smtClean="0"/>
              <a:t>Open Identity </a:t>
            </a:r>
            <a:r>
              <a:rPr lang="de-DE" dirty="0" err="1" smtClean="0"/>
              <a:t>Summit</a:t>
            </a:r>
            <a:r>
              <a:rPr lang="de-DE" dirty="0" smtClean="0"/>
              <a:t> 2013, Kloster </a:t>
            </a:r>
            <a:r>
              <a:rPr lang="de-DE" dirty="0" err="1" smtClean="0"/>
              <a:t>Banz</a:t>
            </a:r>
            <a:endParaRPr lang="de-DE" dirty="0" smtClean="0"/>
          </a:p>
          <a:p>
            <a:r>
              <a:rPr lang="de-DE" dirty="0" smtClean="0"/>
              <a:t>Marcel Selhorst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7046"/>
            <a:ext cx="1451987" cy="76367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573016"/>
            <a:ext cx="2311708" cy="253517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395288" y="1830883"/>
            <a:ext cx="8353425" cy="2462213"/>
          </a:xfrm>
        </p:spPr>
        <p:txBody>
          <a:bodyPr/>
          <a:lstStyle/>
          <a:p>
            <a:r>
              <a:rPr lang="en-US" dirty="0"/>
              <a:t>Cloud-based provisioning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qualified </a:t>
            </a:r>
            <a:r>
              <a:rPr lang="en-US" dirty="0"/>
              <a:t>certificates for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German </a:t>
            </a:r>
            <a:r>
              <a:rPr lang="en-US" dirty="0"/>
              <a:t>ID card</a:t>
            </a:r>
            <a:br>
              <a:rPr lang="en-US" dirty="0"/>
            </a:br>
            <a:endParaRPr lang="de-DE" dirty="0"/>
          </a:p>
        </p:txBody>
      </p:sp>
      <p:pic>
        <p:nvPicPr>
          <p:cNvPr id="14" name="Picture 9" descr="D:\Logos\signme_logo_rgb_30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631"/>
            <a:ext cx="2067479" cy="88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Post-</a:t>
            </a:r>
            <a:r>
              <a:rPr lang="de-DE" dirty="0" err="1"/>
              <a:t>Issuance</a:t>
            </a:r>
            <a:r>
              <a:rPr lang="de-DE" dirty="0"/>
              <a:t> </a:t>
            </a:r>
            <a:r>
              <a:rPr lang="de-DE" dirty="0" err="1"/>
              <a:t>Certification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de-DE" smtClean="0"/>
              <a:pPr/>
              <a:t>10</a:t>
            </a:fld>
            <a:endParaRPr lang="de-DE"/>
          </a:p>
        </p:txBody>
      </p:sp>
      <p:grpSp>
        <p:nvGrpSpPr>
          <p:cNvPr id="31" name="Gruppieren 30"/>
          <p:cNvGrpSpPr/>
          <p:nvPr/>
        </p:nvGrpSpPr>
        <p:grpSpPr>
          <a:xfrm>
            <a:off x="512933" y="1268760"/>
            <a:ext cx="8531147" cy="966206"/>
            <a:chOff x="512933" y="1628800"/>
            <a:chExt cx="8531147" cy="966206"/>
          </a:xfrm>
        </p:grpSpPr>
        <p:pic>
          <p:nvPicPr>
            <p:cNvPr id="1033" name="Picture 9" descr="D:\Logos\signme_logo_rgb_300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6601" y="1628800"/>
              <a:ext cx="2067479" cy="884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Gruppieren 2"/>
            <p:cNvGrpSpPr/>
            <p:nvPr/>
          </p:nvGrpSpPr>
          <p:grpSpPr>
            <a:xfrm>
              <a:off x="512933" y="1916832"/>
              <a:ext cx="1480880" cy="678174"/>
              <a:chOff x="1294925" y="1124157"/>
              <a:chExt cx="1480880" cy="678174"/>
            </a:xfrm>
          </p:grpSpPr>
          <p:sp>
            <p:nvSpPr>
              <p:cNvPr id="8" name="Rectangle 87"/>
              <p:cNvSpPr>
                <a:spLocks noChangeArrowheads="1"/>
              </p:cNvSpPr>
              <p:nvPr/>
            </p:nvSpPr>
            <p:spPr bwMode="auto">
              <a:xfrm>
                <a:off x="1930702" y="1124157"/>
                <a:ext cx="845103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de-DE" sz="1400" b="1" dirty="0" smtClean="0">
                    <a:latin typeface="Tahoma"/>
                    <a:cs typeface="Tahoma"/>
                  </a:rPr>
                  <a:t>eID</a:t>
                </a:r>
                <a:r>
                  <a:rPr lang="de-DE" sz="1400" b="1" dirty="0">
                    <a:latin typeface="Tahoma"/>
                    <a:cs typeface="Tahoma"/>
                  </a:rPr>
                  <a:t/>
                </a:r>
                <a:br>
                  <a:rPr lang="de-DE" sz="1400" b="1" dirty="0">
                    <a:latin typeface="Tahoma"/>
                    <a:cs typeface="Tahoma"/>
                  </a:rPr>
                </a:br>
                <a:r>
                  <a:rPr lang="de-DE" sz="1400" b="1" dirty="0" smtClean="0">
                    <a:latin typeface="Tahoma"/>
                    <a:cs typeface="Tahoma"/>
                  </a:rPr>
                  <a:t>Service</a:t>
                </a:r>
                <a:endParaRPr lang="de-DE" sz="1400" b="1" dirty="0">
                  <a:latin typeface="Tahoma"/>
                  <a:cs typeface="Tahoma"/>
                </a:endParaRPr>
              </a:p>
            </p:txBody>
          </p:sp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4925" y="1132171"/>
                <a:ext cx="765075" cy="670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5" name="Gruppieren 34"/>
            <p:cNvGrpSpPr/>
            <p:nvPr/>
          </p:nvGrpSpPr>
          <p:grpSpPr>
            <a:xfrm>
              <a:off x="2012263" y="1805351"/>
              <a:ext cx="5142350" cy="623778"/>
              <a:chOff x="2012263" y="1024186"/>
              <a:chExt cx="5142350" cy="623778"/>
            </a:xfrm>
          </p:grpSpPr>
          <p:pic>
            <p:nvPicPr>
              <p:cNvPr id="36" name="Picture 7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1752"/>
              <a:stretch/>
            </p:blipFill>
            <p:spPr bwMode="auto">
              <a:xfrm>
                <a:off x="2012263" y="1024186"/>
                <a:ext cx="5142350" cy="6237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Rechteck 36"/>
              <p:cNvSpPr/>
              <p:nvPr/>
            </p:nvSpPr>
            <p:spPr>
              <a:xfrm>
                <a:off x="5584309" y="1024186"/>
                <a:ext cx="914400" cy="62377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rot="0" spcFirstLastPara="0" vertOverflow="overflow" horzOverflow="overflow" vert="horz" wrap="non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79388" indent="-179388" algn="ctr">
                  <a:buBlip>
                    <a:blip r:embed="rId6"/>
                  </a:buBlip>
                </a:pPr>
                <a:endParaRPr lang="de-DE" kern="0" dirty="0" err="1" smtClean="0">
                  <a:solidFill>
                    <a:prstClr val="black"/>
                  </a:solidFill>
                  <a:latin typeface="Tahoma"/>
                  <a:cs typeface="Arial"/>
                </a:endParaRPr>
              </a:p>
            </p:txBody>
          </p:sp>
        </p:grpSp>
      </p:grpSp>
      <p:grpSp>
        <p:nvGrpSpPr>
          <p:cNvPr id="12" name="Gruppieren 11"/>
          <p:cNvGrpSpPr/>
          <p:nvPr/>
        </p:nvGrpSpPr>
        <p:grpSpPr>
          <a:xfrm>
            <a:off x="2267744" y="1694578"/>
            <a:ext cx="4171771" cy="2238478"/>
            <a:chOff x="2267744" y="1694578"/>
            <a:chExt cx="4171771" cy="2238478"/>
          </a:xfrm>
        </p:grpSpPr>
        <p:cxnSp>
          <p:nvCxnSpPr>
            <p:cNvPr id="46" name="Gerade Verbindung 45"/>
            <p:cNvCxnSpPr/>
            <p:nvPr/>
          </p:nvCxnSpPr>
          <p:spPr bwMode="auto">
            <a:xfrm>
              <a:off x="2267744" y="2492896"/>
              <a:ext cx="1440160" cy="1440160"/>
            </a:xfrm>
            <a:prstGeom prst="line">
              <a:avLst/>
            </a:prstGeom>
            <a:noFill/>
            <a:ln w="57150" cap="flat" cmpd="sng" algn="ctr">
              <a:solidFill>
                <a:srgbClr val="7C8F9F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 Verbindung 47"/>
            <p:cNvCxnSpPr/>
            <p:nvPr/>
          </p:nvCxnSpPr>
          <p:spPr bwMode="auto">
            <a:xfrm flipV="1">
              <a:off x="5148064" y="1694578"/>
              <a:ext cx="1291451" cy="1291451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Ellipse 48"/>
            <p:cNvSpPr/>
            <p:nvPr/>
          </p:nvSpPr>
          <p:spPr>
            <a:xfrm>
              <a:off x="5584309" y="2305442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1</a:t>
              </a:r>
            </a:p>
          </p:txBody>
        </p:sp>
        <p:cxnSp>
          <p:nvCxnSpPr>
            <p:cNvPr id="50" name="Gerade Verbindung 49"/>
            <p:cNvCxnSpPr/>
            <p:nvPr/>
          </p:nvCxnSpPr>
          <p:spPr bwMode="auto">
            <a:xfrm flipH="1" flipV="1">
              <a:off x="2267744" y="2141927"/>
              <a:ext cx="1368152" cy="1348158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Gerade Verbindung 50"/>
            <p:cNvCxnSpPr/>
            <p:nvPr/>
          </p:nvCxnSpPr>
          <p:spPr bwMode="auto">
            <a:xfrm flipH="1">
              <a:off x="3635896" y="3490085"/>
              <a:ext cx="1420620" cy="0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Gerade Verbindung 51"/>
            <p:cNvCxnSpPr/>
            <p:nvPr/>
          </p:nvCxnSpPr>
          <p:spPr bwMode="auto">
            <a:xfrm flipH="1">
              <a:off x="5056516" y="2141927"/>
              <a:ext cx="1333392" cy="1348158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3" name="Ellipse 52"/>
            <p:cNvSpPr/>
            <p:nvPr/>
          </p:nvSpPr>
          <p:spPr>
            <a:xfrm>
              <a:off x="4197802" y="3367914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2</a:t>
              </a:r>
            </a:p>
          </p:txBody>
        </p:sp>
        <p:sp>
          <p:nvSpPr>
            <p:cNvPr id="47" name="Ellipse 46"/>
            <p:cNvSpPr/>
            <p:nvPr/>
          </p:nvSpPr>
          <p:spPr>
            <a:xfrm>
              <a:off x="2901658" y="3112650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3</a:t>
              </a:r>
            </a:p>
          </p:txBody>
        </p:sp>
      </p:grpSp>
      <p:cxnSp>
        <p:nvCxnSpPr>
          <p:cNvPr id="33" name="Gerade Verbindung 32"/>
          <p:cNvCxnSpPr/>
          <p:nvPr/>
        </p:nvCxnSpPr>
        <p:spPr bwMode="auto">
          <a:xfrm>
            <a:off x="2843808" y="1506629"/>
            <a:ext cx="3048724" cy="0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Ellipse 33"/>
          <p:cNvSpPr/>
          <p:nvPr/>
        </p:nvSpPr>
        <p:spPr>
          <a:xfrm>
            <a:off x="4246000" y="1384458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FF0000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FF001A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FF001A"/>
                </a:solidFill>
                <a:latin typeface="Tahoma"/>
                <a:cs typeface="Arial"/>
              </a:rPr>
              <a:t>4</a:t>
            </a:r>
          </a:p>
        </p:txBody>
      </p:sp>
      <p:pic>
        <p:nvPicPr>
          <p:cNvPr id="30" name="Picture 3" descr="H:\prj\eID\consulting\nl\img\komfortleser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72323"/>
            <a:ext cx="758363" cy="125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uppieren 38"/>
          <p:cNvGrpSpPr/>
          <p:nvPr/>
        </p:nvGrpSpPr>
        <p:grpSpPr>
          <a:xfrm>
            <a:off x="3992879" y="4763244"/>
            <a:ext cx="3259881" cy="740880"/>
            <a:chOff x="3992879" y="4692725"/>
            <a:chExt cx="3259881" cy="740880"/>
          </a:xfrm>
        </p:grpSpPr>
        <p:grpSp>
          <p:nvGrpSpPr>
            <p:cNvPr id="40" name="Gruppieren 39"/>
            <p:cNvGrpSpPr/>
            <p:nvPr/>
          </p:nvGrpSpPr>
          <p:grpSpPr>
            <a:xfrm>
              <a:off x="5220072" y="4899027"/>
              <a:ext cx="2032688" cy="534578"/>
              <a:chOff x="3635896" y="5280465"/>
              <a:chExt cx="2032688" cy="534578"/>
            </a:xfrm>
          </p:grpSpPr>
          <p:pic>
            <p:nvPicPr>
              <p:cNvPr id="42" name="Picture 51" descr="20091217_neuer_personalausweis_logo_bild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5896" y="5301208"/>
                <a:ext cx="493092" cy="493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3" name="Textfeld 42"/>
              <p:cNvSpPr txBox="1"/>
              <p:nvPr/>
            </p:nvSpPr>
            <p:spPr>
              <a:xfrm>
                <a:off x="4156416" y="5280465"/>
                <a:ext cx="1512168" cy="534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buClr>
                    <a:schemeClr val="accent5"/>
                  </a:buClr>
                  <a:buNone/>
                </a:pPr>
                <a:r>
                  <a:rPr lang="de-DE" dirty="0" smtClean="0"/>
                  <a:t>User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browser</a:t>
                </a:r>
                <a:r>
                  <a:rPr lang="de-DE" dirty="0" smtClean="0"/>
                  <a:t>,</a:t>
                </a:r>
              </a:p>
              <a:p>
                <a:pPr>
                  <a:buClr>
                    <a:schemeClr val="accent5"/>
                  </a:buClr>
                  <a:buNone/>
                </a:pPr>
                <a:r>
                  <a:rPr lang="de-DE" dirty="0" smtClean="0"/>
                  <a:t>ID </a:t>
                </a:r>
                <a:r>
                  <a:rPr lang="de-DE" dirty="0" err="1" smtClean="0"/>
                  <a:t>card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„</a:t>
                </a:r>
                <a:r>
                  <a:rPr lang="de-DE" dirty="0" err="1" smtClean="0"/>
                  <a:t>AusweisApp</a:t>
                </a:r>
                <a:r>
                  <a:rPr lang="de-DE" dirty="0" smtClean="0"/>
                  <a:t>“</a:t>
                </a:r>
                <a:endParaRPr lang="de-DE" dirty="0"/>
              </a:p>
            </p:txBody>
          </p:sp>
        </p:grpSp>
        <p:pic>
          <p:nvPicPr>
            <p:cNvPr id="41" name="Picture 2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93" t="81341" r="38790"/>
            <a:stretch/>
          </p:blipFill>
          <p:spPr bwMode="auto">
            <a:xfrm>
              <a:off x="3992879" y="4692725"/>
              <a:ext cx="1155185" cy="5098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3073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Post-</a:t>
            </a:r>
            <a:r>
              <a:rPr lang="de-DE" dirty="0" err="1"/>
              <a:t>Issuance</a:t>
            </a:r>
            <a:r>
              <a:rPr lang="de-DE" dirty="0"/>
              <a:t> </a:t>
            </a:r>
            <a:r>
              <a:rPr lang="de-DE" dirty="0" err="1"/>
              <a:t>Certification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de-DE" smtClean="0"/>
              <a:pPr/>
              <a:t>11</a:t>
            </a:fld>
            <a:endParaRPr lang="de-DE"/>
          </a:p>
        </p:txBody>
      </p:sp>
      <p:grpSp>
        <p:nvGrpSpPr>
          <p:cNvPr id="31" name="Gruppieren 30"/>
          <p:cNvGrpSpPr/>
          <p:nvPr/>
        </p:nvGrpSpPr>
        <p:grpSpPr>
          <a:xfrm>
            <a:off x="512933" y="1268760"/>
            <a:ext cx="8531147" cy="966206"/>
            <a:chOff x="512933" y="1628800"/>
            <a:chExt cx="8531147" cy="966206"/>
          </a:xfrm>
        </p:grpSpPr>
        <p:pic>
          <p:nvPicPr>
            <p:cNvPr id="1033" name="Picture 9" descr="D:\Logos\signme_logo_rgb_300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6601" y="1628800"/>
              <a:ext cx="2067479" cy="884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Gruppieren 2"/>
            <p:cNvGrpSpPr/>
            <p:nvPr/>
          </p:nvGrpSpPr>
          <p:grpSpPr>
            <a:xfrm>
              <a:off x="512933" y="1916832"/>
              <a:ext cx="1480880" cy="678174"/>
              <a:chOff x="1294925" y="1124157"/>
              <a:chExt cx="1480880" cy="678174"/>
            </a:xfrm>
          </p:grpSpPr>
          <p:sp>
            <p:nvSpPr>
              <p:cNvPr id="8" name="Rectangle 87"/>
              <p:cNvSpPr>
                <a:spLocks noChangeArrowheads="1"/>
              </p:cNvSpPr>
              <p:nvPr/>
            </p:nvSpPr>
            <p:spPr bwMode="auto">
              <a:xfrm>
                <a:off x="1930702" y="1124157"/>
                <a:ext cx="845103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de-DE" sz="1400" b="1" dirty="0" smtClean="0">
                    <a:latin typeface="Tahoma"/>
                    <a:cs typeface="Tahoma"/>
                  </a:rPr>
                  <a:t>eID</a:t>
                </a:r>
                <a:r>
                  <a:rPr lang="de-DE" sz="1400" b="1" dirty="0">
                    <a:latin typeface="Tahoma"/>
                    <a:cs typeface="Tahoma"/>
                  </a:rPr>
                  <a:t/>
                </a:r>
                <a:br>
                  <a:rPr lang="de-DE" sz="1400" b="1" dirty="0">
                    <a:latin typeface="Tahoma"/>
                    <a:cs typeface="Tahoma"/>
                  </a:rPr>
                </a:br>
                <a:r>
                  <a:rPr lang="de-DE" sz="1400" b="1" dirty="0" smtClean="0">
                    <a:latin typeface="Tahoma"/>
                    <a:cs typeface="Tahoma"/>
                  </a:rPr>
                  <a:t>Service</a:t>
                </a:r>
                <a:endParaRPr lang="de-DE" sz="1400" b="1" dirty="0">
                  <a:latin typeface="Tahoma"/>
                  <a:cs typeface="Tahoma"/>
                </a:endParaRPr>
              </a:p>
            </p:txBody>
          </p:sp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4925" y="1132171"/>
                <a:ext cx="765075" cy="670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5" name="Gruppieren 34"/>
            <p:cNvGrpSpPr/>
            <p:nvPr/>
          </p:nvGrpSpPr>
          <p:grpSpPr>
            <a:xfrm>
              <a:off x="2012263" y="1805351"/>
              <a:ext cx="5142350" cy="623778"/>
              <a:chOff x="2012263" y="1024186"/>
              <a:chExt cx="5142350" cy="623778"/>
            </a:xfrm>
          </p:grpSpPr>
          <p:pic>
            <p:nvPicPr>
              <p:cNvPr id="36" name="Picture 7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1752"/>
              <a:stretch/>
            </p:blipFill>
            <p:spPr bwMode="auto">
              <a:xfrm>
                <a:off x="2012263" y="1024186"/>
                <a:ext cx="5142350" cy="6237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Rechteck 36"/>
              <p:cNvSpPr/>
              <p:nvPr/>
            </p:nvSpPr>
            <p:spPr>
              <a:xfrm>
                <a:off x="5584309" y="1024186"/>
                <a:ext cx="914400" cy="62377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rot="0" spcFirstLastPara="0" vertOverflow="overflow" horzOverflow="overflow" vert="horz" wrap="non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79388" indent="-179388" algn="ctr">
                  <a:buBlip>
                    <a:blip r:embed="rId6"/>
                  </a:buBlip>
                </a:pPr>
                <a:endParaRPr lang="de-DE" kern="0" dirty="0" err="1" smtClean="0">
                  <a:solidFill>
                    <a:prstClr val="black"/>
                  </a:solidFill>
                  <a:latin typeface="Tahoma"/>
                  <a:cs typeface="Arial"/>
                </a:endParaRPr>
              </a:p>
            </p:txBody>
          </p:sp>
        </p:grpSp>
      </p:grpSp>
      <p:grpSp>
        <p:nvGrpSpPr>
          <p:cNvPr id="12" name="Gruppieren 11"/>
          <p:cNvGrpSpPr/>
          <p:nvPr/>
        </p:nvGrpSpPr>
        <p:grpSpPr>
          <a:xfrm>
            <a:off x="2267744" y="1694578"/>
            <a:ext cx="4171771" cy="2238478"/>
            <a:chOff x="2267744" y="1694578"/>
            <a:chExt cx="4171771" cy="2238478"/>
          </a:xfrm>
        </p:grpSpPr>
        <p:cxnSp>
          <p:nvCxnSpPr>
            <p:cNvPr id="46" name="Gerade Verbindung 45"/>
            <p:cNvCxnSpPr/>
            <p:nvPr/>
          </p:nvCxnSpPr>
          <p:spPr bwMode="auto">
            <a:xfrm>
              <a:off x="2267744" y="2492896"/>
              <a:ext cx="1440160" cy="1440160"/>
            </a:xfrm>
            <a:prstGeom prst="line">
              <a:avLst/>
            </a:prstGeom>
            <a:noFill/>
            <a:ln w="57150" cap="flat" cmpd="sng" algn="ctr">
              <a:solidFill>
                <a:srgbClr val="7C8F9F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 Verbindung 47"/>
            <p:cNvCxnSpPr/>
            <p:nvPr/>
          </p:nvCxnSpPr>
          <p:spPr bwMode="auto">
            <a:xfrm flipV="1">
              <a:off x="5148064" y="1694578"/>
              <a:ext cx="1291451" cy="1291451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Ellipse 48"/>
            <p:cNvSpPr/>
            <p:nvPr/>
          </p:nvSpPr>
          <p:spPr>
            <a:xfrm>
              <a:off x="5584309" y="2305442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1</a:t>
              </a:r>
            </a:p>
          </p:txBody>
        </p:sp>
        <p:cxnSp>
          <p:nvCxnSpPr>
            <p:cNvPr id="50" name="Gerade Verbindung 49"/>
            <p:cNvCxnSpPr/>
            <p:nvPr/>
          </p:nvCxnSpPr>
          <p:spPr bwMode="auto">
            <a:xfrm flipH="1" flipV="1">
              <a:off x="2267744" y="2141927"/>
              <a:ext cx="1368152" cy="1348158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Gerade Verbindung 50"/>
            <p:cNvCxnSpPr/>
            <p:nvPr/>
          </p:nvCxnSpPr>
          <p:spPr bwMode="auto">
            <a:xfrm flipH="1">
              <a:off x="3635896" y="3490085"/>
              <a:ext cx="1420620" cy="0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Gerade Verbindung 51"/>
            <p:cNvCxnSpPr/>
            <p:nvPr/>
          </p:nvCxnSpPr>
          <p:spPr bwMode="auto">
            <a:xfrm flipH="1">
              <a:off x="5056516" y="2141927"/>
              <a:ext cx="1333392" cy="1348158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3" name="Ellipse 52"/>
            <p:cNvSpPr/>
            <p:nvPr/>
          </p:nvSpPr>
          <p:spPr>
            <a:xfrm>
              <a:off x="4197802" y="3367914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2</a:t>
              </a:r>
            </a:p>
          </p:txBody>
        </p:sp>
        <p:sp>
          <p:nvSpPr>
            <p:cNvPr id="47" name="Ellipse 46"/>
            <p:cNvSpPr/>
            <p:nvPr/>
          </p:nvSpPr>
          <p:spPr>
            <a:xfrm>
              <a:off x="2901658" y="3112650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3</a:t>
              </a:r>
            </a:p>
          </p:txBody>
        </p:sp>
      </p:grpSp>
      <p:cxnSp>
        <p:nvCxnSpPr>
          <p:cNvPr id="33" name="Gerade Verbindung 32"/>
          <p:cNvCxnSpPr/>
          <p:nvPr/>
        </p:nvCxnSpPr>
        <p:spPr bwMode="auto">
          <a:xfrm>
            <a:off x="2843808" y="1506629"/>
            <a:ext cx="3048724" cy="0"/>
          </a:xfrm>
          <a:prstGeom prst="line">
            <a:avLst/>
          </a:prstGeom>
          <a:noFill/>
          <a:ln w="57150" cap="flat" cmpd="sng" algn="ctr">
            <a:solidFill>
              <a:srgbClr val="7C8F9F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Ellipse 33"/>
          <p:cNvSpPr/>
          <p:nvPr/>
        </p:nvSpPr>
        <p:spPr>
          <a:xfrm>
            <a:off x="4246000" y="1384458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7C8F9F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7C8F9F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7C8F9F"/>
                </a:solidFill>
                <a:latin typeface="Tahoma"/>
                <a:cs typeface="Arial"/>
              </a:rPr>
              <a:t>4</a:t>
            </a:r>
          </a:p>
        </p:txBody>
      </p:sp>
      <p:cxnSp>
        <p:nvCxnSpPr>
          <p:cNvPr id="39" name="Gerade Verbindung 38"/>
          <p:cNvCxnSpPr/>
          <p:nvPr/>
        </p:nvCxnSpPr>
        <p:spPr bwMode="auto">
          <a:xfrm>
            <a:off x="2267744" y="2852936"/>
            <a:ext cx="1440160" cy="1440160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Ellipse 39"/>
          <p:cNvSpPr/>
          <p:nvPr/>
        </p:nvSpPr>
        <p:spPr>
          <a:xfrm>
            <a:off x="2901658" y="3472690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FF0000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FF001A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FF001A"/>
                </a:solidFill>
                <a:latin typeface="Tahoma"/>
                <a:cs typeface="Arial"/>
              </a:rPr>
              <a:t>5</a:t>
            </a:r>
          </a:p>
        </p:txBody>
      </p:sp>
      <p:pic>
        <p:nvPicPr>
          <p:cNvPr id="41" name="Picture 3" descr="H:\prj\eID\consulting\nl\img\komfortleser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72323"/>
            <a:ext cx="758363" cy="125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uppieren 41"/>
          <p:cNvGrpSpPr/>
          <p:nvPr/>
        </p:nvGrpSpPr>
        <p:grpSpPr>
          <a:xfrm>
            <a:off x="3992879" y="4763244"/>
            <a:ext cx="3259881" cy="740880"/>
            <a:chOff x="3992879" y="4692725"/>
            <a:chExt cx="3259881" cy="740880"/>
          </a:xfrm>
        </p:grpSpPr>
        <p:grpSp>
          <p:nvGrpSpPr>
            <p:cNvPr id="43" name="Gruppieren 42"/>
            <p:cNvGrpSpPr/>
            <p:nvPr/>
          </p:nvGrpSpPr>
          <p:grpSpPr>
            <a:xfrm>
              <a:off x="5220072" y="4899027"/>
              <a:ext cx="2032688" cy="534578"/>
              <a:chOff x="3635896" y="5280465"/>
              <a:chExt cx="2032688" cy="534578"/>
            </a:xfrm>
          </p:grpSpPr>
          <p:pic>
            <p:nvPicPr>
              <p:cNvPr id="45" name="Picture 51" descr="20091217_neuer_personalausweis_logo_bild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5896" y="5301208"/>
                <a:ext cx="493092" cy="493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4" name="Textfeld 53"/>
              <p:cNvSpPr txBox="1"/>
              <p:nvPr/>
            </p:nvSpPr>
            <p:spPr>
              <a:xfrm>
                <a:off x="4156416" y="5280465"/>
                <a:ext cx="1512168" cy="534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buClr>
                    <a:schemeClr val="accent5"/>
                  </a:buClr>
                  <a:buNone/>
                </a:pPr>
                <a:r>
                  <a:rPr lang="de-DE" dirty="0" smtClean="0"/>
                  <a:t>User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browser</a:t>
                </a:r>
                <a:r>
                  <a:rPr lang="de-DE" dirty="0" smtClean="0"/>
                  <a:t>,</a:t>
                </a:r>
              </a:p>
              <a:p>
                <a:pPr>
                  <a:buClr>
                    <a:schemeClr val="accent5"/>
                  </a:buClr>
                  <a:buNone/>
                </a:pPr>
                <a:r>
                  <a:rPr lang="de-DE" dirty="0" smtClean="0"/>
                  <a:t>ID </a:t>
                </a:r>
                <a:r>
                  <a:rPr lang="de-DE" dirty="0" err="1" smtClean="0"/>
                  <a:t>card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„</a:t>
                </a:r>
                <a:r>
                  <a:rPr lang="de-DE" dirty="0" err="1" smtClean="0"/>
                  <a:t>AusweisApp</a:t>
                </a:r>
                <a:r>
                  <a:rPr lang="de-DE" dirty="0" smtClean="0"/>
                  <a:t>“</a:t>
                </a:r>
                <a:endParaRPr lang="de-DE" dirty="0"/>
              </a:p>
            </p:txBody>
          </p:sp>
        </p:grpSp>
        <p:pic>
          <p:nvPicPr>
            <p:cNvPr id="44" name="Picture 2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93" t="81341" r="38790"/>
            <a:stretch/>
          </p:blipFill>
          <p:spPr bwMode="auto">
            <a:xfrm>
              <a:off x="3992879" y="4692725"/>
              <a:ext cx="1155185" cy="5098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6757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Post-</a:t>
            </a:r>
            <a:r>
              <a:rPr lang="de-DE" dirty="0" err="1"/>
              <a:t>Issuance</a:t>
            </a:r>
            <a:r>
              <a:rPr lang="de-DE" dirty="0"/>
              <a:t> </a:t>
            </a:r>
            <a:r>
              <a:rPr lang="de-DE" dirty="0" err="1"/>
              <a:t>Certification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de-DE" smtClean="0"/>
              <a:pPr/>
              <a:t>12</a:t>
            </a:fld>
            <a:endParaRPr lang="de-DE"/>
          </a:p>
        </p:txBody>
      </p:sp>
      <p:grpSp>
        <p:nvGrpSpPr>
          <p:cNvPr id="31" name="Gruppieren 30"/>
          <p:cNvGrpSpPr/>
          <p:nvPr/>
        </p:nvGrpSpPr>
        <p:grpSpPr>
          <a:xfrm>
            <a:off x="512933" y="1268760"/>
            <a:ext cx="8531147" cy="966206"/>
            <a:chOff x="512933" y="1628800"/>
            <a:chExt cx="8531147" cy="966206"/>
          </a:xfrm>
        </p:grpSpPr>
        <p:pic>
          <p:nvPicPr>
            <p:cNvPr id="1033" name="Picture 9" descr="D:\Logos\signme_logo_rgb_300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6601" y="1628800"/>
              <a:ext cx="2067479" cy="884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Gruppieren 2"/>
            <p:cNvGrpSpPr/>
            <p:nvPr/>
          </p:nvGrpSpPr>
          <p:grpSpPr>
            <a:xfrm>
              <a:off x="512933" y="1916832"/>
              <a:ext cx="1480880" cy="678174"/>
              <a:chOff x="1294925" y="1124157"/>
              <a:chExt cx="1480880" cy="678174"/>
            </a:xfrm>
          </p:grpSpPr>
          <p:sp>
            <p:nvSpPr>
              <p:cNvPr id="8" name="Rectangle 87"/>
              <p:cNvSpPr>
                <a:spLocks noChangeArrowheads="1"/>
              </p:cNvSpPr>
              <p:nvPr/>
            </p:nvSpPr>
            <p:spPr bwMode="auto">
              <a:xfrm>
                <a:off x="1930702" y="1124157"/>
                <a:ext cx="845103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de-DE" sz="1400" b="1" dirty="0" smtClean="0">
                    <a:latin typeface="Tahoma"/>
                    <a:cs typeface="Tahoma"/>
                  </a:rPr>
                  <a:t>eID</a:t>
                </a:r>
                <a:r>
                  <a:rPr lang="de-DE" sz="1400" b="1" dirty="0">
                    <a:latin typeface="Tahoma"/>
                    <a:cs typeface="Tahoma"/>
                  </a:rPr>
                  <a:t/>
                </a:r>
                <a:br>
                  <a:rPr lang="de-DE" sz="1400" b="1" dirty="0">
                    <a:latin typeface="Tahoma"/>
                    <a:cs typeface="Tahoma"/>
                  </a:rPr>
                </a:br>
                <a:r>
                  <a:rPr lang="de-DE" sz="1400" b="1" dirty="0" smtClean="0">
                    <a:latin typeface="Tahoma"/>
                    <a:cs typeface="Tahoma"/>
                  </a:rPr>
                  <a:t>Service</a:t>
                </a:r>
                <a:endParaRPr lang="de-DE" sz="1400" b="1" dirty="0">
                  <a:latin typeface="Tahoma"/>
                  <a:cs typeface="Tahoma"/>
                </a:endParaRPr>
              </a:p>
            </p:txBody>
          </p:sp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4925" y="1132171"/>
                <a:ext cx="765075" cy="670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5" name="Gruppieren 34"/>
            <p:cNvGrpSpPr/>
            <p:nvPr/>
          </p:nvGrpSpPr>
          <p:grpSpPr>
            <a:xfrm>
              <a:off x="2012263" y="1805351"/>
              <a:ext cx="5142350" cy="623778"/>
              <a:chOff x="2012263" y="1024186"/>
              <a:chExt cx="5142350" cy="623778"/>
            </a:xfrm>
          </p:grpSpPr>
          <p:pic>
            <p:nvPicPr>
              <p:cNvPr id="36" name="Picture 7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1752"/>
              <a:stretch/>
            </p:blipFill>
            <p:spPr bwMode="auto">
              <a:xfrm>
                <a:off x="2012263" y="1024186"/>
                <a:ext cx="5142350" cy="6237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Rechteck 36"/>
              <p:cNvSpPr/>
              <p:nvPr/>
            </p:nvSpPr>
            <p:spPr>
              <a:xfrm>
                <a:off x="5584309" y="1024186"/>
                <a:ext cx="914400" cy="62377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rot="0" spcFirstLastPara="0" vertOverflow="overflow" horzOverflow="overflow" vert="horz" wrap="non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79388" indent="-179388" algn="ctr">
                  <a:buBlip>
                    <a:blip r:embed="rId6"/>
                  </a:buBlip>
                </a:pPr>
                <a:endParaRPr lang="de-DE" kern="0" dirty="0" err="1" smtClean="0">
                  <a:solidFill>
                    <a:prstClr val="black"/>
                  </a:solidFill>
                  <a:latin typeface="Tahoma"/>
                  <a:cs typeface="Arial"/>
                </a:endParaRPr>
              </a:p>
            </p:txBody>
          </p:sp>
        </p:grpSp>
      </p:grpSp>
      <p:grpSp>
        <p:nvGrpSpPr>
          <p:cNvPr id="12" name="Gruppieren 11"/>
          <p:cNvGrpSpPr/>
          <p:nvPr/>
        </p:nvGrpSpPr>
        <p:grpSpPr>
          <a:xfrm>
            <a:off x="2267744" y="1694578"/>
            <a:ext cx="4171771" cy="2238478"/>
            <a:chOff x="2267744" y="1694578"/>
            <a:chExt cx="4171771" cy="2238478"/>
          </a:xfrm>
        </p:grpSpPr>
        <p:cxnSp>
          <p:nvCxnSpPr>
            <p:cNvPr id="46" name="Gerade Verbindung 45"/>
            <p:cNvCxnSpPr/>
            <p:nvPr/>
          </p:nvCxnSpPr>
          <p:spPr bwMode="auto">
            <a:xfrm>
              <a:off x="2267744" y="2492896"/>
              <a:ext cx="1440160" cy="1440160"/>
            </a:xfrm>
            <a:prstGeom prst="line">
              <a:avLst/>
            </a:prstGeom>
            <a:noFill/>
            <a:ln w="57150" cap="flat" cmpd="sng" algn="ctr">
              <a:solidFill>
                <a:srgbClr val="7C8F9F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 Verbindung 47"/>
            <p:cNvCxnSpPr/>
            <p:nvPr/>
          </p:nvCxnSpPr>
          <p:spPr bwMode="auto">
            <a:xfrm flipV="1">
              <a:off x="5148064" y="1694578"/>
              <a:ext cx="1291451" cy="1291451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Ellipse 48"/>
            <p:cNvSpPr/>
            <p:nvPr/>
          </p:nvSpPr>
          <p:spPr>
            <a:xfrm>
              <a:off x="5584309" y="2305442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1</a:t>
              </a:r>
            </a:p>
          </p:txBody>
        </p:sp>
        <p:cxnSp>
          <p:nvCxnSpPr>
            <p:cNvPr id="50" name="Gerade Verbindung 49"/>
            <p:cNvCxnSpPr/>
            <p:nvPr/>
          </p:nvCxnSpPr>
          <p:spPr bwMode="auto">
            <a:xfrm flipH="1" flipV="1">
              <a:off x="2267744" y="2141927"/>
              <a:ext cx="1368152" cy="1348158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Gerade Verbindung 50"/>
            <p:cNvCxnSpPr/>
            <p:nvPr/>
          </p:nvCxnSpPr>
          <p:spPr bwMode="auto">
            <a:xfrm flipH="1">
              <a:off x="3635896" y="3490085"/>
              <a:ext cx="1420620" cy="0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Gerade Verbindung 51"/>
            <p:cNvCxnSpPr/>
            <p:nvPr/>
          </p:nvCxnSpPr>
          <p:spPr bwMode="auto">
            <a:xfrm flipH="1">
              <a:off x="5056516" y="2141927"/>
              <a:ext cx="1333392" cy="1348158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3" name="Ellipse 52"/>
            <p:cNvSpPr/>
            <p:nvPr/>
          </p:nvSpPr>
          <p:spPr>
            <a:xfrm>
              <a:off x="4197802" y="3367914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2</a:t>
              </a:r>
            </a:p>
          </p:txBody>
        </p:sp>
        <p:sp>
          <p:nvSpPr>
            <p:cNvPr id="47" name="Ellipse 46"/>
            <p:cNvSpPr/>
            <p:nvPr/>
          </p:nvSpPr>
          <p:spPr>
            <a:xfrm>
              <a:off x="2901658" y="3112650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3</a:t>
              </a:r>
            </a:p>
          </p:txBody>
        </p:sp>
      </p:grpSp>
      <p:cxnSp>
        <p:nvCxnSpPr>
          <p:cNvPr id="33" name="Gerade Verbindung 32"/>
          <p:cNvCxnSpPr/>
          <p:nvPr/>
        </p:nvCxnSpPr>
        <p:spPr bwMode="auto">
          <a:xfrm>
            <a:off x="2843808" y="1506629"/>
            <a:ext cx="3048724" cy="0"/>
          </a:xfrm>
          <a:prstGeom prst="line">
            <a:avLst/>
          </a:prstGeom>
          <a:noFill/>
          <a:ln w="57150" cap="flat" cmpd="sng" algn="ctr">
            <a:solidFill>
              <a:srgbClr val="7C8F9F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Ellipse 33"/>
          <p:cNvSpPr/>
          <p:nvPr/>
        </p:nvSpPr>
        <p:spPr>
          <a:xfrm>
            <a:off x="4246000" y="1384458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7C8F9F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7C8F9F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7C8F9F"/>
                </a:solidFill>
                <a:latin typeface="Tahoma"/>
                <a:cs typeface="Arial"/>
              </a:rPr>
              <a:t>4</a:t>
            </a:r>
          </a:p>
        </p:txBody>
      </p:sp>
      <p:cxnSp>
        <p:nvCxnSpPr>
          <p:cNvPr id="39" name="Gerade Verbindung 38"/>
          <p:cNvCxnSpPr/>
          <p:nvPr/>
        </p:nvCxnSpPr>
        <p:spPr bwMode="auto">
          <a:xfrm>
            <a:off x="2267744" y="2852936"/>
            <a:ext cx="1440160" cy="1440160"/>
          </a:xfrm>
          <a:prstGeom prst="line">
            <a:avLst/>
          </a:prstGeom>
          <a:noFill/>
          <a:ln w="57150" cap="flat" cmpd="sng" algn="ctr">
            <a:solidFill>
              <a:srgbClr val="7C8F9F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Ellipse 39"/>
          <p:cNvSpPr/>
          <p:nvPr/>
        </p:nvSpPr>
        <p:spPr>
          <a:xfrm>
            <a:off x="2901658" y="3472690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7C8F9F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7C8F9F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7C8F9F"/>
                </a:solidFill>
                <a:latin typeface="Tahoma"/>
                <a:cs typeface="Arial"/>
              </a:rPr>
              <a:t>5</a:t>
            </a:r>
          </a:p>
        </p:txBody>
      </p:sp>
      <p:cxnSp>
        <p:nvCxnSpPr>
          <p:cNvPr id="41" name="Gerade Verbindung 40"/>
          <p:cNvCxnSpPr/>
          <p:nvPr/>
        </p:nvCxnSpPr>
        <p:spPr bwMode="auto">
          <a:xfrm>
            <a:off x="2843808" y="1794661"/>
            <a:ext cx="3048724" cy="0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Ellipse 41"/>
          <p:cNvSpPr/>
          <p:nvPr/>
        </p:nvSpPr>
        <p:spPr>
          <a:xfrm>
            <a:off x="4246000" y="1672490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FF0000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FF001A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FF001A"/>
                </a:solidFill>
                <a:latin typeface="Tahoma"/>
                <a:cs typeface="Arial"/>
              </a:rPr>
              <a:t>6</a:t>
            </a:r>
          </a:p>
        </p:txBody>
      </p:sp>
      <p:pic>
        <p:nvPicPr>
          <p:cNvPr id="43" name="Picture 3" descr="H:\prj\eID\consulting\nl\img\komfortleser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72323"/>
            <a:ext cx="758363" cy="125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Gruppieren 43"/>
          <p:cNvGrpSpPr/>
          <p:nvPr/>
        </p:nvGrpSpPr>
        <p:grpSpPr>
          <a:xfrm>
            <a:off x="3992879" y="4763244"/>
            <a:ext cx="3259881" cy="740880"/>
            <a:chOff x="3992879" y="4692725"/>
            <a:chExt cx="3259881" cy="740880"/>
          </a:xfrm>
        </p:grpSpPr>
        <p:grpSp>
          <p:nvGrpSpPr>
            <p:cNvPr id="45" name="Gruppieren 44"/>
            <p:cNvGrpSpPr/>
            <p:nvPr/>
          </p:nvGrpSpPr>
          <p:grpSpPr>
            <a:xfrm>
              <a:off x="5220072" y="4899027"/>
              <a:ext cx="2032688" cy="534578"/>
              <a:chOff x="3635896" y="5280465"/>
              <a:chExt cx="2032688" cy="534578"/>
            </a:xfrm>
          </p:grpSpPr>
          <p:pic>
            <p:nvPicPr>
              <p:cNvPr id="55" name="Picture 51" descr="20091217_neuer_personalausweis_logo_bild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5896" y="5301208"/>
                <a:ext cx="493092" cy="493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6" name="Textfeld 55"/>
              <p:cNvSpPr txBox="1"/>
              <p:nvPr/>
            </p:nvSpPr>
            <p:spPr>
              <a:xfrm>
                <a:off x="4156416" y="5280465"/>
                <a:ext cx="1512168" cy="534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buClr>
                    <a:schemeClr val="accent5"/>
                  </a:buClr>
                  <a:buNone/>
                </a:pPr>
                <a:r>
                  <a:rPr lang="de-DE" dirty="0" smtClean="0"/>
                  <a:t>User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browser</a:t>
                </a:r>
                <a:r>
                  <a:rPr lang="de-DE" dirty="0" smtClean="0"/>
                  <a:t>,</a:t>
                </a:r>
              </a:p>
              <a:p>
                <a:pPr>
                  <a:buClr>
                    <a:schemeClr val="accent5"/>
                  </a:buClr>
                  <a:buNone/>
                </a:pPr>
                <a:r>
                  <a:rPr lang="de-DE" dirty="0" smtClean="0"/>
                  <a:t>ID </a:t>
                </a:r>
                <a:r>
                  <a:rPr lang="de-DE" dirty="0" err="1" smtClean="0"/>
                  <a:t>card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„</a:t>
                </a:r>
                <a:r>
                  <a:rPr lang="de-DE" dirty="0" err="1" smtClean="0"/>
                  <a:t>AusweisApp</a:t>
                </a:r>
                <a:r>
                  <a:rPr lang="de-DE" dirty="0" smtClean="0"/>
                  <a:t>“</a:t>
                </a:r>
                <a:endParaRPr lang="de-DE" dirty="0"/>
              </a:p>
            </p:txBody>
          </p:sp>
        </p:grpSp>
        <p:pic>
          <p:nvPicPr>
            <p:cNvPr id="54" name="Picture 2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93" t="81341" r="38790"/>
            <a:stretch/>
          </p:blipFill>
          <p:spPr bwMode="auto">
            <a:xfrm>
              <a:off x="3992879" y="4692725"/>
              <a:ext cx="1155185" cy="5098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423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Post-</a:t>
            </a:r>
            <a:r>
              <a:rPr lang="de-DE" dirty="0" err="1"/>
              <a:t>Issuance</a:t>
            </a:r>
            <a:r>
              <a:rPr lang="de-DE" dirty="0"/>
              <a:t> </a:t>
            </a:r>
            <a:r>
              <a:rPr lang="de-DE" dirty="0" err="1"/>
              <a:t>Certification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de-DE" smtClean="0"/>
              <a:pPr/>
              <a:t>13</a:t>
            </a:fld>
            <a:endParaRPr lang="de-DE"/>
          </a:p>
        </p:txBody>
      </p:sp>
      <p:grpSp>
        <p:nvGrpSpPr>
          <p:cNvPr id="31" name="Gruppieren 30"/>
          <p:cNvGrpSpPr/>
          <p:nvPr/>
        </p:nvGrpSpPr>
        <p:grpSpPr>
          <a:xfrm>
            <a:off x="512933" y="1268760"/>
            <a:ext cx="8531147" cy="966206"/>
            <a:chOff x="512933" y="1628800"/>
            <a:chExt cx="8531147" cy="966206"/>
          </a:xfrm>
        </p:grpSpPr>
        <p:pic>
          <p:nvPicPr>
            <p:cNvPr id="1033" name="Picture 9" descr="D:\Logos\signme_logo_rgb_300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6601" y="1628800"/>
              <a:ext cx="2067479" cy="884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Gruppieren 2"/>
            <p:cNvGrpSpPr/>
            <p:nvPr/>
          </p:nvGrpSpPr>
          <p:grpSpPr>
            <a:xfrm>
              <a:off x="512933" y="1916832"/>
              <a:ext cx="1480880" cy="678174"/>
              <a:chOff x="1294925" y="1124157"/>
              <a:chExt cx="1480880" cy="678174"/>
            </a:xfrm>
          </p:grpSpPr>
          <p:sp>
            <p:nvSpPr>
              <p:cNvPr id="8" name="Rectangle 87"/>
              <p:cNvSpPr>
                <a:spLocks noChangeArrowheads="1"/>
              </p:cNvSpPr>
              <p:nvPr/>
            </p:nvSpPr>
            <p:spPr bwMode="auto">
              <a:xfrm>
                <a:off x="1930702" y="1124157"/>
                <a:ext cx="845103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de-DE" sz="1400" b="1" dirty="0" smtClean="0">
                    <a:latin typeface="Tahoma"/>
                    <a:cs typeface="Tahoma"/>
                  </a:rPr>
                  <a:t>eID</a:t>
                </a:r>
                <a:r>
                  <a:rPr lang="de-DE" sz="1400" b="1" dirty="0">
                    <a:latin typeface="Tahoma"/>
                    <a:cs typeface="Tahoma"/>
                  </a:rPr>
                  <a:t/>
                </a:r>
                <a:br>
                  <a:rPr lang="de-DE" sz="1400" b="1" dirty="0">
                    <a:latin typeface="Tahoma"/>
                    <a:cs typeface="Tahoma"/>
                  </a:rPr>
                </a:br>
                <a:r>
                  <a:rPr lang="de-DE" sz="1400" b="1" dirty="0" smtClean="0">
                    <a:latin typeface="Tahoma"/>
                    <a:cs typeface="Tahoma"/>
                  </a:rPr>
                  <a:t>Service</a:t>
                </a:r>
                <a:endParaRPr lang="de-DE" sz="1400" b="1" dirty="0">
                  <a:latin typeface="Tahoma"/>
                  <a:cs typeface="Tahoma"/>
                </a:endParaRPr>
              </a:p>
            </p:txBody>
          </p:sp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4925" y="1132171"/>
                <a:ext cx="765075" cy="670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5" name="Gruppieren 34"/>
            <p:cNvGrpSpPr/>
            <p:nvPr/>
          </p:nvGrpSpPr>
          <p:grpSpPr>
            <a:xfrm>
              <a:off x="2012263" y="1805351"/>
              <a:ext cx="5142350" cy="623778"/>
              <a:chOff x="2012263" y="1024186"/>
              <a:chExt cx="5142350" cy="623778"/>
            </a:xfrm>
          </p:grpSpPr>
          <p:pic>
            <p:nvPicPr>
              <p:cNvPr id="36" name="Picture 7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1752"/>
              <a:stretch/>
            </p:blipFill>
            <p:spPr bwMode="auto">
              <a:xfrm>
                <a:off x="2012263" y="1024186"/>
                <a:ext cx="5142350" cy="6237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Rechteck 36"/>
              <p:cNvSpPr/>
              <p:nvPr/>
            </p:nvSpPr>
            <p:spPr>
              <a:xfrm>
                <a:off x="5584309" y="1024186"/>
                <a:ext cx="914400" cy="62377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rot="0" spcFirstLastPara="0" vertOverflow="overflow" horzOverflow="overflow" vert="horz" wrap="non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79388" indent="-179388" algn="ctr">
                  <a:buBlip>
                    <a:blip r:embed="rId6"/>
                  </a:buBlip>
                </a:pPr>
                <a:endParaRPr lang="de-DE" kern="0" dirty="0" err="1" smtClean="0">
                  <a:solidFill>
                    <a:prstClr val="black"/>
                  </a:solidFill>
                  <a:latin typeface="Tahoma"/>
                  <a:cs typeface="Arial"/>
                </a:endParaRPr>
              </a:p>
            </p:txBody>
          </p:sp>
        </p:grpSp>
      </p:grpSp>
      <p:grpSp>
        <p:nvGrpSpPr>
          <p:cNvPr id="12" name="Gruppieren 11"/>
          <p:cNvGrpSpPr/>
          <p:nvPr/>
        </p:nvGrpSpPr>
        <p:grpSpPr>
          <a:xfrm>
            <a:off x="2267744" y="1694578"/>
            <a:ext cx="4171771" cy="2238478"/>
            <a:chOff x="2267744" y="1694578"/>
            <a:chExt cx="4171771" cy="2238478"/>
          </a:xfrm>
        </p:grpSpPr>
        <p:cxnSp>
          <p:nvCxnSpPr>
            <p:cNvPr id="46" name="Gerade Verbindung 45"/>
            <p:cNvCxnSpPr/>
            <p:nvPr/>
          </p:nvCxnSpPr>
          <p:spPr bwMode="auto">
            <a:xfrm>
              <a:off x="2267744" y="2492896"/>
              <a:ext cx="1440160" cy="1440160"/>
            </a:xfrm>
            <a:prstGeom prst="line">
              <a:avLst/>
            </a:prstGeom>
            <a:noFill/>
            <a:ln w="57150" cap="flat" cmpd="sng" algn="ctr">
              <a:solidFill>
                <a:srgbClr val="7C8F9F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 Verbindung 47"/>
            <p:cNvCxnSpPr/>
            <p:nvPr/>
          </p:nvCxnSpPr>
          <p:spPr bwMode="auto">
            <a:xfrm flipV="1">
              <a:off x="5148064" y="1694578"/>
              <a:ext cx="1291451" cy="1291451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Ellipse 48"/>
            <p:cNvSpPr/>
            <p:nvPr/>
          </p:nvSpPr>
          <p:spPr>
            <a:xfrm>
              <a:off x="5584309" y="2305442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1</a:t>
              </a:r>
            </a:p>
          </p:txBody>
        </p:sp>
        <p:cxnSp>
          <p:nvCxnSpPr>
            <p:cNvPr id="50" name="Gerade Verbindung 49"/>
            <p:cNvCxnSpPr/>
            <p:nvPr/>
          </p:nvCxnSpPr>
          <p:spPr bwMode="auto">
            <a:xfrm flipH="1" flipV="1">
              <a:off x="2267744" y="2141927"/>
              <a:ext cx="1368152" cy="1348158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Gerade Verbindung 50"/>
            <p:cNvCxnSpPr/>
            <p:nvPr/>
          </p:nvCxnSpPr>
          <p:spPr bwMode="auto">
            <a:xfrm flipH="1">
              <a:off x="3635896" y="3490085"/>
              <a:ext cx="1420620" cy="0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Gerade Verbindung 51"/>
            <p:cNvCxnSpPr/>
            <p:nvPr/>
          </p:nvCxnSpPr>
          <p:spPr bwMode="auto">
            <a:xfrm flipH="1">
              <a:off x="5056516" y="2141927"/>
              <a:ext cx="1333392" cy="1348158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3" name="Ellipse 52"/>
            <p:cNvSpPr/>
            <p:nvPr/>
          </p:nvSpPr>
          <p:spPr>
            <a:xfrm>
              <a:off x="4197802" y="3367914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2</a:t>
              </a:r>
            </a:p>
          </p:txBody>
        </p:sp>
        <p:sp>
          <p:nvSpPr>
            <p:cNvPr id="47" name="Ellipse 46"/>
            <p:cNvSpPr/>
            <p:nvPr/>
          </p:nvSpPr>
          <p:spPr>
            <a:xfrm>
              <a:off x="2901658" y="3112650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3</a:t>
              </a:r>
            </a:p>
          </p:txBody>
        </p:sp>
      </p:grpSp>
      <p:cxnSp>
        <p:nvCxnSpPr>
          <p:cNvPr id="54" name="Gerade Verbindung 53"/>
          <p:cNvCxnSpPr/>
          <p:nvPr/>
        </p:nvCxnSpPr>
        <p:spPr bwMode="auto">
          <a:xfrm flipH="1" flipV="1">
            <a:off x="2275364" y="3294405"/>
            <a:ext cx="1368152" cy="1348158"/>
          </a:xfrm>
          <a:prstGeom prst="line">
            <a:avLst/>
          </a:prstGeom>
          <a:noFill/>
          <a:ln w="57150" cap="rnd" cmpd="sng" algn="ctr">
            <a:solidFill>
              <a:srgbClr val="FF001A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Gerade Verbindung 54"/>
          <p:cNvCxnSpPr/>
          <p:nvPr/>
        </p:nvCxnSpPr>
        <p:spPr bwMode="auto">
          <a:xfrm flipH="1">
            <a:off x="3643516" y="4642563"/>
            <a:ext cx="1420620" cy="0"/>
          </a:xfrm>
          <a:prstGeom prst="line">
            <a:avLst/>
          </a:prstGeom>
          <a:noFill/>
          <a:ln w="57150" cap="rnd" cmpd="sng" algn="ctr">
            <a:solidFill>
              <a:srgbClr val="FF001A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Gerade Verbindung 55"/>
          <p:cNvCxnSpPr/>
          <p:nvPr/>
        </p:nvCxnSpPr>
        <p:spPr bwMode="auto">
          <a:xfrm flipH="1">
            <a:off x="5064136" y="2708920"/>
            <a:ext cx="1912465" cy="1933643"/>
          </a:xfrm>
          <a:prstGeom prst="line">
            <a:avLst/>
          </a:prstGeom>
          <a:noFill/>
          <a:ln w="57150" cap="rnd" cmpd="sng" algn="ctr">
            <a:solidFill>
              <a:srgbClr val="FF001A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Ellipse 56"/>
          <p:cNvSpPr/>
          <p:nvPr/>
        </p:nvSpPr>
        <p:spPr>
          <a:xfrm>
            <a:off x="4205422" y="4520392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FF001A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1400" b="1" kern="0" dirty="0" smtClean="0">
                <a:solidFill>
                  <a:srgbClr val="FF001A"/>
                </a:solidFill>
                <a:latin typeface="Tahoma"/>
                <a:cs typeface="Arial"/>
              </a:rPr>
              <a:t>7</a:t>
            </a:r>
          </a:p>
        </p:txBody>
      </p:sp>
      <p:cxnSp>
        <p:nvCxnSpPr>
          <p:cNvPr id="58" name="Gerade Verbindung 57"/>
          <p:cNvCxnSpPr/>
          <p:nvPr/>
        </p:nvCxnSpPr>
        <p:spPr bwMode="auto">
          <a:xfrm flipH="1">
            <a:off x="5436096" y="3046163"/>
            <a:ext cx="1656185" cy="1656184"/>
          </a:xfrm>
          <a:prstGeom prst="line">
            <a:avLst/>
          </a:prstGeom>
          <a:noFill/>
          <a:ln w="57150" cap="rnd" cmpd="sng" algn="ctr">
            <a:solidFill>
              <a:srgbClr val="FF001A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Ellipse 58"/>
          <p:cNvSpPr/>
          <p:nvPr/>
        </p:nvSpPr>
        <p:spPr>
          <a:xfrm>
            <a:off x="6142018" y="3752084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FF001A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FF001A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FF001A"/>
                </a:solidFill>
                <a:latin typeface="Tahoma"/>
                <a:cs typeface="Arial"/>
              </a:rPr>
              <a:t>8</a:t>
            </a:r>
          </a:p>
        </p:txBody>
      </p:sp>
      <p:cxnSp>
        <p:nvCxnSpPr>
          <p:cNvPr id="33" name="Gerade Verbindung 32"/>
          <p:cNvCxnSpPr/>
          <p:nvPr/>
        </p:nvCxnSpPr>
        <p:spPr bwMode="auto">
          <a:xfrm>
            <a:off x="2843808" y="1506629"/>
            <a:ext cx="3048724" cy="0"/>
          </a:xfrm>
          <a:prstGeom prst="line">
            <a:avLst/>
          </a:prstGeom>
          <a:noFill/>
          <a:ln w="57150" cap="flat" cmpd="sng" algn="ctr">
            <a:solidFill>
              <a:srgbClr val="7C8F9F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Ellipse 33"/>
          <p:cNvSpPr/>
          <p:nvPr/>
        </p:nvSpPr>
        <p:spPr>
          <a:xfrm>
            <a:off x="4246000" y="1384458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7C8F9F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7C8F9F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7C8F9F"/>
                </a:solidFill>
                <a:latin typeface="Tahoma"/>
                <a:cs typeface="Arial"/>
              </a:rPr>
              <a:t>4</a:t>
            </a:r>
          </a:p>
        </p:txBody>
      </p:sp>
      <p:cxnSp>
        <p:nvCxnSpPr>
          <p:cNvPr id="39" name="Gerade Verbindung 38"/>
          <p:cNvCxnSpPr/>
          <p:nvPr/>
        </p:nvCxnSpPr>
        <p:spPr bwMode="auto">
          <a:xfrm>
            <a:off x="2267744" y="2852936"/>
            <a:ext cx="1440160" cy="1440160"/>
          </a:xfrm>
          <a:prstGeom prst="line">
            <a:avLst/>
          </a:prstGeom>
          <a:noFill/>
          <a:ln w="57150" cap="flat" cmpd="sng" algn="ctr">
            <a:solidFill>
              <a:srgbClr val="7C8F9F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Ellipse 39"/>
          <p:cNvSpPr/>
          <p:nvPr/>
        </p:nvSpPr>
        <p:spPr>
          <a:xfrm>
            <a:off x="2901658" y="3472690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7C8F9F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7C8F9F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7C8F9F"/>
                </a:solidFill>
                <a:latin typeface="Tahoma"/>
                <a:cs typeface="Arial"/>
              </a:rPr>
              <a:t>5</a:t>
            </a:r>
          </a:p>
        </p:txBody>
      </p:sp>
      <p:cxnSp>
        <p:nvCxnSpPr>
          <p:cNvPr id="41" name="Gerade Verbindung 40"/>
          <p:cNvCxnSpPr/>
          <p:nvPr/>
        </p:nvCxnSpPr>
        <p:spPr bwMode="auto">
          <a:xfrm>
            <a:off x="2843808" y="1794661"/>
            <a:ext cx="3048724" cy="0"/>
          </a:xfrm>
          <a:prstGeom prst="line">
            <a:avLst/>
          </a:prstGeom>
          <a:noFill/>
          <a:ln w="57150" cap="flat" cmpd="sng" algn="ctr">
            <a:solidFill>
              <a:srgbClr val="7C8F9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Ellipse 41"/>
          <p:cNvSpPr/>
          <p:nvPr/>
        </p:nvSpPr>
        <p:spPr>
          <a:xfrm>
            <a:off x="4246000" y="1672490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7C8F9F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7C8F9F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7C8F9F"/>
                </a:solidFill>
                <a:latin typeface="Tahoma"/>
                <a:cs typeface="Arial"/>
              </a:rPr>
              <a:t>6</a:t>
            </a:r>
          </a:p>
        </p:txBody>
      </p:sp>
      <p:pic>
        <p:nvPicPr>
          <p:cNvPr id="43" name="Picture 3" descr="H:\prj\eID\consulting\nl\img\komfortleser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72323"/>
            <a:ext cx="758363" cy="125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Gruppieren 43"/>
          <p:cNvGrpSpPr/>
          <p:nvPr/>
        </p:nvGrpSpPr>
        <p:grpSpPr>
          <a:xfrm>
            <a:off x="3992879" y="4763244"/>
            <a:ext cx="3259881" cy="740880"/>
            <a:chOff x="3992879" y="4692725"/>
            <a:chExt cx="3259881" cy="740880"/>
          </a:xfrm>
        </p:grpSpPr>
        <p:grpSp>
          <p:nvGrpSpPr>
            <p:cNvPr id="45" name="Gruppieren 44"/>
            <p:cNvGrpSpPr/>
            <p:nvPr/>
          </p:nvGrpSpPr>
          <p:grpSpPr>
            <a:xfrm>
              <a:off x="5220072" y="4899027"/>
              <a:ext cx="2032688" cy="534578"/>
              <a:chOff x="3635896" y="5280465"/>
              <a:chExt cx="2032688" cy="534578"/>
            </a:xfrm>
          </p:grpSpPr>
          <p:pic>
            <p:nvPicPr>
              <p:cNvPr id="61" name="Picture 51" descr="20091217_neuer_personalausweis_logo_bild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5896" y="5301208"/>
                <a:ext cx="493092" cy="493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2" name="Textfeld 61"/>
              <p:cNvSpPr txBox="1"/>
              <p:nvPr/>
            </p:nvSpPr>
            <p:spPr>
              <a:xfrm>
                <a:off x="4156416" y="5280465"/>
                <a:ext cx="1512168" cy="534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buClr>
                    <a:schemeClr val="accent5"/>
                  </a:buClr>
                  <a:buNone/>
                </a:pPr>
                <a:r>
                  <a:rPr lang="de-DE" dirty="0" smtClean="0"/>
                  <a:t>User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browser</a:t>
                </a:r>
                <a:r>
                  <a:rPr lang="de-DE" dirty="0" smtClean="0"/>
                  <a:t>,</a:t>
                </a:r>
              </a:p>
              <a:p>
                <a:pPr>
                  <a:buClr>
                    <a:schemeClr val="accent5"/>
                  </a:buClr>
                  <a:buNone/>
                </a:pPr>
                <a:r>
                  <a:rPr lang="de-DE" dirty="0" smtClean="0"/>
                  <a:t>ID </a:t>
                </a:r>
                <a:r>
                  <a:rPr lang="de-DE" dirty="0" err="1" smtClean="0"/>
                  <a:t>card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„</a:t>
                </a:r>
                <a:r>
                  <a:rPr lang="de-DE" dirty="0" err="1" smtClean="0"/>
                  <a:t>AusweisApp</a:t>
                </a:r>
                <a:r>
                  <a:rPr lang="de-DE" dirty="0" smtClean="0"/>
                  <a:t>“</a:t>
                </a:r>
                <a:endParaRPr lang="de-DE" dirty="0"/>
              </a:p>
            </p:txBody>
          </p:sp>
        </p:grpSp>
        <p:pic>
          <p:nvPicPr>
            <p:cNvPr id="60" name="Picture 2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93" t="81341" r="38790"/>
            <a:stretch/>
          </p:blipFill>
          <p:spPr bwMode="auto">
            <a:xfrm>
              <a:off x="3992879" y="4692725"/>
              <a:ext cx="1155185" cy="5098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0667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Goals and </a:t>
            </a:r>
            <a:r>
              <a:rPr lang="en-US" dirty="0" smtClean="0"/>
              <a:t>Measures of </a:t>
            </a:r>
            <a:r>
              <a:rPr lang="en-US" dirty="0" err="1" smtClean="0"/>
              <a:t>eID</a:t>
            </a:r>
            <a:endParaRPr lang="en-US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251520" y="1207108"/>
            <a:ext cx="8552755" cy="5102212"/>
          </a:xfrm>
        </p:spPr>
        <p:txBody>
          <a:bodyPr>
            <a:normAutofit lnSpcReduction="10000"/>
          </a:bodyPr>
          <a:lstStyle/>
          <a:p>
            <a:pPr marL="287338" lvl="1" indent="-285750">
              <a:buFont typeface="Arial" pitchFamily="34" charset="0"/>
              <a:buChar char="•"/>
            </a:pPr>
            <a:r>
              <a:rPr lang="en-US" dirty="0" smtClean="0"/>
              <a:t>Protection against malicious chip access</a:t>
            </a:r>
          </a:p>
          <a:p>
            <a:pPr lvl="1" indent="0"/>
            <a:r>
              <a:rPr lang="en-US" b="0" dirty="0">
                <a:solidFill>
                  <a:srgbClr val="0096C3"/>
                </a:solidFill>
              </a:rPr>
              <a:t>	</a:t>
            </a:r>
            <a:r>
              <a:rPr lang="en-US" b="0" dirty="0" smtClean="0">
                <a:solidFill>
                  <a:srgbClr val="0096C3"/>
                </a:solidFill>
              </a:rPr>
              <a:t>▶ </a:t>
            </a:r>
            <a:r>
              <a:rPr lang="en-US" b="0" dirty="0" smtClean="0"/>
              <a:t>Mutual authentication between chip and terminal</a:t>
            </a:r>
          </a:p>
          <a:p>
            <a:pPr lvl="1" indent="0"/>
            <a:endParaRPr lang="en-US" b="0" dirty="0" smtClean="0"/>
          </a:p>
          <a:p>
            <a:pPr marL="287338" lvl="1" indent="-285750">
              <a:buFont typeface="Arial" pitchFamily="34" charset="0"/>
              <a:buChar char="•"/>
            </a:pPr>
            <a:r>
              <a:rPr lang="en-US" dirty="0" smtClean="0"/>
              <a:t>Protection against eavesdropping or manipulation of communication</a:t>
            </a:r>
          </a:p>
          <a:p>
            <a:pPr lvl="1" indent="0"/>
            <a:r>
              <a:rPr lang="en-US" dirty="0" smtClean="0">
                <a:solidFill>
                  <a:srgbClr val="0096C3"/>
                </a:solidFill>
              </a:rPr>
              <a:t>	▶ </a:t>
            </a:r>
            <a:r>
              <a:rPr lang="en-US" dirty="0" smtClean="0"/>
              <a:t>PACE: Password Authenticated Connection Establishment</a:t>
            </a:r>
          </a:p>
          <a:p>
            <a:pPr lvl="1" indent="0"/>
            <a:r>
              <a:rPr lang="en-US" dirty="0">
                <a:solidFill>
                  <a:srgbClr val="0096C3"/>
                </a:solidFill>
              </a:rPr>
              <a:t>	▶ </a:t>
            </a:r>
            <a:r>
              <a:rPr lang="en-US" dirty="0"/>
              <a:t>establishment </a:t>
            </a:r>
            <a:r>
              <a:rPr lang="en-US" dirty="0" smtClean="0"/>
              <a:t>of shared </a:t>
            </a:r>
            <a:r>
              <a:rPr lang="en-US" dirty="0"/>
              <a:t>secret </a:t>
            </a:r>
            <a:r>
              <a:rPr lang="en-US" dirty="0" smtClean="0"/>
              <a:t>by EC-DH via PIN</a:t>
            </a:r>
            <a:r>
              <a:rPr lang="en-US" dirty="0"/>
              <a:t>, CAN or </a:t>
            </a:r>
            <a:r>
              <a:rPr lang="en-US" dirty="0" smtClean="0"/>
              <a:t>MRZ</a:t>
            </a:r>
            <a:endParaRPr lang="en-US" dirty="0"/>
          </a:p>
          <a:p>
            <a:pPr lvl="1" indent="0"/>
            <a:r>
              <a:rPr lang="en-US" dirty="0">
                <a:solidFill>
                  <a:srgbClr val="0096C3"/>
                </a:solidFill>
              </a:rPr>
              <a:t>	▶ </a:t>
            </a:r>
            <a:r>
              <a:rPr lang="en-US" dirty="0"/>
              <a:t>establishment of </a:t>
            </a:r>
            <a:r>
              <a:rPr lang="en-US" dirty="0" smtClean="0"/>
              <a:t>a symmetric encrypted </a:t>
            </a:r>
            <a:r>
              <a:rPr lang="en-US" dirty="0"/>
              <a:t>channel </a:t>
            </a:r>
            <a:r>
              <a:rPr lang="en-US" dirty="0" smtClean="0"/>
              <a:t>using AES</a:t>
            </a:r>
          </a:p>
          <a:p>
            <a:pPr lvl="1" indent="0"/>
            <a:endParaRPr lang="en-US" dirty="0" smtClean="0"/>
          </a:p>
          <a:p>
            <a:pPr marL="287338" lvl="1" indent="-285750">
              <a:buFont typeface="Arial" pitchFamily="34" charset="0"/>
              <a:buChar char="•"/>
            </a:pPr>
            <a:r>
              <a:rPr lang="en-US" dirty="0" smtClean="0"/>
              <a:t>Protection against unauthorized access to stored data</a:t>
            </a:r>
          </a:p>
          <a:p>
            <a:pPr marL="3175" lvl="2" indent="0">
              <a:buNone/>
            </a:pPr>
            <a:r>
              <a:rPr lang="en-US" b="0" dirty="0" smtClean="0">
                <a:solidFill>
                  <a:srgbClr val="0096C3"/>
                </a:solidFill>
              </a:rPr>
              <a:t>	▶ </a:t>
            </a:r>
            <a:r>
              <a:rPr lang="en-US" b="0" dirty="0" smtClean="0"/>
              <a:t>Access Rights are granted by </a:t>
            </a:r>
            <a:r>
              <a:rPr lang="de-DE" b="0" dirty="0"/>
              <a:t>Federal Office </a:t>
            </a:r>
            <a:r>
              <a:rPr lang="de-DE" b="0" dirty="0" err="1"/>
              <a:t>of</a:t>
            </a:r>
            <a:r>
              <a:rPr lang="de-DE" b="0" dirty="0"/>
              <a:t> </a:t>
            </a:r>
            <a:r>
              <a:rPr lang="de-DE" b="0" dirty="0" smtClean="0"/>
              <a:t>Administration (BVA)</a:t>
            </a:r>
            <a:endParaRPr lang="en-US" b="0" dirty="0" smtClean="0"/>
          </a:p>
          <a:p>
            <a:pPr marL="3175" lvl="2" indent="0">
              <a:buNone/>
            </a:pPr>
            <a:r>
              <a:rPr lang="en-US" b="0" dirty="0" smtClean="0">
                <a:solidFill>
                  <a:srgbClr val="0096C3"/>
                </a:solidFill>
              </a:rPr>
              <a:t>	▶ </a:t>
            </a:r>
            <a:r>
              <a:rPr lang="en-US" b="0" dirty="0" smtClean="0"/>
              <a:t>fine granular access rights to dedicated data groups and applications</a:t>
            </a:r>
          </a:p>
          <a:p>
            <a:pPr marL="3175" lvl="2" indent="0">
              <a:buNone/>
            </a:pPr>
            <a:r>
              <a:rPr lang="en-US" b="0" dirty="0" smtClean="0">
                <a:solidFill>
                  <a:srgbClr val="0096C3"/>
                </a:solidFill>
              </a:rPr>
              <a:t>	▶ </a:t>
            </a:r>
            <a:r>
              <a:rPr lang="en-US" b="0" dirty="0" smtClean="0"/>
              <a:t>can be further limited by the citizen upon each access</a:t>
            </a:r>
          </a:p>
          <a:p>
            <a:pPr marL="3175" lvl="2" indent="0">
              <a:buNone/>
            </a:pPr>
            <a:endParaRPr lang="en-US" b="0" dirty="0" smtClean="0"/>
          </a:p>
          <a:p>
            <a:pPr marL="287338" lvl="1" indent="-285750">
              <a:buFont typeface="Arial" pitchFamily="34" charset="0"/>
              <a:buChar char="•"/>
            </a:pPr>
            <a:r>
              <a:rPr lang="en-US" dirty="0" smtClean="0"/>
              <a:t>Assurance of Authenticity of the service provider</a:t>
            </a:r>
          </a:p>
          <a:p>
            <a:pPr marL="342900" lvl="2" indent="-342900">
              <a:spcAft>
                <a:spcPct val="40000"/>
              </a:spcAft>
              <a:buClrTx/>
              <a:buNone/>
            </a:pPr>
            <a:r>
              <a:rPr lang="en-US" dirty="0" smtClean="0">
                <a:solidFill>
                  <a:srgbClr val="0096C3"/>
                </a:solidFill>
              </a:rPr>
              <a:t>	</a:t>
            </a:r>
            <a:r>
              <a:rPr lang="en-US" b="0" dirty="0">
                <a:solidFill>
                  <a:srgbClr val="0096C3"/>
                </a:solidFill>
              </a:rPr>
              <a:t>	▶ </a:t>
            </a:r>
            <a:r>
              <a:rPr lang="en-US" b="0" dirty="0" smtClean="0"/>
              <a:t>Short lived certificate</a:t>
            </a:r>
            <a:r>
              <a:rPr lang="de-DE" b="0" dirty="0" smtClean="0"/>
              <a:t/>
            </a:r>
            <a:br>
              <a:rPr lang="de-DE" b="0" dirty="0" smtClean="0"/>
            </a:br>
            <a:r>
              <a:rPr lang="en-US" b="0" dirty="0" smtClean="0">
                <a:solidFill>
                  <a:srgbClr val="0096C3"/>
                </a:solidFill>
              </a:rPr>
              <a:t>	▶ </a:t>
            </a:r>
            <a:r>
              <a:rPr lang="en-US" b="0" dirty="0" smtClean="0"/>
              <a:t>Authentication Certificate is provided to the </a:t>
            </a:r>
            <a:r>
              <a:rPr lang="en-US" b="0" dirty="0" err="1" smtClean="0"/>
              <a:t>eID</a:t>
            </a:r>
            <a:r>
              <a:rPr lang="en-US" b="0" dirty="0" smtClean="0"/>
              <a:t> Card</a:t>
            </a:r>
            <a:r>
              <a:rPr lang="de-DE" b="0" dirty="0" smtClean="0"/>
              <a:t/>
            </a:r>
            <a:br>
              <a:rPr lang="de-DE" b="0" dirty="0" smtClean="0"/>
            </a:br>
            <a:r>
              <a:rPr lang="en-US" b="0" dirty="0">
                <a:solidFill>
                  <a:srgbClr val="0096C3"/>
                </a:solidFill>
              </a:rPr>
              <a:t>	▶ </a:t>
            </a:r>
            <a:r>
              <a:rPr lang="en-US" b="0" dirty="0" smtClean="0"/>
              <a:t>Contains terminal‘s access rights</a:t>
            </a:r>
          </a:p>
          <a:p>
            <a:pPr marL="287338" lvl="1" indent="-285750">
              <a:buFont typeface="Arial" pitchFamily="34" charset="0"/>
              <a:buChar char="•"/>
            </a:pPr>
            <a:r>
              <a:rPr lang="en-US" dirty="0" smtClean="0"/>
              <a:t>Data avoidance and data economy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95288" y="6461125"/>
            <a:ext cx="1800225" cy="152400"/>
          </a:xfrm>
        </p:spPr>
        <p:txBody>
          <a:bodyPr/>
          <a:lstStyle/>
          <a:p>
            <a:pPr algn="l"/>
            <a:r>
              <a:rPr lang="de-DE" dirty="0"/>
              <a:t>26.02.2013</a:t>
            </a:r>
          </a:p>
        </p:txBody>
      </p:sp>
      <p:sp>
        <p:nvSpPr>
          <p:cNvPr id="5" name="Fußzeilenplatzhalter 4"/>
          <p:cNvSpPr txBox="1">
            <a:spLocks/>
          </p:cNvSpPr>
          <p:nvPr/>
        </p:nvSpPr>
        <p:spPr bwMode="auto">
          <a:xfrm>
            <a:off x="2236788" y="6461125"/>
            <a:ext cx="4670425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Tx/>
              <a:buNone/>
              <a:defRPr sz="10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de-DE" dirty="0"/>
              <a:t>Embedded World 2013</a:t>
            </a:r>
          </a:p>
          <a:p>
            <a:pPr algn="ctr"/>
            <a:endParaRPr lang="de-DE" dirty="0"/>
          </a:p>
        </p:txBody>
      </p:sp>
      <p:sp>
        <p:nvSpPr>
          <p:cNvPr id="6" name="Foliennummernplatzhalter 5"/>
          <p:cNvSpPr txBox="1">
            <a:spLocks/>
          </p:cNvSpPr>
          <p:nvPr/>
        </p:nvSpPr>
        <p:spPr>
          <a:xfrm>
            <a:off x="6948488" y="6461125"/>
            <a:ext cx="1800225" cy="152400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Tahoma" pitchFamily="34" charset="0"/>
                <a:ea typeface="+mn-ea"/>
                <a:cs typeface="Arial" charset="0"/>
              </a:defRPr>
            </a:lvl9pPr>
          </a:lstStyle>
          <a:p>
            <a:pPr algn="r">
              <a:buNone/>
            </a:pPr>
            <a:fld id="{B7127993-4C2D-4D06-BC78-6375AC161F53}" type="slidenum">
              <a:rPr lang="de-DE" sz="1000" smtClean="0"/>
              <a:pPr algn="r">
                <a:buNone/>
              </a:pPr>
              <a:t>14</a:t>
            </a:fld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51296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Goals and </a:t>
            </a:r>
            <a:r>
              <a:rPr lang="en-US" dirty="0" smtClean="0"/>
              <a:t>Measures of sign-me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6725" lvl="2" indent="-285750"/>
            <a:r>
              <a:rPr lang="en-US" dirty="0" smtClean="0"/>
              <a:t>stolen </a:t>
            </a:r>
            <a:r>
              <a:rPr lang="en-US" dirty="0" smtClean="0"/>
              <a:t>ID cards can be revoked temporarily or permanently</a:t>
            </a:r>
          </a:p>
          <a:p>
            <a:pPr marL="649288" lvl="4" indent="-285750"/>
            <a:r>
              <a:rPr lang="en-US" b="0" dirty="0" smtClean="0"/>
              <a:t>certificates are revoked automatically</a:t>
            </a:r>
          </a:p>
          <a:p>
            <a:pPr marL="649288" lvl="4" indent="-285750"/>
            <a:r>
              <a:rPr lang="en-US" dirty="0" smtClean="0"/>
              <a:t>certificates expire along with ID card</a:t>
            </a:r>
          </a:p>
          <a:p>
            <a:pPr marL="466725" lvl="2" indent="-285750"/>
            <a:endParaRPr lang="en-US" dirty="0" smtClean="0"/>
          </a:p>
          <a:p>
            <a:pPr marL="466725" lvl="2" indent="-285750"/>
            <a:r>
              <a:rPr lang="en-US" dirty="0" smtClean="0"/>
              <a:t>the card‘s authenticity and the citizen‘s identity are checked </a:t>
            </a:r>
            <a:br>
              <a:rPr lang="en-US" dirty="0" smtClean="0"/>
            </a:br>
            <a:r>
              <a:rPr lang="en-US" dirty="0" smtClean="0"/>
              <a:t>before generating the certificate</a:t>
            </a:r>
          </a:p>
          <a:p>
            <a:pPr marL="466725" lvl="2" indent="-285750"/>
            <a:endParaRPr lang="en-US" dirty="0" smtClean="0"/>
          </a:p>
          <a:p>
            <a:pPr marL="466725" lvl="2" indent="-285750"/>
            <a:r>
              <a:rPr lang="en-US" dirty="0" smtClean="0"/>
              <a:t>using one single eID session for</a:t>
            </a:r>
          </a:p>
          <a:p>
            <a:pPr marL="649288" lvl="4" indent="-285750"/>
            <a:r>
              <a:rPr lang="en-US" dirty="0" smtClean="0"/>
              <a:t>key generation</a:t>
            </a:r>
          </a:p>
          <a:p>
            <a:pPr marL="649288" lvl="4" indent="-285750"/>
            <a:r>
              <a:rPr lang="en-US" dirty="0" smtClean="0"/>
              <a:t>export of signature verification key</a:t>
            </a:r>
          </a:p>
          <a:p>
            <a:pPr marL="649288" lvl="4" indent="-285750"/>
            <a:r>
              <a:rPr lang="en-US" dirty="0" smtClean="0"/>
              <a:t>certificate generation and storage on card</a:t>
            </a:r>
          </a:p>
          <a:p>
            <a:pPr marL="447675" lvl="4" indent="0">
              <a:buNone/>
            </a:pPr>
            <a:r>
              <a:rPr lang="en-US" b="1" dirty="0" smtClean="0">
                <a:sym typeface="Wingdings" pitchFamily="2" charset="2"/>
              </a:rPr>
              <a:t> </a:t>
            </a:r>
            <a:r>
              <a:rPr lang="en-US" b="1" dirty="0" smtClean="0"/>
              <a:t>ensures </a:t>
            </a:r>
            <a:r>
              <a:rPr lang="en-US" b="1" dirty="0" smtClean="0"/>
              <a:t>a strong binding between </a:t>
            </a:r>
            <a:r>
              <a:rPr lang="en-US" b="1" i="1" dirty="0" smtClean="0"/>
              <a:t>certificate</a:t>
            </a:r>
            <a:r>
              <a:rPr lang="en-US" b="1" dirty="0" smtClean="0"/>
              <a:t>, </a:t>
            </a:r>
            <a:r>
              <a:rPr lang="en-US" b="1" i="1" dirty="0" smtClean="0"/>
              <a:t>public key</a:t>
            </a:r>
            <a:r>
              <a:rPr lang="en-US" b="1" dirty="0" smtClean="0"/>
              <a:t> and </a:t>
            </a:r>
            <a:r>
              <a:rPr lang="en-US" b="1" i="1" dirty="0" smtClean="0"/>
              <a:t>ID card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		</a:t>
            </a:r>
          </a:p>
          <a:p>
            <a:pPr marL="449263" lvl="2" indent="-285750"/>
            <a:r>
              <a:rPr lang="en-US" dirty="0" smtClean="0"/>
              <a:t>Signing Key Pair Algorithm: ECDSA with </a:t>
            </a:r>
            <a:r>
              <a:rPr lang="en-US" dirty="0" err="1" smtClean="0"/>
              <a:t>Brainpool</a:t>
            </a:r>
            <a:r>
              <a:rPr lang="en-US" dirty="0" smtClean="0"/>
              <a:t> P256r1 curve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515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quo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future</a:t>
            </a:r>
            <a:r>
              <a:rPr lang="de-DE" dirty="0" smtClean="0"/>
              <a:t> </a:t>
            </a:r>
            <a:r>
              <a:rPr lang="de-DE" dirty="0" err="1" smtClean="0"/>
              <a:t>developments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66725" lvl="2" indent="-285750"/>
            <a:r>
              <a:rPr lang="en-US" dirty="0" smtClean="0"/>
              <a:t>System is currently in pilot phase</a:t>
            </a:r>
          </a:p>
          <a:p>
            <a:pPr marL="466725" lvl="2" indent="-285750"/>
            <a:r>
              <a:rPr lang="en-US" dirty="0" smtClean="0"/>
              <a:t>Operational phase starting 2014</a:t>
            </a:r>
          </a:p>
          <a:p>
            <a:pPr marL="466725" lvl="2" indent="-285750"/>
            <a:endParaRPr lang="en-US" dirty="0" smtClean="0"/>
          </a:p>
          <a:p>
            <a:pPr marL="466725" lvl="2" indent="-285750"/>
            <a:r>
              <a:rPr lang="en-US" dirty="0" smtClean="0"/>
              <a:t>Currently </a:t>
            </a:r>
            <a:r>
              <a:rPr lang="en-US" dirty="0" smtClean="0"/>
              <a:t>in development: signature </a:t>
            </a:r>
            <a:r>
              <a:rPr lang="en-US" dirty="0" smtClean="0"/>
              <a:t>portal for</a:t>
            </a:r>
          </a:p>
          <a:p>
            <a:pPr marL="649288" lvl="4" indent="-285750"/>
            <a:r>
              <a:rPr lang="en-US" dirty="0" smtClean="0"/>
              <a:t>Post-issuance certification</a:t>
            </a:r>
          </a:p>
          <a:p>
            <a:pPr marL="649288" lvl="4" indent="-285750"/>
            <a:r>
              <a:rPr lang="en-US" dirty="0" smtClean="0"/>
              <a:t>quick and easy signing of electronic documents</a:t>
            </a:r>
          </a:p>
          <a:p>
            <a:pPr marL="649288" lvl="4" indent="-285750"/>
            <a:r>
              <a:rPr lang="en-US" dirty="0" smtClean="0"/>
              <a:t>workflow easily </a:t>
            </a:r>
            <a:r>
              <a:rPr lang="en-US" dirty="0" err="1" smtClean="0"/>
              <a:t>integrable</a:t>
            </a:r>
            <a:r>
              <a:rPr lang="en-US" dirty="0" smtClean="0"/>
              <a:t> </a:t>
            </a:r>
            <a:r>
              <a:rPr lang="en-US" dirty="0" smtClean="0"/>
              <a:t>for companies (very little development required)</a:t>
            </a:r>
          </a:p>
          <a:p>
            <a:pPr marL="466725" lvl="2" indent="-285750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42" name="Diagramm 41"/>
          <p:cNvGraphicFramePr/>
          <p:nvPr>
            <p:extLst>
              <p:ext uri="{D42A27DB-BD31-4B8C-83A1-F6EECF244321}">
                <p14:modId xmlns:p14="http://schemas.microsoft.com/office/powerpoint/2010/main" val="2173231981"/>
              </p:ext>
            </p:extLst>
          </p:nvPr>
        </p:nvGraphicFramePr>
        <p:xfrm>
          <a:off x="179512" y="2278371"/>
          <a:ext cx="9159827" cy="4390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3" name="Abgerundetes Rechteck 42"/>
          <p:cNvSpPr/>
          <p:nvPr/>
        </p:nvSpPr>
        <p:spPr bwMode="auto">
          <a:xfrm>
            <a:off x="179388" y="3761543"/>
            <a:ext cx="8785225" cy="1512888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grpSp>
        <p:nvGrpSpPr>
          <p:cNvPr id="44" name="Gruppieren 9"/>
          <p:cNvGrpSpPr>
            <a:grpSpLocks/>
          </p:cNvGrpSpPr>
          <p:nvPr/>
        </p:nvGrpSpPr>
        <p:grpSpPr bwMode="auto">
          <a:xfrm>
            <a:off x="4248150" y="3540881"/>
            <a:ext cx="647700" cy="649287"/>
            <a:chOff x="4247964" y="2060848"/>
            <a:chExt cx="648073" cy="648072"/>
          </a:xfrm>
        </p:grpSpPr>
        <p:sp>
          <p:nvSpPr>
            <p:cNvPr id="45" name="Ellipse 44"/>
            <p:cNvSpPr/>
            <p:nvPr/>
          </p:nvSpPr>
          <p:spPr bwMode="auto">
            <a:xfrm>
              <a:off x="4247964" y="2060848"/>
              <a:ext cx="648073" cy="64807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defRPr/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+mn-cs"/>
              </a:endParaRPr>
            </a:p>
          </p:txBody>
        </p:sp>
        <p:pic>
          <p:nvPicPr>
            <p:cNvPr id="46" name="Grafik 3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794" t="19022" r="28539" b="71899"/>
            <a:stretch>
              <a:fillRect/>
            </a:stretch>
          </p:blipFill>
          <p:spPr bwMode="auto">
            <a:xfrm>
              <a:off x="4247965" y="2135092"/>
              <a:ext cx="648072" cy="499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7" name="Gruppieren 12"/>
          <p:cNvGrpSpPr>
            <a:grpSpLocks/>
          </p:cNvGrpSpPr>
          <p:nvPr/>
        </p:nvGrpSpPr>
        <p:grpSpPr bwMode="auto">
          <a:xfrm>
            <a:off x="900113" y="3536118"/>
            <a:ext cx="647700" cy="647700"/>
            <a:chOff x="899592" y="2055683"/>
            <a:chExt cx="648072" cy="648072"/>
          </a:xfrm>
        </p:grpSpPr>
        <p:sp>
          <p:nvSpPr>
            <p:cNvPr id="48" name="Ellipse 47"/>
            <p:cNvSpPr/>
            <p:nvPr/>
          </p:nvSpPr>
          <p:spPr bwMode="auto">
            <a:xfrm>
              <a:off x="899592" y="2055683"/>
              <a:ext cx="648072" cy="64807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defRPr/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+mn-cs"/>
              </a:endParaRPr>
            </a:p>
          </p:txBody>
        </p:sp>
        <p:pic>
          <p:nvPicPr>
            <p:cNvPr id="49" name="Grafik 4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47" r="71545" b="68941"/>
            <a:stretch>
              <a:fillRect/>
            </a:stretch>
          </p:blipFill>
          <p:spPr bwMode="auto">
            <a:xfrm>
              <a:off x="946878" y="2132856"/>
              <a:ext cx="554612" cy="480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Gruppieren 4"/>
          <p:cNvGrpSpPr>
            <a:grpSpLocks/>
          </p:cNvGrpSpPr>
          <p:nvPr/>
        </p:nvGrpSpPr>
        <p:grpSpPr bwMode="auto">
          <a:xfrm>
            <a:off x="2555875" y="3540881"/>
            <a:ext cx="647700" cy="649287"/>
            <a:chOff x="3203848" y="2060848"/>
            <a:chExt cx="648072" cy="648072"/>
          </a:xfrm>
        </p:grpSpPr>
        <p:sp>
          <p:nvSpPr>
            <p:cNvPr id="51" name="Ellipse 50"/>
            <p:cNvSpPr/>
            <p:nvPr/>
          </p:nvSpPr>
          <p:spPr bwMode="auto">
            <a:xfrm>
              <a:off x="3203848" y="2060848"/>
              <a:ext cx="648072" cy="64807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defRPr/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+mn-cs"/>
              </a:endParaRPr>
            </a:p>
          </p:txBody>
        </p:sp>
        <p:pic>
          <p:nvPicPr>
            <p:cNvPr id="52" name="Grafik 41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56" t="31374" r="56438" b="57233"/>
            <a:stretch>
              <a:fillRect/>
            </a:stretch>
          </p:blipFill>
          <p:spPr bwMode="auto">
            <a:xfrm>
              <a:off x="3329455" y="2135092"/>
              <a:ext cx="468053" cy="499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" name="Gruppieren 10"/>
          <p:cNvGrpSpPr>
            <a:grpSpLocks/>
          </p:cNvGrpSpPr>
          <p:nvPr/>
        </p:nvGrpSpPr>
        <p:grpSpPr bwMode="auto">
          <a:xfrm>
            <a:off x="5908675" y="3529768"/>
            <a:ext cx="690563" cy="647700"/>
            <a:chOff x="5909033" y="2048945"/>
            <a:chExt cx="689890" cy="648072"/>
          </a:xfrm>
        </p:grpSpPr>
        <p:sp>
          <p:nvSpPr>
            <p:cNvPr id="54" name="Ellipse 53"/>
            <p:cNvSpPr/>
            <p:nvPr/>
          </p:nvSpPr>
          <p:spPr bwMode="auto">
            <a:xfrm>
              <a:off x="5909033" y="2048945"/>
              <a:ext cx="648655" cy="64807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defRPr/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+mn-cs"/>
              </a:endParaRPr>
            </a:p>
          </p:txBody>
        </p:sp>
        <p:pic>
          <p:nvPicPr>
            <p:cNvPr id="55" name="Grafik 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14" t="19295" r="40677" b="71448"/>
            <a:stretch>
              <a:fillRect/>
            </a:stretch>
          </p:blipFill>
          <p:spPr bwMode="auto">
            <a:xfrm>
              <a:off x="5949129" y="2102931"/>
              <a:ext cx="649794" cy="5317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Gruppieren 11"/>
          <p:cNvGrpSpPr>
            <a:grpSpLocks/>
          </p:cNvGrpSpPr>
          <p:nvPr/>
        </p:nvGrpSpPr>
        <p:grpSpPr bwMode="auto">
          <a:xfrm>
            <a:off x="7524750" y="3529768"/>
            <a:ext cx="647700" cy="647700"/>
            <a:chOff x="7524328" y="2048945"/>
            <a:chExt cx="648072" cy="648072"/>
          </a:xfrm>
        </p:grpSpPr>
        <p:sp>
          <p:nvSpPr>
            <p:cNvPr id="57" name="Ellipse 56"/>
            <p:cNvSpPr/>
            <p:nvPr/>
          </p:nvSpPr>
          <p:spPr bwMode="auto">
            <a:xfrm>
              <a:off x="7524328" y="2048945"/>
              <a:ext cx="648072" cy="64807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defRPr/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+mn-cs"/>
              </a:endParaRPr>
            </a:p>
          </p:txBody>
        </p:sp>
        <p:pic>
          <p:nvPicPr>
            <p:cNvPr id="58" name="Grafik 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73" t="30051" r="68034" b="60474"/>
            <a:stretch>
              <a:fillRect/>
            </a:stretch>
          </p:blipFill>
          <p:spPr bwMode="auto">
            <a:xfrm>
              <a:off x="7596336" y="2060848"/>
              <a:ext cx="546606" cy="564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8586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980728"/>
            <a:ext cx="8353425" cy="4824412"/>
          </a:xfrm>
        </p:spPr>
        <p:txBody>
          <a:bodyPr/>
          <a:lstStyle/>
          <a:p>
            <a:pPr marL="0" indent="0" eaLnBrk="1" hangingPunct="1">
              <a:defRPr/>
            </a:pPr>
            <a:endParaRPr lang="de-DE" dirty="0" smtClean="0"/>
          </a:p>
          <a:p>
            <a:pPr marL="0" indent="0" eaLnBrk="1" hangingPunct="1">
              <a:defRPr/>
            </a:pPr>
            <a:endParaRPr lang="de-DE" dirty="0" smtClean="0"/>
          </a:p>
          <a:p>
            <a:pPr marL="0" indent="0" algn="ctr" eaLnBrk="1" hangingPunct="1">
              <a:defRPr/>
            </a:pPr>
            <a:endParaRPr lang="de-DE" sz="2400" dirty="0" smtClean="0">
              <a:sym typeface="Wingdings" pitchFamily="2" charset="2"/>
            </a:endParaRPr>
          </a:p>
          <a:p>
            <a:pPr algn="ctr">
              <a:defRPr/>
            </a:pPr>
            <a:r>
              <a:rPr lang="de-DE" sz="2400" dirty="0" err="1"/>
              <a:t>Thank</a:t>
            </a:r>
            <a:r>
              <a:rPr lang="de-DE" sz="2400" dirty="0"/>
              <a:t> </a:t>
            </a:r>
            <a:r>
              <a:rPr lang="de-DE" sz="2400" dirty="0" err="1" smtClean="0"/>
              <a:t>You</a:t>
            </a:r>
            <a:r>
              <a:rPr lang="de-DE" sz="2400" dirty="0" smtClean="0"/>
              <a:t> </a:t>
            </a:r>
            <a:r>
              <a:rPr lang="de-DE" sz="2400" dirty="0" smtClean="0">
                <a:sym typeface="Wingdings" pitchFamily="2" charset="2"/>
              </a:rPr>
              <a:t> Live-Demo</a:t>
            </a:r>
            <a:endParaRPr lang="de-DE" sz="2400" dirty="0"/>
          </a:p>
          <a:p>
            <a:pPr marL="0" indent="0" eaLnBrk="1" hangingPunct="1">
              <a:defRPr/>
            </a:pPr>
            <a:endParaRPr lang="de-DE" dirty="0" smtClean="0"/>
          </a:p>
          <a:p>
            <a:pPr marL="0" indent="0" eaLnBrk="1" hangingPunct="1">
              <a:defRPr/>
            </a:pPr>
            <a:endParaRPr lang="de-DE" dirty="0"/>
          </a:p>
          <a:p>
            <a:pPr lvl="1" indent="0" eaLnBrk="1" hangingPunct="1">
              <a:defRPr/>
            </a:pPr>
            <a:r>
              <a:rPr lang="de-DE" dirty="0" smtClean="0"/>
              <a:t>Marcel Selhorst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Software </a:t>
            </a:r>
            <a:r>
              <a:rPr lang="de-DE" dirty="0" err="1" smtClean="0"/>
              <a:t>Architect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Bundesdruckerei GmbH 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Telefon</a:t>
            </a:r>
            <a:r>
              <a:rPr lang="de-DE" dirty="0" smtClean="0"/>
              <a:t>: +49 30 2598 3243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E-Mail: </a:t>
            </a:r>
            <a:r>
              <a:rPr lang="de-DE" dirty="0" smtClean="0"/>
              <a:t>marcel.selhorst@bdr.de</a:t>
            </a:r>
            <a:endParaRPr lang="de-DE" dirty="0"/>
          </a:p>
        </p:txBody>
      </p:sp>
      <p:sp>
        <p:nvSpPr>
          <p:cNvPr id="22530" name="Datumsplatzhalter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de-DE" sz="1000" dirty="0"/>
              <a:t>September 11</a:t>
            </a:r>
            <a:r>
              <a:rPr lang="de-DE" sz="1000" baseline="30000" dirty="0"/>
              <a:t>th</a:t>
            </a:r>
            <a:r>
              <a:rPr lang="de-DE" sz="1000" dirty="0"/>
              <a:t> 2013</a:t>
            </a:r>
            <a:endParaRPr lang="de-DE" sz="1000" dirty="0"/>
          </a:p>
        </p:txBody>
      </p:sp>
      <p:sp>
        <p:nvSpPr>
          <p:cNvPr id="2253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236788" y="6461125"/>
            <a:ext cx="4670425" cy="153888"/>
          </a:xfrm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r>
              <a:rPr lang="de-DE" sz="1000" dirty="0"/>
              <a:t>Open Identity </a:t>
            </a:r>
            <a:r>
              <a:rPr lang="de-DE" sz="1000" dirty="0" err="1"/>
              <a:t>Summit</a:t>
            </a:r>
            <a:r>
              <a:rPr lang="de-DE" sz="1000" dirty="0"/>
              <a:t> 2013</a:t>
            </a:r>
            <a:endParaRPr lang="de-DE" sz="1000" dirty="0"/>
          </a:p>
        </p:txBody>
      </p:sp>
      <p:sp>
        <p:nvSpPr>
          <p:cNvPr id="22532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/>
            <a:fld id="{886FC445-A621-4095-8022-3A919854FC34}" type="slidenum">
              <a:rPr lang="de-DE" sz="1000" smtClean="0"/>
              <a:pPr eaLnBrk="1" hangingPunct="1"/>
              <a:t>17</a:t>
            </a:fld>
            <a:endParaRPr lang="de-DE" sz="1000" smtClean="0"/>
          </a:p>
        </p:txBody>
      </p:sp>
      <p:pic>
        <p:nvPicPr>
          <p:cNvPr id="7" name="Picture 9" descr="D:\Logos\signme_logo_rgb_30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631"/>
            <a:ext cx="2067479" cy="88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7046"/>
            <a:ext cx="1451987" cy="76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5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250000"/>
              </a:lnSpc>
              <a:buClr>
                <a:schemeClr val="accent5"/>
              </a:buClr>
              <a:buFont typeface="Wingdings 3" pitchFamily="18" charset="2"/>
              <a:buChar char=""/>
            </a:pPr>
            <a:r>
              <a:rPr lang="de-DE" dirty="0" err="1" smtClean="0"/>
              <a:t>Overview</a:t>
            </a:r>
            <a:r>
              <a:rPr lang="de-DE" dirty="0" smtClean="0"/>
              <a:t>: </a:t>
            </a:r>
            <a:r>
              <a:rPr lang="de-DE" dirty="0" err="1" smtClean="0"/>
              <a:t>the</a:t>
            </a:r>
            <a:r>
              <a:rPr lang="de-DE" dirty="0" smtClean="0"/>
              <a:t> German eID </a:t>
            </a:r>
            <a:r>
              <a:rPr lang="de-DE" dirty="0" err="1" smtClean="0"/>
              <a:t>card</a:t>
            </a:r>
            <a:r>
              <a:rPr lang="de-DE" dirty="0" smtClean="0"/>
              <a:t> (nPA)</a:t>
            </a:r>
            <a:endParaRPr lang="de-DE" dirty="0"/>
          </a:p>
          <a:p>
            <a:pPr marL="285750" indent="-285750">
              <a:lnSpc>
                <a:spcPct val="250000"/>
              </a:lnSpc>
              <a:buClr>
                <a:schemeClr val="accent5"/>
              </a:buClr>
              <a:buFont typeface="Wingdings 3" pitchFamily="18" charset="2"/>
              <a:buChar char=""/>
            </a:pPr>
            <a:r>
              <a:rPr lang="de-DE" dirty="0" smtClean="0"/>
              <a:t>Post </a:t>
            </a:r>
            <a:r>
              <a:rPr lang="de-DE" dirty="0" err="1" smtClean="0"/>
              <a:t>Issuance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de-DE" dirty="0"/>
          </a:p>
          <a:p>
            <a:pPr marL="285750" indent="-285750">
              <a:lnSpc>
                <a:spcPct val="250000"/>
              </a:lnSpc>
              <a:buClr>
                <a:schemeClr val="accent5"/>
              </a:buClr>
              <a:buFont typeface="Wingdings 3" pitchFamily="18" charset="2"/>
              <a:buChar char=""/>
            </a:pPr>
            <a:r>
              <a:rPr lang="de-DE" dirty="0"/>
              <a:t>Security Goals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Measures</a:t>
            </a:r>
            <a:endParaRPr lang="de-DE" dirty="0" smtClean="0"/>
          </a:p>
          <a:p>
            <a:pPr marL="285750" indent="-285750">
              <a:lnSpc>
                <a:spcPct val="250000"/>
              </a:lnSpc>
              <a:buClr>
                <a:schemeClr val="accent5"/>
              </a:buClr>
              <a:buFont typeface="Wingdings 3" pitchFamily="18" charset="2"/>
              <a:buChar char=""/>
            </a:pPr>
            <a:r>
              <a:rPr lang="de-DE" dirty="0" smtClean="0"/>
              <a:t>Status quo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future</a:t>
            </a:r>
            <a:r>
              <a:rPr lang="de-DE" dirty="0" smtClean="0"/>
              <a:t> </a:t>
            </a:r>
            <a:r>
              <a:rPr lang="de-DE" dirty="0" err="1" smtClean="0"/>
              <a:t>developments</a:t>
            </a:r>
            <a:endParaRPr lang="de-DE" dirty="0" smtClean="0"/>
          </a:p>
          <a:p>
            <a:pPr marL="285750" indent="-285750">
              <a:lnSpc>
                <a:spcPct val="250000"/>
              </a:lnSpc>
              <a:buClr>
                <a:schemeClr val="accent5"/>
              </a:buClr>
              <a:buFont typeface="Wingdings 3" pitchFamily="18" charset="2"/>
              <a:buChar char=""/>
            </a:pPr>
            <a:r>
              <a:rPr lang="de-DE" dirty="0" smtClean="0"/>
              <a:t>Live-Demo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Open Identity </a:t>
            </a:r>
            <a:r>
              <a:rPr lang="de-DE" dirty="0" err="1" smtClean="0"/>
              <a:t>Summit</a:t>
            </a:r>
            <a:r>
              <a:rPr lang="de-DE" dirty="0" smtClean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73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r>
              <a:rPr lang="de-DE" dirty="0"/>
              <a:t>: The German </a:t>
            </a:r>
            <a:r>
              <a:rPr lang="de-DE" dirty="0" smtClean="0"/>
              <a:t>ID Card</a:t>
            </a:r>
            <a:endParaRPr lang="de-DE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b="0" dirty="0"/>
              <a:t>p</a:t>
            </a:r>
            <a:r>
              <a:rPr lang="en-US" b="0" dirty="0" smtClean="0"/>
              <a:t>rovides „classic“ visual identification as well as online authentication</a:t>
            </a:r>
          </a:p>
          <a:p>
            <a:pPr lvl="2"/>
            <a:r>
              <a:rPr lang="en-US" b="0" dirty="0" smtClean="0"/>
              <a:t>secured by EAC 2.0</a:t>
            </a:r>
            <a:endParaRPr lang="en-US" b="0" dirty="0"/>
          </a:p>
          <a:p>
            <a:pPr lvl="2"/>
            <a:r>
              <a:rPr lang="en-US" b="0" dirty="0" smtClean="0"/>
              <a:t>Three applications on smartcard:</a:t>
            </a:r>
            <a:endParaRPr lang="en-US" b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27993-4C2D-4D06-BC78-6375AC161F53}" type="slidenum">
              <a:rPr lang="de-DE" smtClean="0"/>
              <a:pPr/>
              <a:t>3</a:t>
            </a:fld>
            <a:endParaRPr lang="de-DE"/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679833694"/>
              </p:ext>
            </p:extLst>
          </p:nvPr>
        </p:nvGraphicFramePr>
        <p:xfrm>
          <a:off x="611560" y="2132856"/>
          <a:ext cx="799288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9911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-771" y="5157192"/>
            <a:ext cx="9144000" cy="1008112"/>
          </a:xfrm>
          <a:prstGeom prst="rect">
            <a:avLst/>
          </a:prstGeom>
          <a:solidFill>
            <a:srgbClr val="DAE4E7"/>
          </a:solidFill>
          <a:ln>
            <a:noFill/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b="1" dirty="0" smtClean="0"/>
              <a:t>sign-me and the new ID Card enable for the first time</a:t>
            </a:r>
            <a:br>
              <a:rPr lang="en-US" b="1" dirty="0" smtClean="0"/>
            </a:br>
            <a:r>
              <a:rPr lang="en-US" b="1" dirty="0" smtClean="0"/>
              <a:t>on-the-fly post-issuance key generation and certification on an SSCD!</a:t>
            </a:r>
            <a:br>
              <a:rPr lang="en-US" b="1" dirty="0" smtClean="0"/>
            </a:br>
            <a:endParaRPr lang="en-US" dirty="0" smtClean="0"/>
          </a:p>
          <a:p>
            <a:pPr algn="ctr">
              <a:buNone/>
            </a:pPr>
            <a:endParaRPr lang="en-US" kern="0" dirty="0" smtClean="0">
              <a:solidFill>
                <a:prstClr val="black"/>
              </a:solidFill>
              <a:latin typeface="Tahoma"/>
              <a:cs typeface="Arial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cs typeface="Times New Roman" pitchFamily="18" charset="0"/>
              </a:rPr>
              <a:t>eSign</a:t>
            </a:r>
            <a:r>
              <a:rPr lang="de-DE" dirty="0" smtClean="0">
                <a:cs typeface="Times New Roman" pitchFamily="18" charset="0"/>
              </a:rPr>
              <a:t> </a:t>
            </a:r>
            <a:r>
              <a:rPr lang="de-DE" dirty="0" err="1" smtClean="0">
                <a:cs typeface="Times New Roman" pitchFamily="18" charset="0"/>
              </a:rPr>
              <a:t>Application</a:t>
            </a:r>
            <a:r>
              <a:rPr lang="de-DE" dirty="0">
                <a:cs typeface="Times New Roman" pitchFamily="18" charset="0"/>
              </a:rPr>
              <a:t>: „</a:t>
            </a:r>
            <a:r>
              <a:rPr lang="de-DE" dirty="0" err="1" smtClean="0">
                <a:cs typeface="Times New Roman" pitchFamily="18" charset="0"/>
              </a:rPr>
              <a:t>what</a:t>
            </a:r>
            <a:r>
              <a:rPr lang="de-DE" dirty="0" smtClean="0">
                <a:cs typeface="Times New Roman" pitchFamily="18" charset="0"/>
              </a:rPr>
              <a:t> </a:t>
            </a:r>
            <a:r>
              <a:rPr lang="de-DE" dirty="0" err="1" smtClean="0">
                <a:cs typeface="Times New Roman" pitchFamily="18" charset="0"/>
              </a:rPr>
              <a:t>you</a:t>
            </a:r>
            <a:r>
              <a:rPr lang="de-DE" dirty="0" smtClean="0">
                <a:cs typeface="Times New Roman" pitchFamily="18" charset="0"/>
              </a:rPr>
              <a:t> </a:t>
            </a:r>
            <a:r>
              <a:rPr lang="de-DE" dirty="0" err="1" smtClean="0">
                <a:cs typeface="Times New Roman" pitchFamily="18" charset="0"/>
              </a:rPr>
              <a:t>want</a:t>
            </a:r>
            <a:r>
              <a:rPr lang="de-DE" dirty="0" smtClean="0">
                <a:cs typeface="Times New Roman" pitchFamily="18" charset="0"/>
              </a:rPr>
              <a:t>“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Inhaltsplatzhalter 9"/>
          <p:cNvSpPr>
            <a:spLocks noGrp="1"/>
          </p:cNvSpPr>
          <p:nvPr>
            <p:ph idx="1"/>
          </p:nvPr>
        </p:nvSpPr>
        <p:spPr>
          <a:xfrm>
            <a:off x="2771800" y="1124744"/>
            <a:ext cx="6371429" cy="37444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Using the German ID card as a </a:t>
            </a:r>
            <a:br>
              <a:rPr lang="en-US" dirty="0" smtClean="0"/>
            </a:br>
            <a:r>
              <a:rPr lang="en-US" dirty="0" smtClean="0"/>
              <a:t>secure signature creation device (SSCD)</a:t>
            </a:r>
          </a:p>
          <a:p>
            <a:pPr marL="287338" lvl="1" indent="-285750">
              <a:buFont typeface="Arial" pitchFamily="34" charset="0"/>
              <a:buChar char="•"/>
            </a:pPr>
            <a:r>
              <a:rPr lang="en-US" dirty="0"/>
              <a:t>Legally equal to personal signature</a:t>
            </a:r>
          </a:p>
          <a:p>
            <a:pPr marL="287338" lvl="1" indent="-285750">
              <a:buFont typeface="Arial" pitchFamily="34" charset="0"/>
              <a:buChar char="•"/>
            </a:pPr>
            <a:r>
              <a:rPr lang="en-US" dirty="0" smtClean="0"/>
              <a:t>Full control by the citizen</a:t>
            </a:r>
          </a:p>
          <a:p>
            <a:pPr marL="287338" lvl="1" indent="-285750">
              <a:buFont typeface="Arial" pitchFamily="34" charset="0"/>
              <a:buChar char="•"/>
            </a:pPr>
            <a:r>
              <a:rPr lang="en-US" dirty="0" smtClean="0"/>
              <a:t>Signature key is generated and stored on ID card</a:t>
            </a:r>
          </a:p>
          <a:p>
            <a:pPr marL="287338" lvl="1" indent="-285750">
              <a:buFont typeface="Arial" pitchFamily="34" charset="0"/>
              <a:buChar char="•"/>
            </a:pPr>
            <a:r>
              <a:rPr lang="en-US" dirty="0" smtClean="0"/>
              <a:t>Immediate online transmission of the generated </a:t>
            </a:r>
            <a:br>
              <a:rPr lang="en-US" dirty="0" smtClean="0"/>
            </a:br>
            <a:r>
              <a:rPr lang="en-US" dirty="0" smtClean="0"/>
              <a:t>certificate to the ID Card</a:t>
            </a:r>
          </a:p>
          <a:p>
            <a:pPr marL="287338" lvl="1" indent="-285750">
              <a:buFont typeface="Arial" pitchFamily="34" charset="0"/>
              <a:buChar char="•"/>
            </a:pPr>
            <a:r>
              <a:rPr lang="en-US" dirty="0" smtClean="0"/>
              <a:t>Deletion of the generated signature key </a:t>
            </a:r>
            <a:br>
              <a:rPr lang="en-US" dirty="0" smtClean="0"/>
            </a:br>
            <a:r>
              <a:rPr lang="en-US" dirty="0" smtClean="0"/>
              <a:t>under control of the citizen</a:t>
            </a:r>
          </a:p>
          <a:p>
            <a:pPr marL="287338" lvl="1" indent="-285750">
              <a:buFont typeface="Arial" pitchFamily="34" charset="0"/>
              <a:buChar char="•"/>
            </a:pPr>
            <a:r>
              <a:rPr lang="en-US" dirty="0" smtClean="0"/>
              <a:t>Unlimited (re-)generation of signature keys possible</a:t>
            </a:r>
          </a:p>
          <a:p>
            <a:pPr marL="287338" lvl="1" indent="-285750">
              <a:buFont typeface="Arial" pitchFamily="34" charset="0"/>
              <a:buChar char="•"/>
            </a:pPr>
            <a:r>
              <a:rPr lang="en-US" dirty="0" smtClean="0"/>
              <a:t>Different certificate validity periods possible </a:t>
            </a:r>
            <a:br>
              <a:rPr lang="en-US" dirty="0" smtClean="0"/>
            </a:br>
            <a:r>
              <a:rPr lang="en-US" dirty="0" smtClean="0"/>
              <a:t>(e.g., &lt; 1 year up to 10 years)</a:t>
            </a:r>
          </a:p>
          <a:p>
            <a:pPr marL="287338" lvl="1" indent="-285750">
              <a:buFont typeface="Arial" pitchFamily="34" charset="0"/>
              <a:buChar char="•"/>
            </a:pPr>
            <a:r>
              <a:rPr lang="en-US" dirty="0" smtClean="0"/>
              <a:t>All advantages of digital signatures in existing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business </a:t>
            </a:r>
            <a:r>
              <a:rPr lang="en-US" dirty="0" smtClean="0"/>
              <a:t>processes are maintained</a:t>
            </a:r>
          </a:p>
          <a:p>
            <a:pPr lvl="1" indent="0"/>
            <a:endParaRPr lang="en-US" dirty="0" smtClean="0"/>
          </a:p>
          <a:p>
            <a:pPr algn="ctr">
              <a:buFont typeface="Wingdings 3" pitchFamily="18" charset="2"/>
              <a:buNone/>
            </a:pPr>
            <a:endParaRPr lang="en-US" sz="2000" b="1" dirty="0" smtClean="0"/>
          </a:p>
          <a:p>
            <a:endParaRPr lang="en-US" dirty="0"/>
          </a:p>
        </p:txBody>
      </p:sp>
      <p:pic>
        <p:nvPicPr>
          <p:cNvPr id="10" name="Picture 2" descr="H:\QES\sign-me_logo\signme_logo_rgb_7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0" t="13929" r="8584" b="17621"/>
          <a:stretch/>
        </p:blipFill>
        <p:spPr bwMode="auto">
          <a:xfrm>
            <a:off x="291560" y="2132856"/>
            <a:ext cx="2336224" cy="79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77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474505"/>
            <a:ext cx="6481762" cy="246221"/>
          </a:xfrm>
        </p:spPr>
        <p:txBody>
          <a:bodyPr/>
          <a:lstStyle/>
          <a:p>
            <a:r>
              <a:rPr lang="en-US" smtClean="0"/>
              <a:t>sign-me: the standard of tomorrow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1" name="Inhaltsplatzhalter 5"/>
          <p:cNvSpPr>
            <a:spLocks noGrp="1"/>
          </p:cNvSpPr>
          <p:nvPr>
            <p:ph idx="1"/>
          </p:nvPr>
        </p:nvSpPr>
        <p:spPr>
          <a:xfrm>
            <a:off x="405766" y="1196752"/>
            <a:ext cx="5462377" cy="49371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itchFamily="34" charset="0"/>
                <a:cs typeface="Tahoma" pitchFamily="34" charset="0"/>
              </a:rPr>
              <a:t>Signature Process from the citizen’s point of view:</a:t>
            </a:r>
          </a:p>
        </p:txBody>
      </p:sp>
      <p:graphicFrame>
        <p:nvGraphicFramePr>
          <p:cNvPr id="32" name="Diagramm 31"/>
          <p:cNvGraphicFramePr/>
          <p:nvPr>
            <p:extLst>
              <p:ext uri="{D42A27DB-BD31-4B8C-83A1-F6EECF244321}">
                <p14:modId xmlns:p14="http://schemas.microsoft.com/office/powerpoint/2010/main" val="1336266262"/>
              </p:ext>
            </p:extLst>
          </p:nvPr>
        </p:nvGraphicFramePr>
        <p:xfrm>
          <a:off x="395536" y="1916832"/>
          <a:ext cx="8640960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3" name="Abgerundetes Rechteck 32"/>
          <p:cNvSpPr/>
          <p:nvPr/>
        </p:nvSpPr>
        <p:spPr bwMode="auto">
          <a:xfrm>
            <a:off x="323850" y="2276475"/>
            <a:ext cx="8351838" cy="1512888"/>
          </a:xfrm>
          <a:prstGeom prst="roundRect">
            <a:avLst/>
          </a:prstGeom>
          <a:noFill/>
          <a:ln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34" name="Ellipse 33"/>
          <p:cNvSpPr/>
          <p:nvPr/>
        </p:nvSpPr>
        <p:spPr bwMode="auto">
          <a:xfrm>
            <a:off x="1331913" y="2060575"/>
            <a:ext cx="647700" cy="647700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35" name="Ellipse 34"/>
          <p:cNvSpPr/>
          <p:nvPr/>
        </p:nvSpPr>
        <p:spPr bwMode="auto">
          <a:xfrm>
            <a:off x="3203575" y="2060575"/>
            <a:ext cx="647700" cy="647700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36" name="Ellipse 35"/>
          <p:cNvSpPr/>
          <p:nvPr/>
        </p:nvSpPr>
        <p:spPr bwMode="auto">
          <a:xfrm>
            <a:off x="5076825" y="2060575"/>
            <a:ext cx="647700" cy="647700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37" name="Ellipse 36"/>
          <p:cNvSpPr/>
          <p:nvPr/>
        </p:nvSpPr>
        <p:spPr bwMode="auto">
          <a:xfrm>
            <a:off x="7164388" y="2060575"/>
            <a:ext cx="647700" cy="647700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+mn-cs"/>
            </a:endParaRPr>
          </a:p>
        </p:txBody>
      </p:sp>
      <p:pic>
        <p:nvPicPr>
          <p:cNvPr id="48" name="Grafik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7" t="18469" r="76085" b="70103"/>
          <a:stretch>
            <a:fillRect/>
          </a:stretch>
        </p:blipFill>
        <p:spPr bwMode="auto">
          <a:xfrm>
            <a:off x="1331913" y="2141538"/>
            <a:ext cx="647700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Grafik 3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3" t="18292" r="60143" b="71324"/>
          <a:stretch>
            <a:fillRect/>
          </a:stretch>
        </p:blipFill>
        <p:spPr bwMode="auto">
          <a:xfrm>
            <a:off x="3302000" y="2141538"/>
            <a:ext cx="5492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Grafik 3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06" t="17969" r="29626" b="70253"/>
          <a:stretch>
            <a:fillRect/>
          </a:stretch>
        </p:blipFill>
        <p:spPr bwMode="auto">
          <a:xfrm>
            <a:off x="7164388" y="2060575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Grafik 3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3" t="16077" r="43849" b="67847"/>
          <a:stretch>
            <a:fillRect/>
          </a:stretch>
        </p:blipFill>
        <p:spPr bwMode="auto">
          <a:xfrm>
            <a:off x="5076825" y="2019300"/>
            <a:ext cx="647700" cy="82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Abgerundetes Rechteck 53"/>
          <p:cNvSpPr/>
          <p:nvPr/>
        </p:nvSpPr>
        <p:spPr bwMode="auto">
          <a:xfrm>
            <a:off x="179388" y="4203700"/>
            <a:ext cx="8785225" cy="1817688"/>
          </a:xfrm>
          <a:prstGeom prst="roundRect">
            <a:avLst/>
          </a:prstGeom>
          <a:solidFill>
            <a:schemeClr val="accent3">
              <a:lumMod val="90000"/>
            </a:schemeClr>
          </a:solidFill>
          <a:ln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55" name="Abgerundetes Rechteck 54"/>
          <p:cNvSpPr/>
          <p:nvPr/>
        </p:nvSpPr>
        <p:spPr bwMode="auto">
          <a:xfrm>
            <a:off x="7138988" y="4492625"/>
            <a:ext cx="1636712" cy="1312863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defRPr/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+mn-cs"/>
            </a:endParaRPr>
          </a:p>
        </p:txBody>
      </p:sp>
      <p:grpSp>
        <p:nvGrpSpPr>
          <p:cNvPr id="56" name="Gruppieren 32"/>
          <p:cNvGrpSpPr>
            <a:grpSpLocks/>
          </p:cNvGrpSpPr>
          <p:nvPr/>
        </p:nvGrpSpPr>
        <p:grpSpPr bwMode="auto">
          <a:xfrm>
            <a:off x="365125" y="4492623"/>
            <a:ext cx="8023225" cy="1384647"/>
            <a:chOff x="368456" y="5257934"/>
            <a:chExt cx="9532745" cy="911405"/>
          </a:xfrm>
        </p:grpSpPr>
        <p:sp>
          <p:nvSpPr>
            <p:cNvPr id="57" name="Abgerundetes Rechteck 56"/>
            <p:cNvSpPr/>
            <p:nvPr/>
          </p:nvSpPr>
          <p:spPr bwMode="auto">
            <a:xfrm>
              <a:off x="368456" y="5257934"/>
              <a:ext cx="1944650" cy="864155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defRPr/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+mn-cs"/>
              </a:endParaRPr>
            </a:p>
          </p:txBody>
        </p:sp>
        <p:sp>
          <p:nvSpPr>
            <p:cNvPr id="58" name="Abgerundetes Rechteck 57"/>
            <p:cNvSpPr/>
            <p:nvPr/>
          </p:nvSpPr>
          <p:spPr bwMode="auto">
            <a:xfrm>
              <a:off x="2384781" y="5257934"/>
              <a:ext cx="1944649" cy="864155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defRPr/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+mn-cs"/>
              </a:endParaRPr>
            </a:p>
          </p:txBody>
        </p:sp>
        <p:sp>
          <p:nvSpPr>
            <p:cNvPr id="59" name="Abgerundetes Rechteck 58"/>
            <p:cNvSpPr/>
            <p:nvPr/>
          </p:nvSpPr>
          <p:spPr bwMode="auto">
            <a:xfrm>
              <a:off x="4401105" y="5257934"/>
              <a:ext cx="1944650" cy="864155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defRPr/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+mn-cs"/>
              </a:endParaRPr>
            </a:p>
          </p:txBody>
        </p:sp>
        <p:sp>
          <p:nvSpPr>
            <p:cNvPr id="60" name="Abgerundetes Rechteck 59"/>
            <p:cNvSpPr/>
            <p:nvPr/>
          </p:nvSpPr>
          <p:spPr bwMode="auto">
            <a:xfrm>
              <a:off x="6417430" y="5257934"/>
              <a:ext cx="1944649" cy="864155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>
                <a:defRPr/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+mn-cs"/>
              </a:endParaRPr>
            </a:p>
          </p:txBody>
        </p:sp>
        <p:sp>
          <p:nvSpPr>
            <p:cNvPr id="61" name="Textfeld 60"/>
            <p:cNvSpPr txBox="1"/>
            <p:nvPr/>
          </p:nvSpPr>
          <p:spPr>
            <a:xfrm>
              <a:off x="368456" y="5257934"/>
              <a:ext cx="1944650" cy="6178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one-time registration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for all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certificates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sym typeface="Wingdings" pitchFamily="2" charset="2"/>
                </a:rPr>
                <a:t> 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requires </a:t>
              </a:r>
              <a:r>
                <a:rPr lang="en-US" sz="1100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eID</a:t>
              </a:r>
              <a:r>
                <a:rPr 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to read personal data</a:t>
              </a:r>
            </a:p>
          </p:txBody>
        </p:sp>
        <p:sp>
          <p:nvSpPr>
            <p:cNvPr id="62" name="Textfeld 61"/>
            <p:cNvSpPr txBox="1"/>
            <p:nvPr/>
          </p:nvSpPr>
          <p:spPr>
            <a:xfrm>
              <a:off x="2313106" y="5260024"/>
              <a:ext cx="2016324" cy="6178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easy handling</a:t>
              </a:r>
              <a:endPara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identic layout independent of the service provider selling the certificates</a:t>
              </a:r>
              <a:endParaRPr lang="en-US" sz="1100" dirty="0"/>
            </a:p>
          </p:txBody>
        </p:sp>
        <p:sp>
          <p:nvSpPr>
            <p:cNvPr id="63" name="Textfeld 62"/>
            <p:cNvSpPr txBox="1"/>
            <p:nvPr/>
          </p:nvSpPr>
          <p:spPr>
            <a:xfrm>
              <a:off x="6351413" y="5257934"/>
              <a:ext cx="2046503" cy="7293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grouping of processes</a:t>
              </a:r>
              <a:br>
                <a:rPr 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one solution for many processes by grouping the required components into one online application</a:t>
              </a:r>
            </a:p>
          </p:txBody>
        </p:sp>
        <p:sp>
          <p:nvSpPr>
            <p:cNvPr id="64" name="Pfeil nach links und rechts 63"/>
            <p:cNvSpPr/>
            <p:nvPr/>
          </p:nvSpPr>
          <p:spPr bwMode="auto">
            <a:xfrm>
              <a:off x="826798" y="5938410"/>
              <a:ext cx="9074403" cy="230929"/>
            </a:xfrm>
            <a:prstGeom prst="leftRightArrow">
              <a:avLst/>
            </a:prstGeom>
            <a:solidFill>
              <a:schemeClr val="accent3">
                <a:lumMod val="75000"/>
              </a:schemeClr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pPr algn="r">
                <a:defRPr/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+mn-cs"/>
              </a:endParaRPr>
            </a:p>
          </p:txBody>
        </p:sp>
      </p:grpSp>
      <p:sp>
        <p:nvSpPr>
          <p:cNvPr id="65" name="Abgerundetes Rechteck 64"/>
          <p:cNvSpPr/>
          <p:nvPr/>
        </p:nvSpPr>
        <p:spPr bwMode="auto">
          <a:xfrm>
            <a:off x="3068638" y="4076700"/>
            <a:ext cx="2727325" cy="307975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r">
              <a:defRPr/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7138988" y="4495800"/>
            <a:ext cx="1636712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rPr>
              <a:t>offline signature creation</a:t>
            </a:r>
            <a:endParaRPr lang="en-US" sz="11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already 5 different signature application components available supporting sign-me</a:t>
            </a:r>
            <a:endParaRPr lang="en-US" sz="1100" dirty="0">
              <a:latin typeface="+mn-lt"/>
              <a:ea typeface="+mn-ea"/>
              <a:cs typeface="+mn-cs"/>
            </a:endParaRPr>
          </a:p>
        </p:txBody>
      </p:sp>
      <p:sp>
        <p:nvSpPr>
          <p:cNvPr id="67" name="Textfeld 36"/>
          <p:cNvSpPr txBox="1">
            <a:spLocks noChangeArrowheads="1"/>
          </p:cNvSpPr>
          <p:nvPr/>
        </p:nvSpPr>
        <p:spPr bwMode="auto">
          <a:xfrm>
            <a:off x="3751263" y="4492625"/>
            <a:ext cx="163512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uncomplicated workflow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users are guided through the necessary steps to ease the overall loading process</a:t>
            </a:r>
          </a:p>
        </p:txBody>
      </p:sp>
      <p:sp>
        <p:nvSpPr>
          <p:cNvPr id="68" name="Textfeld 1"/>
          <p:cNvSpPr txBox="1">
            <a:spLocks noChangeArrowheads="1"/>
          </p:cNvSpPr>
          <p:nvPr/>
        </p:nvSpPr>
        <p:spPr bwMode="auto">
          <a:xfrm>
            <a:off x="3068638" y="4077072"/>
            <a:ext cx="27273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buNone/>
            </a:pPr>
            <a:r>
              <a:rPr lang="en-US" sz="1400" b="1" dirty="0" smtClean="0">
                <a:solidFill>
                  <a:schemeClr val="bg1"/>
                </a:solidFill>
              </a:rPr>
              <a:t>All advantages at a glance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55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Preliminary</a:t>
            </a:r>
            <a:r>
              <a:rPr lang="de-DE" dirty="0" smtClean="0"/>
              <a:t> Actions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following preparations are required </a:t>
            </a:r>
            <a:r>
              <a:rPr lang="en-US" i="1" dirty="0" smtClean="0"/>
              <a:t>before</a:t>
            </a:r>
            <a:r>
              <a:rPr lang="en-US" dirty="0" smtClean="0"/>
              <a:t> starting the certification process:</a:t>
            </a:r>
          </a:p>
          <a:p>
            <a:pPr marL="523875" lvl="2" indent="-342900">
              <a:buFont typeface="+mj-lt"/>
              <a:buAutoNum type="arabicPeriod"/>
            </a:pPr>
            <a:endParaRPr lang="en-US" dirty="0" smtClean="0"/>
          </a:p>
          <a:p>
            <a:pPr marL="523875" lvl="2" indent="-342900">
              <a:buFont typeface="+mj-lt"/>
              <a:buAutoNum type="arabicPeriod"/>
            </a:pPr>
            <a:r>
              <a:rPr lang="en-US" dirty="0" smtClean="0"/>
              <a:t>Buy a Comfort Reader</a:t>
            </a:r>
            <a:r>
              <a:rPr lang="en-US" b="0" dirty="0" smtClean="0"/>
              <a:t>: </a:t>
            </a:r>
            <a:r>
              <a:rPr lang="en-US" b="0" dirty="0"/>
              <a:t>Standard reader with </a:t>
            </a:r>
            <a:r>
              <a:rPr lang="en-US" b="0" dirty="0" smtClean="0"/>
              <a:t>display, keypad </a:t>
            </a:r>
            <a:br>
              <a:rPr lang="en-US" b="0" dirty="0" smtClean="0"/>
            </a:br>
            <a:r>
              <a:rPr lang="en-US" b="0" dirty="0" smtClean="0"/>
              <a:t>and </a:t>
            </a:r>
            <a:r>
              <a:rPr lang="en-US" dirty="0"/>
              <a:t>security module</a:t>
            </a:r>
            <a:r>
              <a:rPr lang="en-US" b="0" dirty="0"/>
              <a:t> for secure key storage</a:t>
            </a:r>
            <a:br>
              <a:rPr lang="en-US" b="0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b="0" dirty="0"/>
              <a:t>required for signature PIN management</a:t>
            </a:r>
            <a:br>
              <a:rPr lang="en-US" b="0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b="0" dirty="0"/>
              <a:t>required for generation of qualified signatures</a:t>
            </a:r>
            <a:endParaRPr lang="en-US" dirty="0" smtClean="0"/>
          </a:p>
          <a:p>
            <a:pPr marL="523875" lvl="2" indent="-342900">
              <a:buFont typeface="+mj-lt"/>
              <a:buAutoNum type="arabicPeriod"/>
            </a:pPr>
            <a:endParaRPr lang="en-US" dirty="0" smtClean="0"/>
          </a:p>
          <a:p>
            <a:pPr marL="523875" lvl="2" indent="-342900">
              <a:buFont typeface="+mj-lt"/>
              <a:buAutoNum type="arabicPeriod"/>
            </a:pPr>
            <a:r>
              <a:rPr lang="en-US" dirty="0" smtClean="0"/>
              <a:t>Buy </a:t>
            </a:r>
            <a:r>
              <a:rPr lang="en-US" dirty="0"/>
              <a:t>a certificate from an affiliated online </a:t>
            </a:r>
            <a:r>
              <a:rPr lang="en-US" dirty="0" smtClean="0"/>
              <a:t>shop</a:t>
            </a:r>
            <a:r>
              <a:rPr lang="en-US" dirty="0"/>
              <a:t/>
            </a:r>
            <a:br>
              <a:rPr lang="en-US" dirty="0"/>
            </a:br>
            <a:r>
              <a:rPr lang="en-US" b="0" dirty="0"/>
              <a:t>Certificates are not sold by the Bundesdruckerei directly but rather</a:t>
            </a:r>
            <a:br>
              <a:rPr lang="en-US" b="0" dirty="0"/>
            </a:br>
            <a:r>
              <a:rPr lang="en-US" b="0" dirty="0"/>
              <a:t>by </a:t>
            </a:r>
            <a:r>
              <a:rPr lang="en-US" b="0" dirty="0" smtClean="0"/>
              <a:t>affiliated online shops 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(</a:t>
            </a:r>
            <a:r>
              <a:rPr lang="en-US" b="0" dirty="0" smtClean="0"/>
              <a:t>currently: </a:t>
            </a:r>
            <a:r>
              <a:rPr lang="en-US" b="0" dirty="0"/>
              <a:t>card reader manufacturer </a:t>
            </a:r>
            <a:r>
              <a:rPr lang="en-US" b="0" dirty="0" smtClean="0"/>
              <a:t>Reiner </a:t>
            </a:r>
            <a:r>
              <a:rPr lang="en-US" b="0" dirty="0"/>
              <a:t>SCT)</a:t>
            </a:r>
          </a:p>
          <a:p>
            <a:pPr marL="523875" lvl="2" indent="-342900">
              <a:buFont typeface="+mj-lt"/>
              <a:buAutoNum type="arabicPeriod"/>
            </a:pPr>
            <a:endParaRPr lang="en-US" dirty="0"/>
          </a:p>
          <a:p>
            <a:pPr marL="523875" lvl="2" indent="-342900">
              <a:buFont typeface="+mj-lt"/>
              <a:buAutoNum type="arabicPeriod"/>
            </a:pPr>
            <a:r>
              <a:rPr lang="en-US" dirty="0" smtClean="0"/>
              <a:t>Register </a:t>
            </a:r>
            <a:r>
              <a:rPr lang="en-US" dirty="0" smtClean="0"/>
              <a:t>online to obtain a re-usable authorization code</a:t>
            </a:r>
            <a:br>
              <a:rPr lang="en-US" dirty="0" smtClean="0"/>
            </a:br>
            <a:r>
              <a:rPr lang="en-US" b="0" dirty="0" smtClean="0"/>
              <a:t>Ensures that even in case of theft only the legitimate card holder</a:t>
            </a:r>
            <a:br>
              <a:rPr lang="en-US" b="0" dirty="0" smtClean="0"/>
            </a:br>
            <a:r>
              <a:rPr lang="en-US" b="0" dirty="0" smtClean="0"/>
              <a:t>can initiate the certification process. </a:t>
            </a:r>
          </a:p>
          <a:p>
            <a:pPr marL="523875" lvl="2" indent="-34290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Picture 3" descr="H:\prj\eID\consulting\nl\img\komfortle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606774"/>
            <a:ext cx="1712912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35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Registration using eID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de-DE" smtClean="0"/>
              <a:pPr/>
              <a:t>7</a:t>
            </a:fld>
            <a:endParaRPr lang="de-DE"/>
          </a:p>
        </p:txBody>
      </p:sp>
      <p:grpSp>
        <p:nvGrpSpPr>
          <p:cNvPr id="31" name="Gruppieren 30"/>
          <p:cNvGrpSpPr/>
          <p:nvPr/>
        </p:nvGrpSpPr>
        <p:grpSpPr>
          <a:xfrm>
            <a:off x="512933" y="1268760"/>
            <a:ext cx="8531147" cy="966206"/>
            <a:chOff x="512933" y="1628800"/>
            <a:chExt cx="8531147" cy="966206"/>
          </a:xfrm>
        </p:grpSpPr>
        <p:pic>
          <p:nvPicPr>
            <p:cNvPr id="1033" name="Picture 9" descr="D:\Logos\signme_logo_rgb_300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6601" y="1628800"/>
              <a:ext cx="2067479" cy="884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Gruppieren 2"/>
            <p:cNvGrpSpPr/>
            <p:nvPr/>
          </p:nvGrpSpPr>
          <p:grpSpPr>
            <a:xfrm>
              <a:off x="512933" y="1916832"/>
              <a:ext cx="1480880" cy="678174"/>
              <a:chOff x="1294925" y="1124157"/>
              <a:chExt cx="1480880" cy="678174"/>
            </a:xfrm>
          </p:grpSpPr>
          <p:sp>
            <p:nvSpPr>
              <p:cNvPr id="8" name="Rectangle 87"/>
              <p:cNvSpPr>
                <a:spLocks noChangeArrowheads="1"/>
              </p:cNvSpPr>
              <p:nvPr/>
            </p:nvSpPr>
            <p:spPr bwMode="auto">
              <a:xfrm>
                <a:off x="1930702" y="1124157"/>
                <a:ext cx="845103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de-DE" sz="1400" b="1" dirty="0" smtClean="0">
                    <a:latin typeface="Tahoma"/>
                    <a:cs typeface="Tahoma"/>
                  </a:rPr>
                  <a:t>eID</a:t>
                </a:r>
                <a:r>
                  <a:rPr lang="de-DE" sz="1400" b="1" dirty="0">
                    <a:latin typeface="Tahoma"/>
                    <a:cs typeface="Tahoma"/>
                  </a:rPr>
                  <a:t/>
                </a:r>
                <a:br>
                  <a:rPr lang="de-DE" sz="1400" b="1" dirty="0">
                    <a:latin typeface="Tahoma"/>
                    <a:cs typeface="Tahoma"/>
                  </a:rPr>
                </a:br>
                <a:r>
                  <a:rPr lang="de-DE" sz="1400" b="1" dirty="0" smtClean="0">
                    <a:latin typeface="Tahoma"/>
                    <a:cs typeface="Tahoma"/>
                  </a:rPr>
                  <a:t>Service</a:t>
                </a:r>
                <a:endParaRPr lang="de-DE" sz="1400" b="1" dirty="0">
                  <a:latin typeface="Tahoma"/>
                  <a:cs typeface="Tahoma"/>
                </a:endParaRPr>
              </a:p>
            </p:txBody>
          </p:sp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4925" y="1132171"/>
                <a:ext cx="765075" cy="670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5" name="Gruppieren 34"/>
            <p:cNvGrpSpPr/>
            <p:nvPr/>
          </p:nvGrpSpPr>
          <p:grpSpPr>
            <a:xfrm>
              <a:off x="2012263" y="1805351"/>
              <a:ext cx="5142350" cy="623778"/>
              <a:chOff x="2012263" y="1024186"/>
              <a:chExt cx="5142350" cy="623778"/>
            </a:xfrm>
          </p:grpSpPr>
          <p:pic>
            <p:nvPicPr>
              <p:cNvPr id="36" name="Picture 7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1752"/>
              <a:stretch/>
            </p:blipFill>
            <p:spPr bwMode="auto">
              <a:xfrm>
                <a:off x="2012263" y="1024186"/>
                <a:ext cx="5142350" cy="6237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Rechteck 36"/>
              <p:cNvSpPr/>
              <p:nvPr/>
            </p:nvSpPr>
            <p:spPr>
              <a:xfrm>
                <a:off x="5584309" y="1024186"/>
                <a:ext cx="914400" cy="62377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rot="0" spcFirstLastPara="0" vertOverflow="overflow" horzOverflow="overflow" vert="horz" wrap="non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79388" indent="-179388" algn="ctr">
                  <a:buBlip>
                    <a:blip r:embed="rId6"/>
                  </a:buBlip>
                </a:pPr>
                <a:endParaRPr lang="de-DE" kern="0" dirty="0" err="1" smtClean="0">
                  <a:solidFill>
                    <a:prstClr val="black"/>
                  </a:solidFill>
                  <a:latin typeface="Tahoma"/>
                  <a:cs typeface="Arial"/>
                </a:endParaRPr>
              </a:p>
            </p:txBody>
          </p:sp>
        </p:grpSp>
      </p:grpSp>
      <p:grpSp>
        <p:nvGrpSpPr>
          <p:cNvPr id="32" name="Gruppieren 31"/>
          <p:cNvGrpSpPr/>
          <p:nvPr/>
        </p:nvGrpSpPr>
        <p:grpSpPr>
          <a:xfrm>
            <a:off x="3992879" y="4763244"/>
            <a:ext cx="3259881" cy="740880"/>
            <a:chOff x="3992879" y="4692725"/>
            <a:chExt cx="3259881" cy="740880"/>
          </a:xfrm>
        </p:grpSpPr>
        <p:grpSp>
          <p:nvGrpSpPr>
            <p:cNvPr id="25" name="Gruppieren 24"/>
            <p:cNvGrpSpPr/>
            <p:nvPr/>
          </p:nvGrpSpPr>
          <p:grpSpPr>
            <a:xfrm>
              <a:off x="5220072" y="4899027"/>
              <a:ext cx="2032688" cy="534578"/>
              <a:chOff x="3635896" y="5280465"/>
              <a:chExt cx="2032688" cy="534578"/>
            </a:xfrm>
          </p:grpSpPr>
          <p:pic>
            <p:nvPicPr>
              <p:cNvPr id="19" name="Picture 51" descr="20091217_neuer_personalausweis_logo_bild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5896" y="5301208"/>
                <a:ext cx="493092" cy="493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" name="Textfeld 23"/>
              <p:cNvSpPr txBox="1"/>
              <p:nvPr/>
            </p:nvSpPr>
            <p:spPr>
              <a:xfrm>
                <a:off x="4156416" y="5280465"/>
                <a:ext cx="1512168" cy="534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buClr>
                    <a:schemeClr val="accent5"/>
                  </a:buClr>
                  <a:buNone/>
                </a:pPr>
                <a:r>
                  <a:rPr lang="de-DE" dirty="0" smtClean="0"/>
                  <a:t>User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browser</a:t>
                </a:r>
                <a:r>
                  <a:rPr lang="de-DE" dirty="0" smtClean="0"/>
                  <a:t>,</a:t>
                </a:r>
              </a:p>
              <a:p>
                <a:pPr>
                  <a:buClr>
                    <a:schemeClr val="accent5"/>
                  </a:buClr>
                  <a:buNone/>
                </a:pPr>
                <a:r>
                  <a:rPr lang="de-DE" dirty="0" smtClean="0"/>
                  <a:t>ID </a:t>
                </a:r>
                <a:r>
                  <a:rPr lang="de-DE" dirty="0" err="1" smtClean="0"/>
                  <a:t>card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„</a:t>
                </a:r>
                <a:r>
                  <a:rPr lang="de-DE" dirty="0" err="1" smtClean="0"/>
                  <a:t>AusweisApp</a:t>
                </a:r>
                <a:r>
                  <a:rPr lang="de-DE" dirty="0" smtClean="0"/>
                  <a:t>“</a:t>
                </a:r>
                <a:endParaRPr lang="de-DE" dirty="0"/>
              </a:p>
            </p:txBody>
          </p:sp>
        </p:grpSp>
        <p:pic>
          <p:nvPicPr>
            <p:cNvPr id="38" name="Picture 2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93" t="81341" r="38790"/>
            <a:stretch/>
          </p:blipFill>
          <p:spPr bwMode="auto">
            <a:xfrm>
              <a:off x="3992879" y="4692725"/>
              <a:ext cx="1155185" cy="5098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46" name="Gerade Verbindung 45"/>
          <p:cNvCxnSpPr/>
          <p:nvPr/>
        </p:nvCxnSpPr>
        <p:spPr bwMode="auto">
          <a:xfrm>
            <a:off x="2267744" y="2492896"/>
            <a:ext cx="1440160" cy="1440160"/>
          </a:xfrm>
          <a:prstGeom prst="line">
            <a:avLst/>
          </a:prstGeom>
          <a:noFill/>
          <a:ln w="57150" cap="flat" cmpd="sng" algn="ctr">
            <a:solidFill>
              <a:srgbClr val="FF001A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Ellipse 46"/>
          <p:cNvSpPr/>
          <p:nvPr/>
        </p:nvSpPr>
        <p:spPr>
          <a:xfrm>
            <a:off x="2901658" y="3126809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FF001A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FF001A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FF001A"/>
                </a:solidFill>
                <a:latin typeface="Tahoma"/>
                <a:cs typeface="Arial"/>
              </a:rPr>
              <a:t>3</a:t>
            </a:r>
          </a:p>
        </p:txBody>
      </p:sp>
      <p:cxnSp>
        <p:nvCxnSpPr>
          <p:cNvPr id="48" name="Gerade Verbindung 47"/>
          <p:cNvCxnSpPr/>
          <p:nvPr/>
        </p:nvCxnSpPr>
        <p:spPr bwMode="auto">
          <a:xfrm flipV="1">
            <a:off x="5148064" y="1694578"/>
            <a:ext cx="1291451" cy="1291451"/>
          </a:xfrm>
          <a:prstGeom prst="line">
            <a:avLst/>
          </a:prstGeom>
          <a:noFill/>
          <a:ln w="57150" cap="rnd" cmpd="sng" algn="ctr">
            <a:solidFill>
              <a:srgbClr val="7C8F9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Ellipse 48"/>
          <p:cNvSpPr/>
          <p:nvPr/>
        </p:nvSpPr>
        <p:spPr>
          <a:xfrm>
            <a:off x="5584309" y="2305442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7C8F9F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7C8F9F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7C8F9F"/>
                </a:solidFill>
                <a:latin typeface="Tahoma"/>
                <a:cs typeface="Arial"/>
              </a:rPr>
              <a:t>1</a:t>
            </a:r>
          </a:p>
        </p:txBody>
      </p:sp>
      <p:cxnSp>
        <p:nvCxnSpPr>
          <p:cNvPr id="50" name="Gerade Verbindung 49"/>
          <p:cNvCxnSpPr/>
          <p:nvPr/>
        </p:nvCxnSpPr>
        <p:spPr bwMode="auto">
          <a:xfrm flipH="1" flipV="1">
            <a:off x="2267744" y="2141927"/>
            <a:ext cx="1368152" cy="1348158"/>
          </a:xfrm>
          <a:prstGeom prst="line">
            <a:avLst/>
          </a:prstGeom>
          <a:noFill/>
          <a:ln w="57150" cap="rnd" cmpd="sng" algn="ctr">
            <a:solidFill>
              <a:srgbClr val="7C8F9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Gerade Verbindung 50"/>
          <p:cNvCxnSpPr/>
          <p:nvPr/>
        </p:nvCxnSpPr>
        <p:spPr bwMode="auto">
          <a:xfrm flipH="1">
            <a:off x="3635896" y="3490085"/>
            <a:ext cx="1420620" cy="0"/>
          </a:xfrm>
          <a:prstGeom prst="line">
            <a:avLst/>
          </a:prstGeom>
          <a:noFill/>
          <a:ln w="57150" cap="rnd" cmpd="sng" algn="ctr">
            <a:solidFill>
              <a:srgbClr val="7C8F9F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Gerade Verbindung 51"/>
          <p:cNvCxnSpPr/>
          <p:nvPr/>
        </p:nvCxnSpPr>
        <p:spPr bwMode="auto">
          <a:xfrm flipH="1">
            <a:off x="5056516" y="2141927"/>
            <a:ext cx="1333392" cy="1348158"/>
          </a:xfrm>
          <a:prstGeom prst="line">
            <a:avLst/>
          </a:prstGeom>
          <a:noFill/>
          <a:ln w="57150" cap="rnd" cmpd="sng" algn="ctr">
            <a:solidFill>
              <a:srgbClr val="7C8F9F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Ellipse 52"/>
          <p:cNvSpPr/>
          <p:nvPr/>
        </p:nvSpPr>
        <p:spPr>
          <a:xfrm>
            <a:off x="4197802" y="3367914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7C8F9F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7C8F9F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7C8F9F"/>
                </a:solidFill>
                <a:latin typeface="Tahoma"/>
                <a:cs typeface="Arial"/>
              </a:rPr>
              <a:t>2</a:t>
            </a:r>
          </a:p>
        </p:txBody>
      </p:sp>
      <p:cxnSp>
        <p:nvCxnSpPr>
          <p:cNvPr id="54" name="Gerade Verbindung 53"/>
          <p:cNvCxnSpPr/>
          <p:nvPr/>
        </p:nvCxnSpPr>
        <p:spPr bwMode="auto">
          <a:xfrm flipH="1" flipV="1">
            <a:off x="2275364" y="2862357"/>
            <a:ext cx="1368152" cy="1348158"/>
          </a:xfrm>
          <a:prstGeom prst="line">
            <a:avLst/>
          </a:prstGeom>
          <a:noFill/>
          <a:ln w="57150" cap="rnd" cmpd="sng" algn="ctr">
            <a:solidFill>
              <a:srgbClr val="7C8F9F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Gerade Verbindung 54"/>
          <p:cNvCxnSpPr/>
          <p:nvPr/>
        </p:nvCxnSpPr>
        <p:spPr bwMode="auto">
          <a:xfrm flipH="1">
            <a:off x="3643516" y="4210515"/>
            <a:ext cx="1420620" cy="0"/>
          </a:xfrm>
          <a:prstGeom prst="line">
            <a:avLst/>
          </a:prstGeom>
          <a:noFill/>
          <a:ln w="57150" cap="rnd" cmpd="sng" algn="ctr">
            <a:solidFill>
              <a:srgbClr val="7C8F9F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Gerade Verbindung 55"/>
          <p:cNvCxnSpPr/>
          <p:nvPr/>
        </p:nvCxnSpPr>
        <p:spPr bwMode="auto">
          <a:xfrm flipH="1">
            <a:off x="5064136" y="2276872"/>
            <a:ext cx="1912465" cy="1933643"/>
          </a:xfrm>
          <a:prstGeom prst="line">
            <a:avLst/>
          </a:prstGeom>
          <a:noFill/>
          <a:ln w="57150" cap="rnd" cmpd="sng" algn="ctr">
            <a:solidFill>
              <a:srgbClr val="7C8F9F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Ellipse 56"/>
          <p:cNvSpPr/>
          <p:nvPr/>
        </p:nvSpPr>
        <p:spPr>
          <a:xfrm>
            <a:off x="4205422" y="4088344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7C8F9F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1400" b="1" kern="0" dirty="0" smtClean="0">
                <a:solidFill>
                  <a:srgbClr val="7C8F9F"/>
                </a:solidFill>
                <a:latin typeface="Tahoma"/>
                <a:cs typeface="Arial"/>
              </a:rPr>
              <a:t>4</a:t>
            </a:r>
          </a:p>
        </p:txBody>
      </p:sp>
      <p:cxnSp>
        <p:nvCxnSpPr>
          <p:cNvPr id="58" name="Gerade Verbindung 57"/>
          <p:cNvCxnSpPr/>
          <p:nvPr/>
        </p:nvCxnSpPr>
        <p:spPr bwMode="auto">
          <a:xfrm flipH="1">
            <a:off x="5436096" y="2614115"/>
            <a:ext cx="1656185" cy="1656184"/>
          </a:xfrm>
          <a:prstGeom prst="line">
            <a:avLst/>
          </a:prstGeom>
          <a:noFill/>
          <a:ln w="57150" cap="rnd" cmpd="sng" algn="ctr">
            <a:solidFill>
              <a:srgbClr val="7C8F9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Ellipse 58"/>
          <p:cNvSpPr/>
          <p:nvPr/>
        </p:nvSpPr>
        <p:spPr>
          <a:xfrm>
            <a:off x="6186622" y="3288244"/>
            <a:ext cx="244340" cy="244342"/>
          </a:xfrm>
          <a:prstGeom prst="ellipse">
            <a:avLst/>
          </a:prstGeom>
          <a:solidFill>
            <a:schemeClr val="bg1"/>
          </a:solidFill>
          <a:ln w="15875">
            <a:solidFill>
              <a:srgbClr val="7C8F9F"/>
            </a:solidFill>
          </a:ln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buNone/>
            </a:pPr>
            <a:r>
              <a:rPr lang="de-DE" sz="600" b="1" kern="0" dirty="0" smtClean="0">
                <a:solidFill>
                  <a:srgbClr val="7C8F9F"/>
                </a:solidFill>
                <a:latin typeface="Tahoma"/>
                <a:cs typeface="Arial"/>
              </a:rPr>
              <a:t> </a:t>
            </a:r>
            <a:r>
              <a:rPr lang="de-DE" sz="1400" b="1" kern="0" dirty="0" smtClean="0">
                <a:solidFill>
                  <a:srgbClr val="7C8F9F"/>
                </a:solidFill>
                <a:latin typeface="Tahoma"/>
                <a:cs typeface="Arial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13566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Post-</a:t>
            </a:r>
            <a:r>
              <a:rPr lang="de-DE" dirty="0" err="1" smtClean="0"/>
              <a:t>Issuance</a:t>
            </a:r>
            <a:r>
              <a:rPr lang="de-DE" dirty="0" smtClean="0"/>
              <a:t> </a:t>
            </a:r>
            <a:r>
              <a:rPr lang="de-DE" dirty="0" err="1" smtClean="0"/>
              <a:t>Certification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908720"/>
            <a:ext cx="8353425" cy="482441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Post-Issuance process consists of</a:t>
            </a:r>
          </a:p>
          <a:p>
            <a:endParaRPr lang="en-US" b="0" dirty="0"/>
          </a:p>
          <a:p>
            <a:pPr marL="523875" lvl="2" indent="-342900">
              <a:buFont typeface="+mj-lt"/>
              <a:buAutoNum type="arabicPeriod"/>
            </a:pPr>
            <a:r>
              <a:rPr lang="en-US" b="0" dirty="0" smtClean="0"/>
              <a:t>entering the authorization </a:t>
            </a:r>
            <a:r>
              <a:rPr lang="en-US" b="0" dirty="0" smtClean="0"/>
              <a:t>code</a:t>
            </a:r>
            <a:br>
              <a:rPr lang="en-US" b="0" dirty="0" smtClean="0"/>
            </a:br>
            <a:r>
              <a:rPr lang="en-US" b="0" dirty="0" smtClean="0"/>
              <a:t>(received upon registration)</a:t>
            </a:r>
            <a:endParaRPr lang="en-US" b="0" dirty="0" smtClean="0"/>
          </a:p>
          <a:p>
            <a:pPr marL="523875" lvl="2" indent="-342900">
              <a:buFont typeface="+mj-lt"/>
              <a:buAutoNum type="arabicPeriod"/>
            </a:pPr>
            <a:endParaRPr lang="en-US" b="0" dirty="0" smtClean="0"/>
          </a:p>
          <a:p>
            <a:pPr marL="523875" lvl="2" indent="-342900">
              <a:buFont typeface="+mj-lt"/>
              <a:buAutoNum type="arabicPeriod"/>
            </a:pPr>
            <a:r>
              <a:rPr lang="en-US" b="0" dirty="0" smtClean="0"/>
              <a:t>setting the </a:t>
            </a:r>
            <a:r>
              <a:rPr lang="en-US" b="0" dirty="0" smtClean="0"/>
              <a:t>signature </a:t>
            </a:r>
            <a:r>
              <a:rPr lang="en-US" b="0" dirty="0" smtClean="0"/>
              <a:t>PIN</a:t>
            </a:r>
          </a:p>
          <a:p>
            <a:pPr marL="523875" lvl="2" indent="-342900">
              <a:buFont typeface="+mj-lt"/>
              <a:buAutoNum type="arabicPeriod"/>
            </a:pPr>
            <a:endParaRPr lang="en-US" b="0" dirty="0"/>
          </a:p>
          <a:p>
            <a:pPr marL="523875" lvl="2" indent="-342900">
              <a:buFont typeface="+mj-lt"/>
              <a:buAutoNum type="arabicPeriod"/>
            </a:pPr>
            <a:r>
              <a:rPr lang="en-US" b="0" dirty="0" smtClean="0"/>
              <a:t>selecting a revocation password</a:t>
            </a:r>
            <a:br>
              <a:rPr lang="en-US" b="0" dirty="0" smtClean="0"/>
            </a:br>
            <a:r>
              <a:rPr lang="en-US" b="0" dirty="0" smtClean="0"/>
              <a:t>(for the hotline)</a:t>
            </a:r>
          </a:p>
          <a:p>
            <a:pPr marL="523875" lvl="2" indent="-342900">
              <a:buFont typeface="+mj-lt"/>
              <a:buAutoNum type="arabicPeriod"/>
            </a:pPr>
            <a:endParaRPr lang="en-US" b="0" dirty="0"/>
          </a:p>
          <a:p>
            <a:pPr marL="523875" lvl="2" indent="-342900">
              <a:buFont typeface="+mj-lt"/>
              <a:buAutoNum type="arabicPeriod"/>
            </a:pPr>
            <a:r>
              <a:rPr lang="en-US" b="0" dirty="0" smtClean="0"/>
              <a:t>loading the certificate </a:t>
            </a:r>
            <a:br>
              <a:rPr lang="en-US" b="0" dirty="0" smtClean="0"/>
            </a:br>
            <a:r>
              <a:rPr lang="en-US" b="0" dirty="0" smtClean="0"/>
              <a:t>in an enhanced </a:t>
            </a:r>
            <a:r>
              <a:rPr lang="en-US" b="0" dirty="0" err="1" smtClean="0"/>
              <a:t>eID</a:t>
            </a:r>
            <a:r>
              <a:rPr lang="en-US" b="0" dirty="0" smtClean="0"/>
              <a:t> </a:t>
            </a:r>
            <a:r>
              <a:rPr lang="en-US" b="0" dirty="0" smtClean="0"/>
              <a:t>session</a:t>
            </a:r>
            <a:br>
              <a:rPr lang="en-US" b="0" dirty="0" smtClean="0"/>
            </a:br>
            <a:r>
              <a:rPr lang="en-US" b="0" dirty="0" smtClean="0"/>
              <a:t>(including key generation)</a:t>
            </a:r>
            <a:endParaRPr lang="en-US" b="0" dirty="0" smtClean="0"/>
          </a:p>
          <a:p>
            <a:pPr marL="523875" lvl="2" indent="-342900">
              <a:buFont typeface="+mj-lt"/>
              <a:buAutoNum type="arabicPeriod"/>
            </a:pPr>
            <a:endParaRPr lang="en-US" b="0" dirty="0"/>
          </a:p>
          <a:p>
            <a:pPr marL="523875" lvl="2" indent="-342900">
              <a:buFont typeface="+mj-lt"/>
              <a:buAutoNum type="arabicPeriod"/>
            </a:pPr>
            <a:r>
              <a:rPr lang="en-US" b="0" dirty="0" smtClean="0"/>
              <a:t>confirming reception of the </a:t>
            </a:r>
            <a:r>
              <a:rPr lang="en-US" b="0" dirty="0" smtClean="0"/>
              <a:t>certificate</a:t>
            </a:r>
            <a:br>
              <a:rPr lang="en-US" b="0" dirty="0" smtClean="0"/>
            </a:br>
            <a:r>
              <a:rPr lang="en-US" b="0" dirty="0" smtClean="0"/>
              <a:t>(required by German signature law)</a:t>
            </a:r>
            <a:endParaRPr lang="en-US" b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26" name="Picture 2" descr="\\Client\Y$\sign-m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480" y="1550929"/>
            <a:ext cx="4788024" cy="4541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90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Post-</a:t>
            </a:r>
            <a:r>
              <a:rPr lang="de-DE" dirty="0" err="1"/>
              <a:t>Issuance</a:t>
            </a:r>
            <a:r>
              <a:rPr lang="de-DE" dirty="0"/>
              <a:t> </a:t>
            </a:r>
            <a:r>
              <a:rPr lang="de-DE" dirty="0" err="1"/>
              <a:t>Certification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September 11</a:t>
            </a:r>
            <a:r>
              <a:rPr lang="de-DE" baseline="30000" dirty="0"/>
              <a:t>th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Open Identity </a:t>
            </a:r>
            <a:r>
              <a:rPr lang="de-DE" dirty="0" err="1"/>
              <a:t>Summit</a:t>
            </a:r>
            <a:r>
              <a:rPr lang="de-DE" dirty="0"/>
              <a:t> 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ED24F-BA79-4F14-9247-CA0A3CFB8266}" type="slidenum">
              <a:rPr lang="de-DE" smtClean="0"/>
              <a:pPr/>
              <a:t>9</a:t>
            </a:fld>
            <a:endParaRPr lang="de-DE"/>
          </a:p>
        </p:txBody>
      </p:sp>
      <p:grpSp>
        <p:nvGrpSpPr>
          <p:cNvPr id="31" name="Gruppieren 30"/>
          <p:cNvGrpSpPr/>
          <p:nvPr/>
        </p:nvGrpSpPr>
        <p:grpSpPr>
          <a:xfrm>
            <a:off x="512933" y="1268760"/>
            <a:ext cx="8531147" cy="966206"/>
            <a:chOff x="512933" y="1628800"/>
            <a:chExt cx="8531147" cy="966206"/>
          </a:xfrm>
        </p:grpSpPr>
        <p:pic>
          <p:nvPicPr>
            <p:cNvPr id="1033" name="Picture 9" descr="D:\Logos\signme_logo_rgb_300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6601" y="1628800"/>
              <a:ext cx="2067479" cy="8840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Gruppieren 2"/>
            <p:cNvGrpSpPr/>
            <p:nvPr/>
          </p:nvGrpSpPr>
          <p:grpSpPr>
            <a:xfrm>
              <a:off x="512933" y="1916832"/>
              <a:ext cx="1480880" cy="678174"/>
              <a:chOff x="1294925" y="1124157"/>
              <a:chExt cx="1480880" cy="678174"/>
            </a:xfrm>
          </p:grpSpPr>
          <p:sp>
            <p:nvSpPr>
              <p:cNvPr id="8" name="Rectangle 87"/>
              <p:cNvSpPr>
                <a:spLocks noChangeArrowheads="1"/>
              </p:cNvSpPr>
              <p:nvPr/>
            </p:nvSpPr>
            <p:spPr bwMode="auto">
              <a:xfrm>
                <a:off x="1930702" y="1124157"/>
                <a:ext cx="845103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de-DE" sz="1400" b="1" dirty="0" smtClean="0">
                    <a:latin typeface="Tahoma"/>
                    <a:cs typeface="Tahoma"/>
                  </a:rPr>
                  <a:t>eID</a:t>
                </a:r>
                <a:r>
                  <a:rPr lang="de-DE" sz="1400" b="1" dirty="0">
                    <a:latin typeface="Tahoma"/>
                    <a:cs typeface="Tahoma"/>
                  </a:rPr>
                  <a:t/>
                </a:r>
                <a:br>
                  <a:rPr lang="de-DE" sz="1400" b="1" dirty="0">
                    <a:latin typeface="Tahoma"/>
                    <a:cs typeface="Tahoma"/>
                  </a:rPr>
                </a:br>
                <a:r>
                  <a:rPr lang="de-DE" sz="1400" b="1" dirty="0" smtClean="0">
                    <a:latin typeface="Tahoma"/>
                    <a:cs typeface="Tahoma"/>
                  </a:rPr>
                  <a:t>Service</a:t>
                </a:r>
                <a:endParaRPr lang="de-DE" sz="1400" b="1" dirty="0">
                  <a:latin typeface="Tahoma"/>
                  <a:cs typeface="Tahoma"/>
                </a:endParaRPr>
              </a:p>
            </p:txBody>
          </p:sp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4925" y="1132171"/>
                <a:ext cx="765075" cy="6701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5" name="Gruppieren 34"/>
            <p:cNvGrpSpPr/>
            <p:nvPr/>
          </p:nvGrpSpPr>
          <p:grpSpPr>
            <a:xfrm>
              <a:off x="2012263" y="1805351"/>
              <a:ext cx="5142350" cy="623778"/>
              <a:chOff x="2012263" y="1024186"/>
              <a:chExt cx="5142350" cy="623778"/>
            </a:xfrm>
          </p:grpSpPr>
          <p:pic>
            <p:nvPicPr>
              <p:cNvPr id="36" name="Picture 7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1752"/>
              <a:stretch/>
            </p:blipFill>
            <p:spPr bwMode="auto">
              <a:xfrm>
                <a:off x="2012263" y="1024186"/>
                <a:ext cx="5142350" cy="6237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7" name="Rechteck 36"/>
              <p:cNvSpPr/>
              <p:nvPr/>
            </p:nvSpPr>
            <p:spPr>
              <a:xfrm>
                <a:off x="5584309" y="1024186"/>
                <a:ext cx="914400" cy="62377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rot="0" spcFirstLastPara="0" vertOverflow="overflow" horzOverflow="overflow" vert="horz" wrap="non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79388" indent="-179388" algn="ctr">
                  <a:buBlip>
                    <a:blip r:embed="rId6"/>
                  </a:buBlip>
                </a:pPr>
                <a:endParaRPr lang="de-DE" kern="0" dirty="0" err="1" smtClean="0">
                  <a:solidFill>
                    <a:prstClr val="black"/>
                  </a:solidFill>
                  <a:latin typeface="Tahoma"/>
                  <a:cs typeface="Arial"/>
                </a:endParaRPr>
              </a:p>
            </p:txBody>
          </p:sp>
        </p:grpSp>
      </p:grpSp>
      <p:grpSp>
        <p:nvGrpSpPr>
          <p:cNvPr id="12" name="Gruppieren 11"/>
          <p:cNvGrpSpPr/>
          <p:nvPr/>
        </p:nvGrpSpPr>
        <p:grpSpPr>
          <a:xfrm>
            <a:off x="2267744" y="1694578"/>
            <a:ext cx="4171771" cy="2238478"/>
            <a:chOff x="2267744" y="1694578"/>
            <a:chExt cx="4171771" cy="2238478"/>
          </a:xfrm>
        </p:grpSpPr>
        <p:cxnSp>
          <p:nvCxnSpPr>
            <p:cNvPr id="46" name="Gerade Verbindung 45"/>
            <p:cNvCxnSpPr/>
            <p:nvPr/>
          </p:nvCxnSpPr>
          <p:spPr bwMode="auto">
            <a:xfrm>
              <a:off x="2267744" y="2492896"/>
              <a:ext cx="1440160" cy="1440160"/>
            </a:xfrm>
            <a:prstGeom prst="line">
              <a:avLst/>
            </a:prstGeom>
            <a:noFill/>
            <a:ln w="57150" cap="flat" cmpd="sng" algn="ctr">
              <a:solidFill>
                <a:srgbClr val="FF001A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 Verbindung 47"/>
            <p:cNvCxnSpPr/>
            <p:nvPr/>
          </p:nvCxnSpPr>
          <p:spPr bwMode="auto">
            <a:xfrm flipV="1">
              <a:off x="5148064" y="1694578"/>
              <a:ext cx="1291451" cy="1291451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" name="Ellipse 48"/>
            <p:cNvSpPr/>
            <p:nvPr/>
          </p:nvSpPr>
          <p:spPr>
            <a:xfrm>
              <a:off x="5584309" y="2305442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1</a:t>
              </a:r>
            </a:p>
          </p:txBody>
        </p:sp>
        <p:cxnSp>
          <p:nvCxnSpPr>
            <p:cNvPr id="50" name="Gerade Verbindung 49"/>
            <p:cNvCxnSpPr/>
            <p:nvPr/>
          </p:nvCxnSpPr>
          <p:spPr bwMode="auto">
            <a:xfrm flipH="1" flipV="1">
              <a:off x="2267744" y="2141927"/>
              <a:ext cx="1368152" cy="1348158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Gerade Verbindung 50"/>
            <p:cNvCxnSpPr/>
            <p:nvPr/>
          </p:nvCxnSpPr>
          <p:spPr bwMode="auto">
            <a:xfrm flipH="1">
              <a:off x="3635896" y="3490085"/>
              <a:ext cx="1420620" cy="0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Gerade Verbindung 51"/>
            <p:cNvCxnSpPr/>
            <p:nvPr/>
          </p:nvCxnSpPr>
          <p:spPr bwMode="auto">
            <a:xfrm flipH="1">
              <a:off x="5056516" y="2141927"/>
              <a:ext cx="1333392" cy="1348158"/>
            </a:xfrm>
            <a:prstGeom prst="line">
              <a:avLst/>
            </a:prstGeom>
            <a:noFill/>
            <a:ln w="57150" cap="rnd" cmpd="sng" algn="ctr">
              <a:solidFill>
                <a:srgbClr val="7C8F9F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3" name="Ellipse 52"/>
            <p:cNvSpPr/>
            <p:nvPr/>
          </p:nvSpPr>
          <p:spPr>
            <a:xfrm>
              <a:off x="4197802" y="3367914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7C8F9F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7C8F9F"/>
                  </a:solidFill>
                  <a:latin typeface="Tahoma"/>
                  <a:cs typeface="Arial"/>
                </a:rPr>
                <a:t>2</a:t>
              </a:r>
            </a:p>
          </p:txBody>
        </p:sp>
        <p:sp>
          <p:nvSpPr>
            <p:cNvPr id="47" name="Ellipse 46"/>
            <p:cNvSpPr/>
            <p:nvPr/>
          </p:nvSpPr>
          <p:spPr>
            <a:xfrm>
              <a:off x="2901658" y="3112650"/>
              <a:ext cx="244340" cy="24434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001A"/>
              </a:solidFill>
            </a:ln>
          </p:spPr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buNone/>
              </a:pPr>
              <a:r>
                <a:rPr lang="de-DE" sz="600" b="1" kern="0" dirty="0" smtClean="0">
                  <a:solidFill>
                    <a:srgbClr val="FF001A"/>
                  </a:solidFill>
                  <a:latin typeface="Tahoma"/>
                  <a:cs typeface="Arial"/>
                </a:rPr>
                <a:t> </a:t>
              </a:r>
              <a:r>
                <a:rPr lang="de-DE" sz="1400" b="1" kern="0" dirty="0" smtClean="0">
                  <a:solidFill>
                    <a:srgbClr val="FF001A"/>
                  </a:solidFill>
                  <a:latin typeface="Tahoma"/>
                  <a:cs typeface="Arial"/>
                </a:rPr>
                <a:t>3</a:t>
              </a:r>
            </a:p>
          </p:txBody>
        </p:sp>
      </p:grpSp>
      <p:pic>
        <p:nvPicPr>
          <p:cNvPr id="28" name="Picture 3" descr="H:\prj\eID\consulting\nl\img\komfortleser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72323"/>
            <a:ext cx="758363" cy="125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uppieren 33"/>
          <p:cNvGrpSpPr/>
          <p:nvPr/>
        </p:nvGrpSpPr>
        <p:grpSpPr>
          <a:xfrm>
            <a:off x="3992879" y="4763244"/>
            <a:ext cx="3259881" cy="740880"/>
            <a:chOff x="3992879" y="4692725"/>
            <a:chExt cx="3259881" cy="740880"/>
          </a:xfrm>
        </p:grpSpPr>
        <p:grpSp>
          <p:nvGrpSpPr>
            <p:cNvPr id="39" name="Gruppieren 38"/>
            <p:cNvGrpSpPr/>
            <p:nvPr/>
          </p:nvGrpSpPr>
          <p:grpSpPr>
            <a:xfrm>
              <a:off x="5220072" y="4899027"/>
              <a:ext cx="2032688" cy="534578"/>
              <a:chOff x="3635896" y="5280465"/>
              <a:chExt cx="2032688" cy="534578"/>
            </a:xfrm>
          </p:grpSpPr>
          <p:pic>
            <p:nvPicPr>
              <p:cNvPr id="41" name="Picture 51" descr="20091217_neuer_personalausweis_logo_bild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5896" y="5301208"/>
                <a:ext cx="493092" cy="4930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" name="Textfeld 41"/>
              <p:cNvSpPr txBox="1"/>
              <p:nvPr/>
            </p:nvSpPr>
            <p:spPr>
              <a:xfrm>
                <a:off x="4156416" y="5280465"/>
                <a:ext cx="1512168" cy="5345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buClr>
                    <a:schemeClr val="accent5"/>
                  </a:buClr>
                  <a:buNone/>
                </a:pPr>
                <a:r>
                  <a:rPr lang="de-DE" dirty="0" smtClean="0"/>
                  <a:t>User </a:t>
                </a:r>
                <a:r>
                  <a:rPr lang="de-DE" dirty="0" err="1" smtClean="0"/>
                  <a:t>with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browser</a:t>
                </a:r>
                <a:r>
                  <a:rPr lang="de-DE" dirty="0" smtClean="0"/>
                  <a:t>,</a:t>
                </a:r>
              </a:p>
              <a:p>
                <a:pPr>
                  <a:buClr>
                    <a:schemeClr val="accent5"/>
                  </a:buClr>
                  <a:buNone/>
                </a:pPr>
                <a:r>
                  <a:rPr lang="de-DE" dirty="0" smtClean="0"/>
                  <a:t>ID </a:t>
                </a:r>
                <a:r>
                  <a:rPr lang="de-DE" dirty="0" err="1" smtClean="0"/>
                  <a:t>card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„</a:t>
                </a:r>
                <a:r>
                  <a:rPr lang="de-DE" dirty="0" err="1" smtClean="0"/>
                  <a:t>AusweisApp</a:t>
                </a:r>
                <a:r>
                  <a:rPr lang="de-DE" dirty="0" smtClean="0"/>
                  <a:t>“</a:t>
                </a:r>
                <a:endParaRPr lang="de-DE" dirty="0"/>
              </a:p>
            </p:txBody>
          </p:sp>
        </p:grpSp>
        <p:pic>
          <p:nvPicPr>
            <p:cNvPr id="40" name="Picture 2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793" t="81341" r="38790"/>
            <a:stretch/>
          </p:blipFill>
          <p:spPr bwMode="auto">
            <a:xfrm>
              <a:off x="3992879" y="4692725"/>
              <a:ext cx="1155185" cy="5098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424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undesdruckerei PPT-Template 2010">
  <a:themeElements>
    <a:clrScheme name="Bundesdruckerei">
      <a:dk1>
        <a:sysClr val="windowText" lastClr="000000"/>
      </a:dk1>
      <a:lt1>
        <a:sysClr val="window" lastClr="FFFFFF"/>
      </a:lt1>
      <a:dk2>
        <a:srgbClr val="7C8F9F"/>
      </a:dk2>
      <a:lt2>
        <a:srgbClr val="D2D8DC"/>
      </a:lt2>
      <a:accent1>
        <a:srgbClr val="DFDDD7"/>
      </a:accent1>
      <a:accent2>
        <a:srgbClr val="DAE4E7"/>
      </a:accent2>
      <a:accent3>
        <a:srgbClr val="D7E1D6"/>
      </a:accent3>
      <a:accent4>
        <a:srgbClr val="EEE6CC"/>
      </a:accent4>
      <a:accent5>
        <a:srgbClr val="0096C3"/>
      </a:accent5>
      <a:accent6>
        <a:srgbClr val="E95E28"/>
      </a:accent6>
      <a:hlink>
        <a:srgbClr val="7F7F7F"/>
      </a:hlink>
      <a:folHlink>
        <a:srgbClr val="7F7F7F"/>
      </a:folHlink>
    </a:clrScheme>
    <a:fontScheme name="Bundesdruckerei PPT-Template 2002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5"/>
          </a:solidFill>
        </a:ln>
      </a:spPr>
      <a:bodyPr rot="0" spcFirstLastPara="0" vertOverflow="overflow" horzOverflow="overflow" vert="horz" wrap="non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marL="179388" indent="-179388" algn="ctr">
          <a:buBlip>
            <a:blip xmlns:r="http://schemas.openxmlformats.org/officeDocument/2006/relationships" r:embed="rId1"/>
          </a:buBlip>
          <a:defRPr kern="0" dirty="0" err="1" smtClean="0">
            <a:solidFill>
              <a:prstClr val="black"/>
            </a:solidFill>
            <a:latin typeface="Tahoma"/>
            <a:cs typeface="Arial"/>
          </a:defRPr>
        </a:defPPr>
      </a:lstStyle>
    </a:spDef>
    <a:lnDef>
      <a:spPr bwMode="auto">
        <a:noFill/>
        <a:ln w="9525" cap="flat" cmpd="sng" algn="ctr">
          <a:solidFill>
            <a:schemeClr val="accent5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lIns="0" tIns="0" rIns="0" bIns="0" rtlCol="0">
        <a:noAutofit/>
      </a:bodyPr>
      <a:lstStyle>
        <a:defPPr marL="174625" indent="-174625">
          <a:buClr>
            <a:schemeClr val="accent5"/>
          </a:buCl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683</Words>
  <Application>Microsoft Office PowerPoint</Application>
  <PresentationFormat>Bildschirmpräsentation (4:3)</PresentationFormat>
  <Paragraphs>241</Paragraphs>
  <Slides>17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Bundesdruckerei PPT-Template 2010</vt:lpstr>
      <vt:lpstr>Cloud-based provisioning of  qualified certificates for the  German ID card </vt:lpstr>
      <vt:lpstr>Agenda</vt:lpstr>
      <vt:lpstr>Overview: The German ID Card</vt:lpstr>
      <vt:lpstr>eSign Application: „what you want“</vt:lpstr>
      <vt:lpstr>sign-me: the standard of tomorrow</vt:lpstr>
      <vt:lpstr>Preliminary Actions</vt:lpstr>
      <vt:lpstr>Registration using eID</vt:lpstr>
      <vt:lpstr>Post-Issuance Certification Process</vt:lpstr>
      <vt:lpstr>Post-Issuance Certification Process</vt:lpstr>
      <vt:lpstr>Post-Issuance Certification Process</vt:lpstr>
      <vt:lpstr>Post-Issuance Certification Process</vt:lpstr>
      <vt:lpstr>Post-Issuance Certification Process</vt:lpstr>
      <vt:lpstr>Post-Issuance Certification Process</vt:lpstr>
      <vt:lpstr>Security Goals and Measures of eID</vt:lpstr>
      <vt:lpstr>Security Goals and Measures of sign-me</vt:lpstr>
      <vt:lpstr>Status quo and future developments</vt:lpstr>
      <vt:lpstr>PowerPoint-Präsentation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Bundesdruckerei</dc:title>
  <dc:creator>amueller</dc:creator>
  <cp:keywords>Optimiert für Microsoft PowerPoint 2010</cp:keywords>
  <cp:lastModifiedBy>Selhorst, Marcel</cp:lastModifiedBy>
  <cp:revision>110</cp:revision>
  <dcterms:created xsi:type="dcterms:W3CDTF">2012-09-24T13:34:20Z</dcterms:created>
  <dcterms:modified xsi:type="dcterms:W3CDTF">2013-09-06T11:56:24Z</dcterms:modified>
  <cp:category>Bundesdruckerei GmbH</cp:category>
</cp:coreProperties>
</file>