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780" r:id="rId2"/>
    <p:sldId id="782" r:id="rId3"/>
    <p:sldId id="783" r:id="rId4"/>
    <p:sldId id="769" r:id="rId5"/>
    <p:sldId id="784" r:id="rId6"/>
    <p:sldId id="794" r:id="rId7"/>
    <p:sldId id="790" r:id="rId8"/>
    <p:sldId id="791" r:id="rId9"/>
    <p:sldId id="770" r:id="rId10"/>
    <p:sldId id="772" r:id="rId11"/>
    <p:sldId id="771" r:id="rId12"/>
    <p:sldId id="777" r:id="rId13"/>
    <p:sldId id="773" r:id="rId14"/>
    <p:sldId id="774" r:id="rId15"/>
    <p:sldId id="776" r:id="rId16"/>
    <p:sldId id="775" r:id="rId17"/>
    <p:sldId id="778" r:id="rId18"/>
    <p:sldId id="779" r:id="rId19"/>
    <p:sldId id="786" r:id="rId20"/>
    <p:sldId id="785" r:id="rId21"/>
    <p:sldId id="787" r:id="rId22"/>
    <p:sldId id="788" r:id="rId23"/>
    <p:sldId id="789" r:id="rId24"/>
  </p:sldIdLst>
  <p:sldSz cx="9144000" cy="6858000" type="screen4x3"/>
  <p:notesSz cx="6781800" cy="99187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  <p:clrMru>
    <a:srgbClr val="0033CC"/>
    <a:srgbClr val="0070C0"/>
    <a:srgbClr val="F66400"/>
    <a:srgbClr val="3399FF"/>
    <a:srgbClr val="E26A09"/>
    <a:srgbClr val="499CCA"/>
    <a:srgbClr val="FFFFFF"/>
    <a:srgbClr val="E25B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96" autoAdjust="0"/>
    <p:restoredTop sz="80567" autoAdjust="0"/>
  </p:normalViewPr>
  <p:slideViewPr>
    <p:cSldViewPr>
      <p:cViewPr>
        <p:scale>
          <a:sx n="90" d="100"/>
          <a:sy n="90" d="100"/>
        </p:scale>
        <p:origin x="-774" y="12"/>
      </p:cViewPr>
      <p:guideLst>
        <p:guide orient="horz" pos="2160"/>
        <p:guide pos="295"/>
        <p:guide pos="5375"/>
      </p:guideLst>
    </p:cSldViewPr>
  </p:slideViewPr>
  <p:outlineViewPr>
    <p:cViewPr>
      <p:scale>
        <a:sx n="33" d="100"/>
        <a:sy n="33" d="100"/>
      </p:scale>
      <p:origin x="0" y="2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840" y="-114"/>
      </p:cViewPr>
      <p:guideLst>
        <p:guide orient="horz" pos="3124"/>
        <p:guide pos="21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lIns="95512" tIns="47755" rIns="95512" bIns="47755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C84F0CCE-0525-417C-9FC7-DE58573F34D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1075" y="155575"/>
            <a:ext cx="2360613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1700"/>
            <a:ext cx="5426075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12" tIns="47755" rIns="95512" bIns="477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12" tIns="47755" rIns="95512" bIns="47755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913A61F5-CEF4-4512-B923-AC29BAEEAEF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9"/>
          <p:cNvSpPr/>
          <p:nvPr userDrawn="1"/>
        </p:nvSpPr>
        <p:spPr>
          <a:xfrm>
            <a:off x="1547813" y="1773238"/>
            <a:ext cx="6119812" cy="172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2800" b="1" dirty="0">
              <a:solidFill>
                <a:schemeClr val="bg2">
                  <a:lumMod val="75000"/>
                </a:schemeClr>
              </a:solidFill>
              <a:ea typeface="Times New Roman"/>
              <a:cs typeface="Times New Roman"/>
            </a:endParaRPr>
          </a:p>
          <a:p>
            <a:pPr algn="ctr">
              <a:defRPr/>
            </a:pPr>
            <a:endParaRPr lang="de-DE" sz="2800" b="1" dirty="0">
              <a:solidFill>
                <a:schemeClr val="bg2">
                  <a:lumMod val="75000"/>
                </a:schemeClr>
              </a:solidFill>
              <a:ea typeface="Times New Roman"/>
              <a:cs typeface="Times New Roman"/>
            </a:endParaRPr>
          </a:p>
          <a:p>
            <a:pPr algn="ctr">
              <a:defRPr/>
            </a:pPr>
            <a:r>
              <a:rPr lang="de-DE" sz="2800" b="1" dirty="0" err="1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Trusted</a:t>
            </a:r>
            <a:r>
              <a:rPr lang="de-DE" sz="28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 </a:t>
            </a:r>
            <a:r>
              <a:rPr lang="de-DE" sz="2800" b="1" dirty="0" err="1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SaaS</a:t>
            </a:r>
            <a:r>
              <a:rPr lang="de-DE" sz="28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 im Handwerk: </a:t>
            </a:r>
            <a:br>
              <a:rPr lang="de-DE" sz="28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</a:br>
            <a:r>
              <a:rPr lang="de-DE" sz="28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flexibel – integriert – kooperativ</a:t>
            </a:r>
            <a:endParaRPr lang="de-DE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765175"/>
            <a:ext cx="734377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288925"/>
            <a:ext cx="2373312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eck 4"/>
          <p:cNvSpPr/>
          <p:nvPr userDrawn="1"/>
        </p:nvSpPr>
        <p:spPr>
          <a:xfrm>
            <a:off x="6300788" y="692150"/>
            <a:ext cx="2592387" cy="504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000" b="1" dirty="0" err="1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Trusted</a:t>
            </a:r>
            <a:r>
              <a:rPr lang="de-DE" sz="10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 </a:t>
            </a:r>
            <a:r>
              <a:rPr lang="de-DE" sz="1000" b="1" dirty="0" err="1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SaaS</a:t>
            </a:r>
            <a:r>
              <a:rPr lang="de-DE" sz="10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 im Handwerk: </a:t>
            </a:r>
            <a:br>
              <a:rPr lang="de-DE" sz="10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</a:br>
            <a:r>
              <a:rPr lang="de-DE" sz="10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flexibel – integriert – kooperativ</a:t>
            </a:r>
            <a:endParaRPr lang="de-DE" sz="1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640" y="1848744"/>
            <a:ext cx="6120680" cy="1079500"/>
          </a:xfrm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3171131"/>
            <a:ext cx="6080720" cy="2418109"/>
          </a:xfrm>
        </p:spPr>
        <p:txBody>
          <a:bodyPr/>
          <a:lstStyle>
            <a:lvl1pPr marL="0" indent="0" algn="l">
              <a:lnSpc>
                <a:spcPct val="90000"/>
              </a:lnSpc>
              <a:spcAft>
                <a:spcPct val="0"/>
              </a:spcAft>
              <a:buFontTx/>
              <a:buNone/>
              <a:defRPr sz="2400" b="0">
                <a:solidFill>
                  <a:schemeClr val="accent2"/>
                </a:solidFill>
                <a:cs typeface="Arial" charset="0"/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5" y="1556792"/>
            <a:ext cx="8280920" cy="4752528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buClr>
                <a:schemeClr val="bg2">
                  <a:lumMod val="50000"/>
                </a:schemeClr>
              </a:buCl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buClr>
                <a:schemeClr val="bg2">
                  <a:lumMod val="50000"/>
                </a:schemeClr>
              </a:buCl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buClr>
                <a:schemeClr val="bg2">
                  <a:lumMod val="50000"/>
                </a:schemeClr>
              </a:buCl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dirty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Vorstellung des fachlichen Konzepts, Freiburg, 25.04.2013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15888"/>
            <a:ext cx="8281169" cy="936848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dirty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Vorstellung des fachlichen Konzepts, Freiburg, 25.04.2013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dirty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Vorstellung des fachlichen Konzepts, Freiburg, 25.04.2013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AS Software AG Zwisch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21" name="Textplatzhalter 2"/>
          <p:cNvSpPr>
            <a:spLocks noGrp="1"/>
          </p:cNvSpPr>
          <p:nvPr>
            <p:ph type="body" idx="1"/>
          </p:nvPr>
        </p:nvSpPr>
        <p:spPr>
          <a:xfrm>
            <a:off x="306000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dirty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Vorstellung des fachlichen Konzepts, Freiburg, 25.04.2013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3663" y="288925"/>
            <a:ext cx="2373312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5888"/>
            <a:ext cx="568801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557338"/>
            <a:ext cx="82804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6300788" y="692150"/>
            <a:ext cx="2592387" cy="504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000" b="1" dirty="0" err="1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Trusted</a:t>
            </a:r>
            <a:r>
              <a:rPr lang="de-DE" sz="10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 </a:t>
            </a:r>
            <a:r>
              <a:rPr lang="de-DE" sz="1000" b="1" dirty="0" err="1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SaaS</a:t>
            </a:r>
            <a:r>
              <a:rPr lang="de-DE" sz="10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 im Handwerk: </a:t>
            </a:r>
            <a:br>
              <a:rPr lang="de-DE" sz="10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</a:br>
            <a:r>
              <a:rPr lang="de-DE" sz="1000" b="1" dirty="0">
                <a:solidFill>
                  <a:schemeClr val="bg2">
                    <a:lumMod val="75000"/>
                  </a:schemeClr>
                </a:solidFill>
                <a:ea typeface="Times New Roman"/>
                <a:cs typeface="Times New Roman"/>
              </a:rPr>
              <a:t>flexibel – integriert – kooperativ</a:t>
            </a:r>
            <a:endParaRPr lang="de-DE" sz="1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4" name="Gerade Verbindung 13"/>
          <p:cNvCxnSpPr/>
          <p:nvPr userDrawn="1"/>
        </p:nvCxnSpPr>
        <p:spPr>
          <a:xfrm>
            <a:off x="468313" y="1268413"/>
            <a:ext cx="8280400" cy="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72450" y="6453188"/>
            <a:ext cx="576263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2E97D90-2456-41F9-B951-462E7F24489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8313" y="6483350"/>
            <a:ext cx="6840537" cy="258763"/>
          </a:xfrm>
          <a:prstGeom prst="rect">
            <a:avLst/>
          </a:prstGeom>
        </p:spPr>
        <p:txBody>
          <a:bodyPr/>
          <a:lstStyle>
            <a:lvl1pPr>
              <a:defRPr sz="1000" dirty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Vorstellung des fachlichen Konzepts, Freiburg, 25.04.2013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0F2B83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0F2B83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0F2B83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0F2B8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40000"/>
        </a:spcAft>
        <a:buClr>
          <a:schemeClr val="accent2"/>
        </a:buClr>
        <a:buChar char="•"/>
        <a:defRPr sz="20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lr>
          <a:srgbClr val="F66400"/>
        </a:buClr>
        <a:buChar char="-"/>
        <a:defRPr sz="2000">
          <a:solidFill>
            <a:srgbClr val="40404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404040"/>
        </a:buClr>
        <a:buChar char="-"/>
        <a:defRPr>
          <a:solidFill>
            <a:srgbClr val="40404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404040"/>
        </a:buClr>
        <a:buChar char="-"/>
        <a:defRPr>
          <a:solidFill>
            <a:srgbClr val="40404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404040"/>
        </a:buClr>
        <a:buChar char="-"/>
        <a:defRPr>
          <a:solidFill>
            <a:srgbClr val="40404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F2B83"/>
        </a:buClr>
        <a:buChar char="-"/>
        <a:defRPr>
          <a:solidFill>
            <a:srgbClr val="0F2B8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F2B83"/>
        </a:buClr>
        <a:buChar char="-"/>
        <a:defRPr>
          <a:solidFill>
            <a:srgbClr val="0F2B8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F2B83"/>
        </a:buClr>
        <a:buChar char="-"/>
        <a:defRPr>
          <a:solidFill>
            <a:srgbClr val="0F2B8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F2B83"/>
        </a:buClr>
        <a:buChar char="-"/>
        <a:defRPr>
          <a:solidFill>
            <a:srgbClr val="0F2B83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18" Type="http://schemas.openxmlformats.org/officeDocument/2006/relationships/image" Target="../media/image18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4.jpeg"/><Relationship Id="rId17" Type="http://schemas.openxmlformats.org/officeDocument/2006/relationships/image" Target="../media/image17.gif"/><Relationship Id="rId2" Type="http://schemas.openxmlformats.org/officeDocument/2006/relationships/image" Target="../media/image6.jpeg"/><Relationship Id="rId16" Type="http://schemas.openxmlformats.org/officeDocument/2006/relationships/hyperlink" Target="http://www.google.com/url?sa=i&amp;rct=j&amp;q=&amp;esrc=s&amp;frm=1&amp;source=images&amp;cd=&amp;cad=rja&amp;docid=R0UopJ8okw9ixM&amp;tbnid=V3NhXl6JsQnYrM:&amp;ved=&amp;url=http://www.sh-business-itk.de/dynasite.cfm?dsmid=7256&amp;ei=s-5rUZSxI4btswaP34DYDw&amp;bvm=bv.45175338,d.Yms&amp;psig=AFQjCNHHCFgEWBp8b7g04gca09HxwWCCbQ&amp;ust=1366114356141669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gif"/><Relationship Id="rId11" Type="http://schemas.openxmlformats.org/officeDocument/2006/relationships/hyperlink" Target="http://www.google.com/url?sa=i&amp;rct=j&amp;q=&amp;esrc=s&amp;frm=1&amp;source=images&amp;cd=&amp;cad=rja&amp;docid=4vI7qUFPI2y6eM&amp;tbnid=WjjzpihkRXLFiM:&amp;ved=&amp;url=http://www.uwe-otto.de/spezial/kooperation/kooperation-betriebe.htm&amp;ei=De5rUYinL4vGtAal6oEg&amp;bvm=bv.45175338,d.Yms&amp;psig=AFQjCNHExJeTWIBgYgaiS064LZC9lX1KQw&amp;ust=1366114190362375" TargetMode="External"/><Relationship Id="rId5" Type="http://schemas.openxmlformats.org/officeDocument/2006/relationships/image" Target="../media/image9.gif"/><Relationship Id="rId15" Type="http://schemas.openxmlformats.org/officeDocument/2006/relationships/image" Target="../media/image16.jpeg"/><Relationship Id="rId10" Type="http://schemas.openxmlformats.org/officeDocument/2006/relationships/image" Target="../media/image13.jpeg"/><Relationship Id="rId4" Type="http://schemas.openxmlformats.org/officeDocument/2006/relationships/image" Target="../media/image8.png"/><Relationship Id="rId9" Type="http://schemas.openxmlformats.org/officeDocument/2006/relationships/hyperlink" Target="http://www.google.com/url?sa=i&amp;rct=j&amp;q=&amp;esrc=s&amp;frm=1&amp;source=images&amp;cd=&amp;cad=rja&amp;docid=KuQ23hA_URxcGM&amp;tbnid=1x-pb78EeO-4mM:&amp;ved=&amp;url=http://www.lausitznews.de/pressebericht_8267.html&amp;ei=6-1rUem6LdHWsgbp14CADg&amp;bvm=bv.45175338,d.Yms&amp;psig=AFQjCNFkb56h4StAUBRtS2Va3uTUWVyjMA&amp;ust=1366114156331450" TargetMode="External"/><Relationship Id="rId14" Type="http://schemas.openxmlformats.org/officeDocument/2006/relationships/hyperlink" Target="http://www.google.com/url?sa=i&amp;rct=j&amp;q=&amp;esrc=s&amp;frm=1&amp;source=images&amp;cd=&amp;cad=rja&amp;docid=NKtb2uhinOUa9M&amp;tbnid=oRLsJRn7w4WWSM:&amp;ved=&amp;url=http://www.girls-day.de/aktool/ez/eventvcard.aspx?id=39709&amp;skin=uo&amp;ei=kO5rUZrHJcbYsgbF1ICgCQ&amp;bvm=bv.45175338,d.Yms&amp;psig=AFQjCNGBbPhBXoLYyWt6B95wGXVBTlRbbQ&amp;ust=1366114321384121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login.1und1.d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4005263"/>
            <a:ext cx="9144000" cy="13684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276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5589588"/>
            <a:ext cx="129698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12" descr="TrustedCloud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5949950"/>
            <a:ext cx="1801813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260350"/>
            <a:ext cx="8424862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hteck 19"/>
          <p:cNvSpPr/>
          <p:nvPr/>
        </p:nvSpPr>
        <p:spPr>
          <a:xfrm>
            <a:off x="1547813" y="1700213"/>
            <a:ext cx="6119812" cy="13668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2800" b="1">
                <a:solidFill>
                  <a:srgbClr val="606060"/>
                </a:solidFill>
                <a:cs typeface="Times New Roman" pitchFamily="18" charset="0"/>
              </a:rPr>
              <a:t>Trusted SaaS im Handwerk: </a:t>
            </a:r>
            <a:br>
              <a:rPr lang="de-DE" sz="2800" b="1">
                <a:solidFill>
                  <a:srgbClr val="606060"/>
                </a:solidFill>
                <a:cs typeface="Times New Roman" pitchFamily="18" charset="0"/>
              </a:rPr>
            </a:br>
            <a:r>
              <a:rPr lang="de-DE" sz="2800" b="1">
                <a:solidFill>
                  <a:srgbClr val="606060"/>
                </a:solidFill>
                <a:cs typeface="Times New Roman" pitchFamily="18" charset="0"/>
              </a:rPr>
              <a:t>flexibel – integriert – kooperativ</a:t>
            </a:r>
            <a:endParaRPr lang="de-DE" sz="2800" b="1">
              <a:solidFill>
                <a:srgbClr val="606060"/>
              </a:solidFill>
            </a:endParaRPr>
          </a:p>
        </p:txBody>
      </p:sp>
      <p:sp>
        <p:nvSpPr>
          <p:cNvPr id="2" name="Rechteck 19"/>
          <p:cNvSpPr/>
          <p:nvPr/>
        </p:nvSpPr>
        <p:spPr>
          <a:xfrm>
            <a:off x="323850" y="4221163"/>
            <a:ext cx="8569325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b="1">
                <a:solidFill>
                  <a:schemeClr val="tx1"/>
                </a:solidFill>
              </a:rPr>
              <a:t>Single Sign-On in der Cloud am Beispiel des CLOUDwerker-Projektes</a:t>
            </a:r>
            <a:r>
              <a:rPr lang="de-DE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Rechteck 3"/>
          <p:cNvSpPr>
            <a:spLocks noChangeArrowheads="1"/>
          </p:cNvSpPr>
          <p:nvPr/>
        </p:nvSpPr>
        <p:spPr bwMode="auto">
          <a:xfrm>
            <a:off x="2051050" y="4724400"/>
            <a:ext cx="5111750" cy="50323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de-DE" sz="1400"/>
              <a:t>Kloster Banz, 09.09.2013, Thomas v. Bülow, 1&amp;1 Internet AG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80400" cy="936625"/>
          </a:xfrm>
        </p:spPr>
        <p:txBody>
          <a:bodyPr/>
          <a:lstStyle/>
          <a:p>
            <a:pPr eaLnBrk="1" hangingPunct="1"/>
            <a:r>
              <a:rPr lang="de-DE" smtClean="0"/>
              <a:t>Login Webmailer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306513" y="6515100"/>
            <a:ext cx="2895600" cy="315913"/>
          </a:xfrm>
        </p:spPr>
        <p:txBody>
          <a:bodyPr/>
          <a:lstStyle/>
          <a:p>
            <a:pPr>
              <a:defRPr/>
            </a:pPr>
            <a:r>
              <a:rPr lang="en-ZA"/>
              <a:t>® 1&amp;1 Internet AG 2013</a:t>
            </a:r>
          </a:p>
        </p:txBody>
      </p:sp>
      <p:pic>
        <p:nvPicPr>
          <p:cNvPr id="1331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957638"/>
            <a:ext cx="3525838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1365250"/>
            <a:ext cx="641350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Gerade Verbindung mit Pfeil 7"/>
          <p:cNvCxnSpPr/>
          <p:nvPr/>
        </p:nvCxnSpPr>
        <p:spPr>
          <a:xfrm flipH="1" flipV="1">
            <a:off x="3276600" y="1798638"/>
            <a:ext cx="287338" cy="4103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el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80400" cy="936625"/>
          </a:xfrm>
        </p:spPr>
        <p:txBody>
          <a:bodyPr/>
          <a:lstStyle/>
          <a:p>
            <a:pPr eaLnBrk="1" hangingPunct="1"/>
            <a:r>
              <a:rPr lang="de-DE" smtClean="0"/>
              <a:t>Login Online Storage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306513" y="6515100"/>
            <a:ext cx="2895600" cy="315913"/>
          </a:xfrm>
        </p:spPr>
        <p:txBody>
          <a:bodyPr/>
          <a:lstStyle/>
          <a:p>
            <a:pPr>
              <a:defRPr/>
            </a:pPr>
            <a:r>
              <a:rPr lang="en-ZA"/>
              <a:t>® 1&amp;1 Internet AG 2013</a:t>
            </a: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288" y="1384300"/>
            <a:ext cx="368935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0313" y="2852738"/>
            <a:ext cx="4921250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Gerade Verbindung mit Pfeil 8"/>
          <p:cNvCxnSpPr/>
          <p:nvPr/>
        </p:nvCxnSpPr>
        <p:spPr>
          <a:xfrm flipV="1">
            <a:off x="1692275" y="3284538"/>
            <a:ext cx="4032250" cy="215900"/>
          </a:xfrm>
          <a:prstGeom prst="straightConnector1">
            <a:avLst/>
          </a:prstGeom>
          <a:ln w="50800">
            <a:solidFill>
              <a:srgbClr val="FF0000">
                <a:alpha val="47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4" name="Textfeld 16"/>
          <p:cNvSpPr txBox="1">
            <a:spLocks noChangeArrowheads="1"/>
          </p:cNvSpPr>
          <p:nvPr/>
        </p:nvSpPr>
        <p:spPr bwMode="auto">
          <a:xfrm>
            <a:off x="468313" y="4292600"/>
            <a:ext cx="3095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In der App ‚Online Speicher‘ wird der Username statt einer Session ID mitgeführt.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4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80400" cy="936625"/>
          </a:xfrm>
        </p:spPr>
        <p:txBody>
          <a:bodyPr/>
          <a:lstStyle/>
          <a:p>
            <a:pPr eaLnBrk="1" hangingPunct="1"/>
            <a:r>
              <a:rPr lang="de-DE" smtClean="0"/>
              <a:t>Service-Integration Stufe 1</a:t>
            </a:r>
          </a:p>
        </p:txBody>
      </p:sp>
      <p:cxnSp>
        <p:nvCxnSpPr>
          <p:cNvPr id="18434" name="AutoShape 20"/>
          <p:cNvCxnSpPr>
            <a:cxnSpLocks noChangeShapeType="1"/>
            <a:stCxn id="18435" idx="0"/>
            <a:endCxn id="89" idx="1"/>
          </p:cNvCxnSpPr>
          <p:nvPr/>
        </p:nvCxnSpPr>
        <p:spPr bwMode="auto">
          <a:xfrm rot="16200000" flipH="1">
            <a:off x="3633787" y="798513"/>
            <a:ext cx="144463" cy="1804988"/>
          </a:xfrm>
          <a:prstGeom prst="bentConnector3">
            <a:avLst>
              <a:gd name="adj1" fmla="val -158731"/>
            </a:avLst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sp>
        <p:nvSpPr>
          <p:cNvPr id="18435" name="Rectangle 33"/>
          <p:cNvSpPr>
            <a:spLocks noChangeArrowheads="1"/>
          </p:cNvSpPr>
          <p:nvPr/>
        </p:nvSpPr>
        <p:spPr bwMode="auto">
          <a:xfrm>
            <a:off x="2051050" y="1628775"/>
            <a:ext cx="1504950" cy="784225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ctr" anchorCtr="1"/>
          <a:lstStyle/>
          <a:p>
            <a:pPr algn="ctr" defTabSz="912813"/>
            <a:r>
              <a:rPr lang="en-US" sz="1600" b="1"/>
              <a:t>EMail</a:t>
            </a:r>
          </a:p>
        </p:txBody>
      </p:sp>
      <p:cxnSp>
        <p:nvCxnSpPr>
          <p:cNvPr id="18436" name="AutoShape 20"/>
          <p:cNvCxnSpPr>
            <a:cxnSpLocks noChangeShapeType="1"/>
            <a:stCxn id="18438" idx="2"/>
            <a:endCxn id="89" idx="3"/>
          </p:cNvCxnSpPr>
          <p:nvPr/>
        </p:nvCxnSpPr>
        <p:spPr bwMode="auto">
          <a:xfrm rot="5400000">
            <a:off x="5250656" y="1707357"/>
            <a:ext cx="358775" cy="1643062"/>
          </a:xfrm>
          <a:prstGeom prst="bentConnector3">
            <a:avLst>
              <a:gd name="adj1" fmla="val 163495"/>
            </a:avLst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18437" name="AutoShape 22"/>
          <p:cNvCxnSpPr>
            <a:cxnSpLocks noChangeShapeType="1"/>
            <a:stCxn id="18439" idx="3"/>
            <a:endCxn id="18435" idx="1"/>
          </p:cNvCxnSpPr>
          <p:nvPr/>
        </p:nvCxnSpPr>
        <p:spPr bwMode="auto">
          <a:xfrm>
            <a:off x="1381125" y="1949450"/>
            <a:ext cx="669925" cy="7143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sp>
        <p:nvSpPr>
          <p:cNvPr id="18438" name="Rectangle 33"/>
          <p:cNvSpPr>
            <a:spLocks noChangeArrowheads="1"/>
          </p:cNvSpPr>
          <p:nvPr/>
        </p:nvSpPr>
        <p:spPr bwMode="auto">
          <a:xfrm>
            <a:off x="5435600" y="1628775"/>
            <a:ext cx="1630363" cy="720725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b="1"/>
              <a:t>Online Storage</a:t>
            </a:r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250825" y="1479550"/>
            <a:ext cx="1130300" cy="941388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Login</a:t>
            </a:r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7740650" y="1700213"/>
            <a:ext cx="1130300" cy="582612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Login</a:t>
            </a:r>
          </a:p>
        </p:txBody>
      </p:sp>
      <p:cxnSp>
        <p:nvCxnSpPr>
          <p:cNvPr id="18441" name="AutoShape 22"/>
          <p:cNvCxnSpPr>
            <a:cxnSpLocks noChangeShapeType="1"/>
            <a:stCxn id="18440" idx="1"/>
            <a:endCxn id="18438" idx="3"/>
          </p:cNvCxnSpPr>
          <p:nvPr/>
        </p:nvCxnSpPr>
        <p:spPr bwMode="auto">
          <a:xfrm rot="10800000">
            <a:off x="7065963" y="1989138"/>
            <a:ext cx="674687" cy="317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sp>
        <p:nvSpPr>
          <p:cNvPr id="18442" name="Textfeld 53"/>
          <p:cNvSpPr txBox="1">
            <a:spLocks noChangeArrowheads="1"/>
          </p:cNvSpPr>
          <p:nvPr/>
        </p:nvSpPr>
        <p:spPr bwMode="auto">
          <a:xfrm>
            <a:off x="1619250" y="1700213"/>
            <a:ext cx="377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1.</a:t>
            </a:r>
          </a:p>
        </p:txBody>
      </p:sp>
      <p:sp>
        <p:nvSpPr>
          <p:cNvPr id="18443" name="Textfeld 54"/>
          <p:cNvSpPr txBox="1">
            <a:spLocks noChangeArrowheads="1"/>
          </p:cNvSpPr>
          <p:nvPr/>
        </p:nvSpPr>
        <p:spPr bwMode="auto">
          <a:xfrm>
            <a:off x="7092950" y="1628775"/>
            <a:ext cx="376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2.</a:t>
            </a:r>
          </a:p>
        </p:txBody>
      </p:sp>
      <p:sp>
        <p:nvSpPr>
          <p:cNvPr id="18444" name="Textfeld 58"/>
          <p:cNvSpPr txBox="1">
            <a:spLocks noChangeArrowheads="1"/>
          </p:cNvSpPr>
          <p:nvPr/>
        </p:nvSpPr>
        <p:spPr bwMode="auto">
          <a:xfrm>
            <a:off x="3582988" y="1412875"/>
            <a:ext cx="1133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4. upload</a:t>
            </a:r>
          </a:p>
        </p:txBody>
      </p:sp>
      <p:sp>
        <p:nvSpPr>
          <p:cNvPr id="18445" name="Textfeld 60"/>
          <p:cNvSpPr txBox="1">
            <a:spLocks noChangeArrowheads="1"/>
          </p:cNvSpPr>
          <p:nvPr/>
        </p:nvSpPr>
        <p:spPr bwMode="auto">
          <a:xfrm>
            <a:off x="5003800" y="2627313"/>
            <a:ext cx="1365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3.download</a:t>
            </a:r>
          </a:p>
        </p:txBody>
      </p:sp>
      <p:cxnSp>
        <p:nvCxnSpPr>
          <p:cNvPr id="18446" name="AutoShape 20"/>
          <p:cNvCxnSpPr>
            <a:cxnSpLocks noChangeShapeType="1"/>
            <a:stCxn id="18447" idx="0"/>
            <a:endCxn id="18450" idx="0"/>
          </p:cNvCxnSpPr>
          <p:nvPr/>
        </p:nvCxnSpPr>
        <p:spPr bwMode="auto">
          <a:xfrm rot="5400000" flipH="1" flipV="1">
            <a:off x="4347369" y="3756819"/>
            <a:ext cx="12700" cy="3087688"/>
          </a:xfrm>
          <a:prstGeom prst="bentConnector3">
            <a:avLst>
              <a:gd name="adj1" fmla="val 1800000"/>
            </a:avLst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sp>
        <p:nvSpPr>
          <p:cNvPr id="18447" name="Rectangle 33"/>
          <p:cNvSpPr>
            <a:spLocks noChangeArrowheads="1"/>
          </p:cNvSpPr>
          <p:nvPr/>
        </p:nvSpPr>
        <p:spPr bwMode="auto">
          <a:xfrm>
            <a:off x="2051050" y="5300663"/>
            <a:ext cx="1504950" cy="784225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ctr" anchorCtr="1"/>
          <a:lstStyle/>
          <a:p>
            <a:pPr algn="ctr" defTabSz="912813"/>
            <a:r>
              <a:rPr lang="en-US" sz="1600" b="1"/>
              <a:t>Kundendaten</a:t>
            </a:r>
          </a:p>
        </p:txBody>
      </p:sp>
      <p:cxnSp>
        <p:nvCxnSpPr>
          <p:cNvPr id="18448" name="AutoShape 20"/>
          <p:cNvCxnSpPr>
            <a:cxnSpLocks noChangeShapeType="1"/>
            <a:stCxn id="18450" idx="2"/>
            <a:endCxn id="18447" idx="2"/>
          </p:cNvCxnSpPr>
          <p:nvPr/>
        </p:nvCxnSpPr>
        <p:spPr bwMode="auto">
          <a:xfrm rot="5400000">
            <a:off x="4315619" y="4509294"/>
            <a:ext cx="63500" cy="3087688"/>
          </a:xfrm>
          <a:prstGeom prst="bentConnector3">
            <a:avLst>
              <a:gd name="adj1" fmla="val 457792"/>
            </a:avLst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18449" name="AutoShape 22"/>
          <p:cNvCxnSpPr>
            <a:cxnSpLocks noChangeShapeType="1"/>
            <a:stCxn id="18451" idx="3"/>
            <a:endCxn id="18447" idx="1"/>
          </p:cNvCxnSpPr>
          <p:nvPr/>
        </p:nvCxnSpPr>
        <p:spPr bwMode="auto">
          <a:xfrm>
            <a:off x="1381125" y="5622925"/>
            <a:ext cx="669925" cy="6985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sp>
        <p:nvSpPr>
          <p:cNvPr id="18450" name="Rectangle 33"/>
          <p:cNvSpPr>
            <a:spLocks noChangeArrowheads="1"/>
          </p:cNvSpPr>
          <p:nvPr/>
        </p:nvSpPr>
        <p:spPr bwMode="auto">
          <a:xfrm>
            <a:off x="4787900" y="5300663"/>
            <a:ext cx="2205038" cy="720725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b="1"/>
              <a:t>Rechnungen</a:t>
            </a:r>
          </a:p>
        </p:txBody>
      </p:sp>
      <p:sp>
        <p:nvSpPr>
          <p:cNvPr id="18451" name="Rectangle 6"/>
          <p:cNvSpPr>
            <a:spLocks noChangeArrowheads="1"/>
          </p:cNvSpPr>
          <p:nvPr/>
        </p:nvSpPr>
        <p:spPr bwMode="auto">
          <a:xfrm>
            <a:off x="250825" y="5151438"/>
            <a:ext cx="1130300" cy="941387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Login</a:t>
            </a:r>
          </a:p>
          <a:p>
            <a:pPr algn="ctr" defTabSz="912813"/>
            <a:r>
              <a:rPr lang="en-US" sz="1600" b="1"/>
              <a:t>CAS</a:t>
            </a:r>
          </a:p>
        </p:txBody>
      </p:sp>
      <p:sp>
        <p:nvSpPr>
          <p:cNvPr id="18452" name="Rectangle 6"/>
          <p:cNvSpPr>
            <a:spLocks noChangeArrowheads="1"/>
          </p:cNvSpPr>
          <p:nvPr/>
        </p:nvSpPr>
        <p:spPr bwMode="auto">
          <a:xfrm>
            <a:off x="7740650" y="5013325"/>
            <a:ext cx="1130300" cy="941388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Login</a:t>
            </a:r>
          </a:p>
          <a:p>
            <a:pPr algn="ctr" defTabSz="912813"/>
            <a:r>
              <a:rPr lang="en-US" sz="1600" b="1"/>
              <a:t>LexOffice</a:t>
            </a:r>
          </a:p>
        </p:txBody>
      </p:sp>
      <p:cxnSp>
        <p:nvCxnSpPr>
          <p:cNvPr id="18453" name="AutoShape 22"/>
          <p:cNvCxnSpPr>
            <a:cxnSpLocks noChangeShapeType="1"/>
            <a:stCxn id="18452" idx="1"/>
            <a:endCxn id="18450" idx="3"/>
          </p:cNvCxnSpPr>
          <p:nvPr/>
        </p:nvCxnSpPr>
        <p:spPr bwMode="auto">
          <a:xfrm rot="10800000" flipV="1">
            <a:off x="6992938" y="5483225"/>
            <a:ext cx="747712" cy="1778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sp>
        <p:nvSpPr>
          <p:cNvPr id="18454" name="Textfeld 75"/>
          <p:cNvSpPr txBox="1">
            <a:spLocks noChangeArrowheads="1"/>
          </p:cNvSpPr>
          <p:nvPr/>
        </p:nvSpPr>
        <p:spPr bwMode="auto">
          <a:xfrm>
            <a:off x="1619250" y="5373688"/>
            <a:ext cx="377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1.</a:t>
            </a:r>
          </a:p>
        </p:txBody>
      </p:sp>
      <p:sp>
        <p:nvSpPr>
          <p:cNvPr id="18455" name="Textfeld 77"/>
          <p:cNvSpPr txBox="1">
            <a:spLocks noChangeArrowheads="1"/>
          </p:cNvSpPr>
          <p:nvPr/>
        </p:nvSpPr>
        <p:spPr bwMode="auto">
          <a:xfrm>
            <a:off x="7092950" y="5300663"/>
            <a:ext cx="376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2.</a:t>
            </a:r>
          </a:p>
        </p:txBody>
      </p:sp>
      <p:sp>
        <p:nvSpPr>
          <p:cNvPr id="18456" name="Textfeld 79"/>
          <p:cNvSpPr txBox="1">
            <a:spLocks noChangeArrowheads="1"/>
          </p:cNvSpPr>
          <p:nvPr/>
        </p:nvSpPr>
        <p:spPr bwMode="auto">
          <a:xfrm>
            <a:off x="4067175" y="5084763"/>
            <a:ext cx="377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3.</a:t>
            </a:r>
          </a:p>
        </p:txBody>
      </p:sp>
      <p:sp>
        <p:nvSpPr>
          <p:cNvPr id="18457" name="Textfeld 80"/>
          <p:cNvSpPr txBox="1">
            <a:spLocks noChangeArrowheads="1"/>
          </p:cNvSpPr>
          <p:nvPr/>
        </p:nvSpPr>
        <p:spPr bwMode="auto">
          <a:xfrm>
            <a:off x="4067175" y="5949950"/>
            <a:ext cx="377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4.</a:t>
            </a:r>
          </a:p>
        </p:txBody>
      </p:sp>
      <p:sp>
        <p:nvSpPr>
          <p:cNvPr id="18458" name="Textfeld 84"/>
          <p:cNvSpPr txBox="1">
            <a:spLocks noChangeArrowheads="1"/>
          </p:cNvSpPr>
          <p:nvPr/>
        </p:nvSpPr>
        <p:spPr bwMode="auto">
          <a:xfrm>
            <a:off x="250825" y="2997200"/>
            <a:ext cx="85693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de-DE" sz="1600"/>
              <a:t>Anmeldung im Webmailer. Schreiben einer Email, es soll ein Dokument angefügt werden</a:t>
            </a:r>
          </a:p>
          <a:p>
            <a:pPr marL="342900" indent="-342900">
              <a:buFontTx/>
              <a:buAutoNum type="arabicPeriod"/>
            </a:pPr>
            <a:r>
              <a:rPr lang="de-DE" sz="1600"/>
              <a:t>Anmeldung am Online Storage</a:t>
            </a:r>
          </a:p>
          <a:p>
            <a:pPr marL="342900" indent="-342900">
              <a:buFontTx/>
              <a:buAutoNum type="arabicPeriod"/>
            </a:pPr>
            <a:r>
              <a:rPr lang="de-DE" sz="1600"/>
              <a:t>Ohne SSO kann nur durch Download des Dokumentes dieses zum Upload verfügbar gemacht werden.</a:t>
            </a:r>
          </a:p>
          <a:p>
            <a:pPr marL="342900" indent="-342900">
              <a:buFontTx/>
              <a:buAutoNum type="arabicPeriod"/>
            </a:pPr>
            <a:r>
              <a:rPr lang="de-DE" sz="1600"/>
              <a:t>Ohne SSO kann nur der normale Upload genutzt werden.</a:t>
            </a:r>
          </a:p>
          <a:p>
            <a:pPr marL="342900" indent="-342900">
              <a:buFontTx/>
              <a:buAutoNum type="arabicPeriod"/>
            </a:pPr>
            <a:endParaRPr lang="de-DE" sz="1600"/>
          </a:p>
          <a:p>
            <a:pPr marL="342900" indent="-342900"/>
            <a:r>
              <a:rPr lang="de-DE" sz="1600"/>
              <a:t>Ähnliches gilt beim Zugriff auf Services von einem Arbeitsplatz aus: Cut/Paste, Export, Import</a:t>
            </a:r>
          </a:p>
        </p:txBody>
      </p:sp>
      <p:sp>
        <p:nvSpPr>
          <p:cNvPr id="89" name="Zylinder 88"/>
          <p:cNvSpPr/>
          <p:nvPr/>
        </p:nvSpPr>
        <p:spPr>
          <a:xfrm>
            <a:off x="4211638" y="1773238"/>
            <a:ext cx="792162" cy="93503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1393825"/>
            <a:ext cx="44037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5688012" cy="936625"/>
          </a:xfrm>
        </p:spPr>
        <p:txBody>
          <a:bodyPr/>
          <a:lstStyle/>
          <a:p>
            <a:pPr eaLnBrk="1" hangingPunct="1"/>
            <a:r>
              <a:rPr lang="de-DE" smtClean="0"/>
              <a:t>Single Sign On zu Mail, Storage, SaaS, SSA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306513" y="6515100"/>
            <a:ext cx="2895600" cy="315913"/>
          </a:xfrm>
        </p:spPr>
        <p:txBody>
          <a:bodyPr/>
          <a:lstStyle/>
          <a:p>
            <a:pPr>
              <a:defRPr/>
            </a:pPr>
            <a:r>
              <a:rPr lang="en-ZA"/>
              <a:t>® 1&amp;1 Internet AG 2013</a:t>
            </a:r>
          </a:p>
        </p:txBody>
      </p:sp>
      <p:cxnSp>
        <p:nvCxnSpPr>
          <p:cNvPr id="14340" name="AutoShape 22"/>
          <p:cNvCxnSpPr>
            <a:cxnSpLocks noChangeShapeType="1"/>
          </p:cNvCxnSpPr>
          <p:nvPr/>
        </p:nvCxnSpPr>
        <p:spPr bwMode="auto">
          <a:xfrm rot="5400000">
            <a:off x="6454775" y="2940050"/>
            <a:ext cx="1444625" cy="981075"/>
          </a:xfrm>
          <a:prstGeom prst="bentConnector2">
            <a:avLst/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916113"/>
            <a:ext cx="63627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80400" cy="936625"/>
          </a:xfrm>
        </p:spPr>
        <p:txBody>
          <a:bodyPr/>
          <a:lstStyle/>
          <a:p>
            <a:pPr eaLnBrk="1" hangingPunct="1"/>
            <a:r>
              <a:rPr lang="de-DE" smtClean="0"/>
              <a:t>Control Panel mit Selbstbedienung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306513" y="6515100"/>
            <a:ext cx="2895600" cy="315913"/>
          </a:xfrm>
        </p:spPr>
        <p:txBody>
          <a:bodyPr/>
          <a:lstStyle/>
          <a:p>
            <a:pPr>
              <a:defRPr/>
            </a:pPr>
            <a:r>
              <a:rPr lang="en-ZA"/>
              <a:t>® 1&amp;1 Internet AG 2013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341438"/>
            <a:ext cx="63754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feld 7"/>
          <p:cNvSpPr txBox="1">
            <a:spLocks noChangeArrowheads="1"/>
          </p:cNvSpPr>
          <p:nvPr/>
        </p:nvSpPr>
        <p:spPr bwMode="auto">
          <a:xfrm>
            <a:off x="1908175" y="4221163"/>
            <a:ext cx="1368425" cy="3381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800"/>
              <a:t>1.</a:t>
            </a:r>
          </a:p>
          <a:p>
            <a:endParaRPr lang="de-DE" sz="800"/>
          </a:p>
        </p:txBody>
      </p:sp>
      <p:sp>
        <p:nvSpPr>
          <p:cNvPr id="15365" name="Textfeld 8"/>
          <p:cNvSpPr txBox="1">
            <a:spLocks noChangeArrowheads="1"/>
          </p:cNvSpPr>
          <p:nvPr/>
        </p:nvSpPr>
        <p:spPr bwMode="auto">
          <a:xfrm>
            <a:off x="3995738" y="4005263"/>
            <a:ext cx="1728787" cy="4619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800"/>
              <a:t>2.</a:t>
            </a:r>
          </a:p>
          <a:p>
            <a:endParaRPr lang="de-DE" sz="800"/>
          </a:p>
          <a:p>
            <a:endParaRPr lang="de-DE" sz="800"/>
          </a:p>
        </p:txBody>
      </p:sp>
      <p:sp>
        <p:nvSpPr>
          <p:cNvPr id="15366" name="Textfeld 9"/>
          <p:cNvSpPr txBox="1">
            <a:spLocks noChangeArrowheads="1"/>
          </p:cNvSpPr>
          <p:nvPr/>
        </p:nvSpPr>
        <p:spPr bwMode="auto">
          <a:xfrm>
            <a:off x="5940425" y="2924175"/>
            <a:ext cx="1368425" cy="20621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800"/>
              <a:t>3.</a:t>
            </a:r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  <a:p>
            <a:endParaRPr lang="de-DE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80400" cy="936625"/>
          </a:xfrm>
        </p:spPr>
        <p:txBody>
          <a:bodyPr/>
          <a:lstStyle/>
          <a:p>
            <a:pPr eaLnBrk="1" hangingPunct="1"/>
            <a:r>
              <a:rPr lang="de-DE" smtClean="0"/>
              <a:t>Der Shop übernimmt die User Session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306513" y="6515100"/>
            <a:ext cx="2895600" cy="315913"/>
          </a:xfrm>
        </p:spPr>
        <p:txBody>
          <a:bodyPr/>
          <a:lstStyle/>
          <a:p>
            <a:pPr>
              <a:defRPr/>
            </a:pPr>
            <a:r>
              <a:rPr lang="en-ZA"/>
              <a:t>® 1&amp;1 Internet AG 2013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338" y="1427163"/>
            <a:ext cx="7975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feld 5"/>
          <p:cNvSpPr txBox="1">
            <a:spLocks noChangeArrowheads="1"/>
          </p:cNvSpPr>
          <p:nvPr/>
        </p:nvSpPr>
        <p:spPr bwMode="auto">
          <a:xfrm>
            <a:off x="1763713" y="2132980"/>
            <a:ext cx="2376487" cy="215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800">
                <a:solidFill>
                  <a:srgbClr val="FFFF00"/>
                </a:solidFill>
              </a:rPr>
              <a:t>4.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80400" cy="936625"/>
          </a:xfrm>
        </p:spPr>
        <p:txBody>
          <a:bodyPr/>
          <a:lstStyle/>
          <a:p>
            <a:pPr eaLnBrk="1" hangingPunct="1"/>
            <a:r>
              <a:rPr lang="de-DE" smtClean="0"/>
              <a:t>Sessionmanagement im SSO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306513" y="6515100"/>
            <a:ext cx="2895600" cy="315913"/>
          </a:xfrm>
        </p:spPr>
        <p:txBody>
          <a:bodyPr/>
          <a:lstStyle/>
          <a:p>
            <a:pPr>
              <a:defRPr/>
            </a:pPr>
            <a:r>
              <a:rPr lang="en-ZA"/>
              <a:t>® 1&amp;1 Internet AG 2013</a:t>
            </a:r>
          </a:p>
        </p:txBody>
      </p:sp>
      <p:sp>
        <p:nvSpPr>
          <p:cNvPr id="16387" name="Textfeld 4"/>
          <p:cNvSpPr txBox="1">
            <a:spLocks noChangeArrowheads="1"/>
          </p:cNvSpPr>
          <p:nvPr/>
        </p:nvSpPr>
        <p:spPr bwMode="auto">
          <a:xfrm>
            <a:off x="250825" y="1292225"/>
            <a:ext cx="6553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1. Control-Center: geschützte Verzeichnisse</a:t>
            </a:r>
          </a:p>
          <a:p>
            <a:r>
              <a:rPr lang="de-DE"/>
              <a:t>https://mein.1und1.de/xml/config/</a:t>
            </a:r>
            <a:r>
              <a:rPr lang="de-DE">
                <a:solidFill>
                  <a:srgbClr val="00B0F0"/>
                </a:solidFill>
              </a:rPr>
              <a:t>HttpOverviewNG</a:t>
            </a:r>
            <a:r>
              <a:rPr lang="de-DE"/>
              <a:t>;jsessionid=</a:t>
            </a:r>
            <a:r>
              <a:rPr lang="de-DE">
                <a:solidFill>
                  <a:srgbClr val="FF0000"/>
                </a:solidFill>
              </a:rPr>
              <a:t>0F9B52077A46298059EDA16EE347D52A</a:t>
            </a:r>
            <a:r>
              <a:rPr lang="de-DE"/>
              <a:t>.TCpfix311a?__lf=HomeFlow</a:t>
            </a:r>
          </a:p>
        </p:txBody>
      </p:sp>
      <p:sp>
        <p:nvSpPr>
          <p:cNvPr id="16388" name="Textfeld 5"/>
          <p:cNvSpPr txBox="1">
            <a:spLocks noChangeArrowheads="1"/>
          </p:cNvSpPr>
          <p:nvPr/>
        </p:nvSpPr>
        <p:spPr bwMode="auto">
          <a:xfrm>
            <a:off x="250825" y="3860800"/>
            <a:ext cx="7993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3. Wechsel vom Control-Center zum Homepage-Shop</a:t>
            </a:r>
          </a:p>
          <a:p>
            <a:r>
              <a:rPr lang="de-DE"/>
              <a:t>https://homepage.1und1.de/?&amp;ac=</a:t>
            </a:r>
            <a:r>
              <a:rPr lang="de-DE">
                <a:solidFill>
                  <a:srgbClr val="00B0F0"/>
                </a:solidFill>
              </a:rPr>
              <a:t>OM.PU.PU263K204547T7073a</a:t>
            </a:r>
            <a:r>
              <a:rPr lang="de-DE"/>
              <a:t>&amp;usessId=</a:t>
            </a:r>
            <a:r>
              <a:rPr lang="de-DE">
                <a:solidFill>
                  <a:srgbClr val="FF0000"/>
                </a:solidFill>
              </a:rPr>
              <a:t>ac1311b5rIUq4KerKpFiGiREfMfeQCDD</a:t>
            </a:r>
          </a:p>
        </p:txBody>
      </p:sp>
      <p:sp>
        <p:nvSpPr>
          <p:cNvPr id="16389" name="Textfeld 7"/>
          <p:cNvSpPr txBox="1">
            <a:spLocks noChangeArrowheads="1"/>
          </p:cNvSpPr>
          <p:nvPr/>
        </p:nvSpPr>
        <p:spPr bwMode="auto">
          <a:xfrm>
            <a:off x="250825" y="2589213"/>
            <a:ext cx="73453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2. Control-Center: Rechnungsmanagement</a:t>
            </a:r>
          </a:p>
          <a:p>
            <a:r>
              <a:rPr lang="de-DE"/>
              <a:t>https://mein.1und1.de/xml/config/</a:t>
            </a:r>
            <a:r>
              <a:rPr lang="de-DE">
                <a:solidFill>
                  <a:srgbClr val="00B0F0"/>
                </a:solidFill>
              </a:rPr>
              <a:t>ContractInvoiceOverview</a:t>
            </a:r>
            <a:r>
              <a:rPr lang="de-DE"/>
              <a:t>;jsessionid=</a:t>
            </a:r>
            <a:r>
              <a:rPr lang="de-DE">
                <a:solidFill>
                  <a:srgbClr val="FF0000"/>
                </a:solidFill>
              </a:rPr>
              <a:t>0F9B52077A46298059EDA16EE347D52A.TCpfix311a</a:t>
            </a:r>
            <a:r>
              <a:rPr lang="de-DE"/>
              <a:t>?__lf=HomeFlow</a:t>
            </a:r>
          </a:p>
        </p:txBody>
      </p:sp>
      <p:sp>
        <p:nvSpPr>
          <p:cNvPr id="16390" name="Textfeld 8"/>
          <p:cNvSpPr txBox="1">
            <a:spLocks noChangeArrowheads="1"/>
          </p:cNvSpPr>
          <p:nvPr/>
        </p:nvSpPr>
        <p:spPr bwMode="auto">
          <a:xfrm>
            <a:off x="250825" y="4868863"/>
            <a:ext cx="5905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4. https://hosting.1und1.de/linux-hosting?&amp;ac=</a:t>
            </a:r>
            <a:r>
              <a:rPr lang="de-DE">
                <a:solidFill>
                  <a:srgbClr val="00B0F0"/>
                </a:solidFill>
              </a:rPr>
              <a:t>OM.PU.PU263K204549T7073a</a:t>
            </a:r>
            <a:r>
              <a:rPr lang="de-DE"/>
              <a:t>&amp;usessId=</a:t>
            </a:r>
            <a:r>
              <a:rPr lang="de-DE">
                <a:solidFill>
                  <a:srgbClr val="FF0000"/>
                </a:solidFill>
              </a:rPr>
              <a:t>ac1311b5rIUq4KerKpFiGiREfMfeQCDD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4"/>
          <p:cNvSpPr>
            <a:spLocks noGrp="1"/>
          </p:cNvSpPr>
          <p:nvPr>
            <p:ph type="title"/>
          </p:nvPr>
        </p:nvSpPr>
        <p:spPr>
          <a:xfrm>
            <a:off x="468313" y="115888"/>
            <a:ext cx="5903912" cy="936625"/>
          </a:xfrm>
        </p:spPr>
        <p:txBody>
          <a:bodyPr/>
          <a:lstStyle/>
          <a:p>
            <a:pPr eaLnBrk="1" hangingPunct="1"/>
            <a:r>
              <a:rPr lang="de-DE" smtClean="0"/>
              <a:t>Systemanmeldungen Sessionbased ohne HIP SSO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3059113" y="3860800"/>
            <a:ext cx="3097212" cy="2447925"/>
          </a:xfrm>
          <a:prstGeom prst="rect">
            <a:avLst/>
          </a:prstGeom>
          <a:gradFill rotWithShape="1">
            <a:gsLst>
              <a:gs pos="0">
                <a:srgbClr val="E0E9F4"/>
              </a:gs>
              <a:gs pos="100000">
                <a:srgbClr val="A3BDDD">
                  <a:alpha val="78998"/>
                </a:srgbClr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65267" tIns="32634" rIns="65267" bIns="32634" anchor="b"/>
          <a:lstStyle/>
          <a:p>
            <a:pPr algn="ctr" defTabSz="650875"/>
            <a:r>
              <a:rPr lang="en-US" b="1"/>
              <a:t>1&amp;1</a:t>
            </a: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827088" y="1412875"/>
            <a:ext cx="2284412" cy="57785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ctr"/>
          <a:lstStyle/>
          <a:p>
            <a:pPr algn="ctr" defTabSz="912813"/>
            <a:r>
              <a:rPr lang="en-US" sz="2000" b="1"/>
              <a:t>Control Center</a:t>
            </a:r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1403350" y="3213100"/>
            <a:ext cx="1130300" cy="941388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WebDesk</a:t>
            </a: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3348038" y="5084763"/>
            <a:ext cx="955675" cy="839787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HIP SSO</a:t>
            </a:r>
          </a:p>
          <a:p>
            <a:pPr algn="ctr" defTabSz="912813"/>
            <a:endParaRPr lang="en-US" sz="1600" b="1"/>
          </a:p>
        </p:txBody>
      </p:sp>
      <p:sp>
        <p:nvSpPr>
          <p:cNvPr id="19462" name="Rectangle 10"/>
          <p:cNvSpPr>
            <a:spLocks noChangeArrowheads="1"/>
          </p:cNvSpPr>
          <p:nvPr/>
        </p:nvSpPr>
        <p:spPr bwMode="auto">
          <a:xfrm>
            <a:off x="3276600" y="4005263"/>
            <a:ext cx="1127125" cy="98425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Identity </a:t>
            </a:r>
          </a:p>
          <a:p>
            <a:pPr algn="ctr" defTabSz="912813"/>
            <a:r>
              <a:rPr lang="en-US" sz="1600" b="1"/>
              <a:t>Provider</a:t>
            </a:r>
          </a:p>
        </p:txBody>
      </p:sp>
      <p:cxnSp>
        <p:nvCxnSpPr>
          <p:cNvPr id="19463" name="AutoShape 20"/>
          <p:cNvCxnSpPr>
            <a:cxnSpLocks noChangeShapeType="1"/>
            <a:stCxn id="19459" idx="2"/>
            <a:endCxn id="19460" idx="0"/>
          </p:cNvCxnSpPr>
          <p:nvPr/>
        </p:nvCxnSpPr>
        <p:spPr bwMode="auto">
          <a:xfrm rot="5400000">
            <a:off x="1358106" y="2601119"/>
            <a:ext cx="1222375" cy="158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19464" name="AutoShape 22"/>
          <p:cNvCxnSpPr>
            <a:cxnSpLocks noChangeShapeType="1"/>
            <a:stCxn id="19466" idx="3"/>
            <a:endCxn id="19458" idx="0"/>
          </p:cNvCxnSpPr>
          <p:nvPr/>
        </p:nvCxnSpPr>
        <p:spPr bwMode="auto">
          <a:xfrm>
            <a:off x="4564063" y="2668588"/>
            <a:ext cx="44450" cy="1192212"/>
          </a:xfrm>
          <a:prstGeom prst="bentConnector2">
            <a:avLst/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sp>
        <p:nvSpPr>
          <p:cNvPr id="19465" name="Rectangle 33"/>
          <p:cNvSpPr>
            <a:spLocks noChangeArrowheads="1"/>
          </p:cNvSpPr>
          <p:nvPr/>
        </p:nvSpPr>
        <p:spPr bwMode="auto">
          <a:xfrm>
            <a:off x="7281863" y="1773238"/>
            <a:ext cx="1466850" cy="792162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b="1"/>
              <a:t>Shop</a:t>
            </a:r>
          </a:p>
        </p:txBody>
      </p:sp>
      <p:sp>
        <p:nvSpPr>
          <p:cNvPr id="19466" name="Rectangle 33"/>
          <p:cNvSpPr>
            <a:spLocks noChangeArrowheads="1"/>
          </p:cNvSpPr>
          <p:nvPr/>
        </p:nvSpPr>
        <p:spPr bwMode="auto">
          <a:xfrm>
            <a:off x="3059113" y="2276475"/>
            <a:ext cx="1504950" cy="784225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ctr" anchorCtr="1"/>
          <a:lstStyle/>
          <a:p>
            <a:pPr algn="ctr" defTabSz="912813"/>
            <a:r>
              <a:rPr lang="en-US" sz="1600" b="1"/>
              <a:t>EMail</a:t>
            </a:r>
          </a:p>
        </p:txBody>
      </p:sp>
      <p:cxnSp>
        <p:nvCxnSpPr>
          <p:cNvPr id="19467" name="AutoShape 21"/>
          <p:cNvCxnSpPr>
            <a:cxnSpLocks noChangeShapeType="1"/>
            <a:endCxn id="19465" idx="0"/>
          </p:cNvCxnSpPr>
          <p:nvPr/>
        </p:nvCxnSpPr>
        <p:spPr bwMode="auto">
          <a:xfrm>
            <a:off x="3132138" y="1484313"/>
            <a:ext cx="4883150" cy="288925"/>
          </a:xfrm>
          <a:prstGeom prst="bentConnector2">
            <a:avLst/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19468" name="AutoShape 20"/>
          <p:cNvCxnSpPr>
            <a:cxnSpLocks noChangeShapeType="1"/>
            <a:stCxn id="19460" idx="3"/>
            <a:endCxn id="19472" idx="2"/>
          </p:cNvCxnSpPr>
          <p:nvPr/>
        </p:nvCxnSpPr>
        <p:spPr bwMode="auto">
          <a:xfrm flipV="1">
            <a:off x="2533650" y="2492375"/>
            <a:ext cx="3475038" cy="1190625"/>
          </a:xfrm>
          <a:prstGeom prst="bentConnector2">
            <a:avLst/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19469" name="AutoShape 20"/>
          <p:cNvCxnSpPr>
            <a:cxnSpLocks noChangeShapeType="1"/>
            <a:stCxn id="19459" idx="3"/>
            <a:endCxn id="19458" idx="0"/>
          </p:cNvCxnSpPr>
          <p:nvPr/>
        </p:nvCxnSpPr>
        <p:spPr bwMode="auto">
          <a:xfrm>
            <a:off x="3111500" y="1701800"/>
            <a:ext cx="1497013" cy="2159000"/>
          </a:xfrm>
          <a:prstGeom prst="bentConnector2">
            <a:avLst/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19470" name="AutoShape 22"/>
          <p:cNvCxnSpPr>
            <a:cxnSpLocks noChangeShapeType="1"/>
            <a:stCxn id="19460" idx="1"/>
            <a:endCxn id="19459" idx="1"/>
          </p:cNvCxnSpPr>
          <p:nvPr/>
        </p:nvCxnSpPr>
        <p:spPr bwMode="auto">
          <a:xfrm rot="10800000">
            <a:off x="827088" y="1701800"/>
            <a:ext cx="576262" cy="1981200"/>
          </a:xfrm>
          <a:prstGeom prst="bentConnector3">
            <a:avLst>
              <a:gd name="adj1" fmla="val 139685"/>
            </a:avLst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cxnSp>
        <p:nvCxnSpPr>
          <p:cNvPr id="37" name="Gerade Verbindung mit Pfeil 36"/>
          <p:cNvCxnSpPr>
            <a:stCxn id="19462" idx="1"/>
            <a:endCxn id="19460" idx="3"/>
          </p:cNvCxnSpPr>
          <p:nvPr/>
        </p:nvCxnSpPr>
        <p:spPr>
          <a:xfrm flipH="1" flipV="1">
            <a:off x="2533650" y="3683000"/>
            <a:ext cx="742950" cy="814388"/>
          </a:xfrm>
          <a:prstGeom prst="straightConnector1">
            <a:avLst/>
          </a:prstGeom>
          <a:ln w="508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2" name="Rectangle 33"/>
          <p:cNvSpPr>
            <a:spLocks noChangeArrowheads="1"/>
          </p:cNvSpPr>
          <p:nvPr/>
        </p:nvSpPr>
        <p:spPr bwMode="auto">
          <a:xfrm>
            <a:off x="4905375" y="1773238"/>
            <a:ext cx="2206625" cy="719137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b="1"/>
              <a:t>Online Storage</a:t>
            </a:r>
          </a:p>
        </p:txBody>
      </p:sp>
      <p:cxnSp>
        <p:nvCxnSpPr>
          <p:cNvPr id="77" name="Gerade Verbindung mit Pfeil 76"/>
          <p:cNvCxnSpPr/>
          <p:nvPr/>
        </p:nvCxnSpPr>
        <p:spPr>
          <a:xfrm flipH="1">
            <a:off x="3348038" y="5084763"/>
            <a:ext cx="936625" cy="865187"/>
          </a:xfrm>
          <a:prstGeom prst="straightConnector1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/>
          <p:nvPr/>
        </p:nvCxnSpPr>
        <p:spPr>
          <a:xfrm>
            <a:off x="3348038" y="5084763"/>
            <a:ext cx="936625" cy="792162"/>
          </a:xfrm>
          <a:prstGeom prst="straightConnector1">
            <a:avLst/>
          </a:prstGeom>
          <a:ln w="508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5" name="Rectangle 6"/>
          <p:cNvSpPr>
            <a:spLocks noChangeArrowheads="1"/>
          </p:cNvSpPr>
          <p:nvPr/>
        </p:nvSpPr>
        <p:spPr bwMode="auto">
          <a:xfrm>
            <a:off x="1403350" y="5157788"/>
            <a:ext cx="1130300" cy="941387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Login</a:t>
            </a:r>
          </a:p>
        </p:txBody>
      </p:sp>
      <p:cxnSp>
        <p:nvCxnSpPr>
          <p:cNvPr id="48" name="Gerade Verbindung mit Pfeil 47"/>
          <p:cNvCxnSpPr>
            <a:stCxn id="19465" idx="2"/>
            <a:endCxn id="74" idx="1"/>
          </p:cNvCxnSpPr>
          <p:nvPr/>
        </p:nvCxnSpPr>
        <p:spPr>
          <a:xfrm flipH="1">
            <a:off x="5111750" y="2565400"/>
            <a:ext cx="2903538" cy="17875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77" name="AutoShape 20"/>
          <p:cNvCxnSpPr>
            <a:cxnSpLocks noChangeShapeType="1"/>
            <a:stCxn id="19466" idx="1"/>
            <a:endCxn id="19460" idx="3"/>
          </p:cNvCxnSpPr>
          <p:nvPr/>
        </p:nvCxnSpPr>
        <p:spPr bwMode="auto">
          <a:xfrm rot="10800000" flipV="1">
            <a:off x="2533650" y="2668588"/>
            <a:ext cx="525463" cy="1014412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19478" name="AutoShape 22"/>
          <p:cNvCxnSpPr>
            <a:cxnSpLocks noChangeShapeType="1"/>
            <a:stCxn id="19475" idx="0"/>
            <a:endCxn id="19460" idx="2"/>
          </p:cNvCxnSpPr>
          <p:nvPr/>
        </p:nvCxnSpPr>
        <p:spPr bwMode="auto">
          <a:xfrm rot="5400000" flipH="1" flipV="1">
            <a:off x="1466850" y="4656138"/>
            <a:ext cx="1003300" cy="127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sp>
        <p:nvSpPr>
          <p:cNvPr id="19479" name="Textfeld 58"/>
          <p:cNvSpPr txBox="1">
            <a:spLocks noChangeArrowheads="1"/>
          </p:cNvSpPr>
          <p:nvPr/>
        </p:nvSpPr>
        <p:spPr bwMode="auto">
          <a:xfrm>
            <a:off x="6516688" y="3789363"/>
            <a:ext cx="22320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Nach Login an der Plattform werden Email, Storage, Control Center etc. ohne weiteres Login genutzt. Der Shop erhält Vertragsdaten.</a:t>
            </a:r>
          </a:p>
        </p:txBody>
      </p:sp>
      <p:sp>
        <p:nvSpPr>
          <p:cNvPr id="74" name="Zylinder 73"/>
          <p:cNvSpPr/>
          <p:nvPr/>
        </p:nvSpPr>
        <p:spPr>
          <a:xfrm>
            <a:off x="4572000" y="4365625"/>
            <a:ext cx="1079500" cy="863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/>
              <a:t>Vertrag</a:t>
            </a:r>
          </a:p>
        </p:txBody>
      </p:sp>
      <p:sp>
        <p:nvSpPr>
          <p:cNvPr id="2" name="Zylinder 73"/>
          <p:cNvSpPr/>
          <p:nvPr/>
        </p:nvSpPr>
        <p:spPr>
          <a:xfrm>
            <a:off x="4787900" y="4581525"/>
            <a:ext cx="1079500" cy="863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/>
              <a:t>Vertrag</a:t>
            </a:r>
          </a:p>
        </p:txBody>
      </p:sp>
      <p:sp>
        <p:nvSpPr>
          <p:cNvPr id="3" name="Zylinder 73"/>
          <p:cNvSpPr/>
          <p:nvPr/>
        </p:nvSpPr>
        <p:spPr>
          <a:xfrm>
            <a:off x="5003800" y="4797425"/>
            <a:ext cx="1079500" cy="863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/>
              <a:t>Vertrag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4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80400" cy="936625"/>
          </a:xfrm>
        </p:spPr>
        <p:txBody>
          <a:bodyPr/>
          <a:lstStyle/>
          <a:p>
            <a:pPr eaLnBrk="1" hangingPunct="1"/>
            <a:r>
              <a:rPr lang="de-DE" smtClean="0"/>
              <a:t>Trusted Plattform, mit 1&amp;1 HIP</a:t>
            </a:r>
          </a:p>
        </p:txBody>
      </p:sp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3348038" y="3644900"/>
            <a:ext cx="3095625" cy="2447925"/>
          </a:xfrm>
          <a:prstGeom prst="rect">
            <a:avLst/>
          </a:prstGeom>
          <a:gradFill rotWithShape="1">
            <a:gsLst>
              <a:gs pos="0">
                <a:srgbClr val="E0E9F4"/>
              </a:gs>
              <a:gs pos="100000">
                <a:srgbClr val="A3BDDD">
                  <a:alpha val="78998"/>
                </a:srgbClr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65267" tIns="32634" rIns="65267" bIns="32634" anchor="b"/>
          <a:lstStyle/>
          <a:p>
            <a:pPr algn="ctr" defTabSz="650875"/>
            <a:r>
              <a:rPr lang="en-US" b="1">
                <a:solidFill>
                  <a:srgbClr val="0033CC"/>
                </a:solidFill>
              </a:rPr>
              <a:t>1&amp;1</a:t>
            </a: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827088" y="1412875"/>
            <a:ext cx="2284412" cy="57785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ctr"/>
          <a:lstStyle/>
          <a:p>
            <a:pPr algn="ctr" defTabSz="912813"/>
            <a:r>
              <a:rPr lang="en-US" sz="2000" b="1"/>
              <a:t>Control Center</a:t>
            </a:r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1187450" y="2781300"/>
            <a:ext cx="985838" cy="725488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WebDesk</a:t>
            </a:r>
          </a:p>
        </p:txBody>
      </p:sp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3708400" y="5229225"/>
            <a:ext cx="882650" cy="720725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HIP SSO</a:t>
            </a:r>
          </a:p>
          <a:p>
            <a:pPr algn="ctr" defTabSz="912813"/>
            <a:endParaRPr lang="en-US" sz="1600" b="1"/>
          </a:p>
        </p:txBody>
      </p:sp>
      <p:sp>
        <p:nvSpPr>
          <p:cNvPr id="20486" name="Rectangle 10"/>
          <p:cNvSpPr>
            <a:spLocks noChangeArrowheads="1"/>
          </p:cNvSpPr>
          <p:nvPr/>
        </p:nvSpPr>
        <p:spPr bwMode="auto">
          <a:xfrm>
            <a:off x="3563938" y="3789363"/>
            <a:ext cx="1128712" cy="98425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Identity </a:t>
            </a:r>
          </a:p>
          <a:p>
            <a:pPr algn="ctr" defTabSz="912813"/>
            <a:r>
              <a:rPr lang="en-US" sz="1600" b="1"/>
              <a:t>Provider</a:t>
            </a:r>
          </a:p>
        </p:txBody>
      </p:sp>
      <p:cxnSp>
        <p:nvCxnSpPr>
          <p:cNvPr id="20487" name="AutoShape 20"/>
          <p:cNvCxnSpPr>
            <a:cxnSpLocks noChangeShapeType="1"/>
            <a:stCxn id="20483" idx="2"/>
            <a:endCxn id="20484" idx="0"/>
          </p:cNvCxnSpPr>
          <p:nvPr/>
        </p:nvCxnSpPr>
        <p:spPr bwMode="auto">
          <a:xfrm rot="5400000">
            <a:off x="1430338" y="2241550"/>
            <a:ext cx="790575" cy="28892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20488" name="AutoShape 22"/>
          <p:cNvCxnSpPr>
            <a:cxnSpLocks noChangeShapeType="1"/>
            <a:stCxn id="20490" idx="3"/>
            <a:endCxn id="20482" idx="0"/>
          </p:cNvCxnSpPr>
          <p:nvPr/>
        </p:nvCxnSpPr>
        <p:spPr bwMode="auto">
          <a:xfrm>
            <a:off x="4779963" y="2165350"/>
            <a:ext cx="115887" cy="1479550"/>
          </a:xfrm>
          <a:prstGeom prst="bentConnector2">
            <a:avLst/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sp>
        <p:nvSpPr>
          <p:cNvPr id="20489" name="Rectangle 33"/>
          <p:cNvSpPr>
            <a:spLocks noChangeArrowheads="1"/>
          </p:cNvSpPr>
          <p:nvPr/>
        </p:nvSpPr>
        <p:spPr bwMode="auto">
          <a:xfrm>
            <a:off x="7281863" y="1773238"/>
            <a:ext cx="1466850" cy="792162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b="1"/>
              <a:t>Shop</a:t>
            </a:r>
          </a:p>
        </p:txBody>
      </p:sp>
      <p:sp>
        <p:nvSpPr>
          <p:cNvPr id="20490" name="Rectangle 33"/>
          <p:cNvSpPr>
            <a:spLocks noChangeArrowheads="1"/>
          </p:cNvSpPr>
          <p:nvPr/>
        </p:nvSpPr>
        <p:spPr bwMode="auto">
          <a:xfrm>
            <a:off x="3276600" y="1773238"/>
            <a:ext cx="1503363" cy="784225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ctr" anchorCtr="1"/>
          <a:lstStyle/>
          <a:p>
            <a:pPr algn="ctr" defTabSz="912813"/>
            <a:r>
              <a:rPr lang="en-US" sz="1600" b="1"/>
              <a:t>EMail</a:t>
            </a:r>
          </a:p>
        </p:txBody>
      </p:sp>
      <p:cxnSp>
        <p:nvCxnSpPr>
          <p:cNvPr id="20491" name="AutoShape 21"/>
          <p:cNvCxnSpPr>
            <a:cxnSpLocks noChangeShapeType="1"/>
            <a:endCxn id="20489" idx="0"/>
          </p:cNvCxnSpPr>
          <p:nvPr/>
        </p:nvCxnSpPr>
        <p:spPr bwMode="auto">
          <a:xfrm>
            <a:off x="3132138" y="1484313"/>
            <a:ext cx="4883150" cy="288925"/>
          </a:xfrm>
          <a:prstGeom prst="bentConnector2">
            <a:avLst/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20492" name="AutoShape 20"/>
          <p:cNvCxnSpPr>
            <a:cxnSpLocks noChangeShapeType="1"/>
            <a:stCxn id="20484" idx="3"/>
            <a:endCxn id="20496" idx="2"/>
          </p:cNvCxnSpPr>
          <p:nvPr/>
        </p:nvCxnSpPr>
        <p:spPr bwMode="auto">
          <a:xfrm flipV="1">
            <a:off x="2173288" y="2492375"/>
            <a:ext cx="4100512" cy="650875"/>
          </a:xfrm>
          <a:prstGeom prst="bentConnector2">
            <a:avLst/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20493" name="AutoShape 20"/>
          <p:cNvCxnSpPr>
            <a:cxnSpLocks noChangeShapeType="1"/>
            <a:stCxn id="20483" idx="3"/>
            <a:endCxn id="20482" idx="0"/>
          </p:cNvCxnSpPr>
          <p:nvPr/>
        </p:nvCxnSpPr>
        <p:spPr bwMode="auto">
          <a:xfrm>
            <a:off x="3111500" y="1701800"/>
            <a:ext cx="1784350" cy="1943100"/>
          </a:xfrm>
          <a:prstGeom prst="bentConnector2">
            <a:avLst/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20494" name="AutoShape 22"/>
          <p:cNvCxnSpPr>
            <a:cxnSpLocks noChangeShapeType="1"/>
            <a:stCxn id="20484" idx="1"/>
            <a:endCxn id="20483" idx="1"/>
          </p:cNvCxnSpPr>
          <p:nvPr/>
        </p:nvCxnSpPr>
        <p:spPr bwMode="auto">
          <a:xfrm rot="10800000">
            <a:off x="827088" y="1701800"/>
            <a:ext cx="360362" cy="1441450"/>
          </a:xfrm>
          <a:prstGeom prst="bentConnector3">
            <a:avLst>
              <a:gd name="adj1" fmla="val 163495"/>
            </a:avLst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cxnSp>
        <p:nvCxnSpPr>
          <p:cNvPr id="37" name="Gerade Verbindung mit Pfeil 36"/>
          <p:cNvCxnSpPr>
            <a:stCxn id="20486" idx="1"/>
            <a:endCxn id="20484" idx="3"/>
          </p:cNvCxnSpPr>
          <p:nvPr/>
        </p:nvCxnSpPr>
        <p:spPr>
          <a:xfrm flipH="1" flipV="1">
            <a:off x="2173288" y="3143250"/>
            <a:ext cx="1390650" cy="1138238"/>
          </a:xfrm>
          <a:prstGeom prst="straightConnector1">
            <a:avLst/>
          </a:prstGeom>
          <a:ln w="508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6" name="Rectangle 33"/>
          <p:cNvSpPr>
            <a:spLocks noChangeArrowheads="1"/>
          </p:cNvSpPr>
          <p:nvPr/>
        </p:nvSpPr>
        <p:spPr bwMode="auto">
          <a:xfrm>
            <a:off x="5435600" y="1773238"/>
            <a:ext cx="1676400" cy="719137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b="1"/>
              <a:t>Online</a:t>
            </a:r>
          </a:p>
          <a:p>
            <a:pPr algn="ctr" defTabSz="912813"/>
            <a:r>
              <a:rPr lang="en-US" b="1"/>
              <a:t>Storage</a:t>
            </a:r>
          </a:p>
        </p:txBody>
      </p:sp>
      <p:sp>
        <p:nvSpPr>
          <p:cNvPr id="20497" name="Rectangle 6"/>
          <p:cNvSpPr>
            <a:spLocks noChangeArrowheads="1"/>
          </p:cNvSpPr>
          <p:nvPr/>
        </p:nvSpPr>
        <p:spPr bwMode="auto">
          <a:xfrm>
            <a:off x="1258888" y="3860800"/>
            <a:ext cx="1130300" cy="504825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Login</a:t>
            </a:r>
          </a:p>
        </p:txBody>
      </p:sp>
      <p:cxnSp>
        <p:nvCxnSpPr>
          <p:cNvPr id="48" name="Gerade Verbindung mit Pfeil 47"/>
          <p:cNvCxnSpPr>
            <a:stCxn id="20489" idx="2"/>
            <a:endCxn id="74" idx="1"/>
          </p:cNvCxnSpPr>
          <p:nvPr/>
        </p:nvCxnSpPr>
        <p:spPr>
          <a:xfrm flipH="1">
            <a:off x="5795963" y="2565400"/>
            <a:ext cx="2219325" cy="113823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9" name="AutoShape 20"/>
          <p:cNvCxnSpPr>
            <a:cxnSpLocks noChangeShapeType="1"/>
            <a:stCxn id="20490" idx="1"/>
            <a:endCxn id="20484" idx="3"/>
          </p:cNvCxnSpPr>
          <p:nvPr/>
        </p:nvCxnSpPr>
        <p:spPr bwMode="auto">
          <a:xfrm rot="10800000" flipV="1">
            <a:off x="2173288" y="2165350"/>
            <a:ext cx="1103312" cy="9779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9900"/>
            </a:solidFill>
            <a:miter lim="800000"/>
            <a:headEnd/>
            <a:tailEnd type="triangle" w="med" len="med"/>
          </a:ln>
        </p:spPr>
      </p:cxnSp>
      <p:cxnSp>
        <p:nvCxnSpPr>
          <p:cNvPr id="20500" name="AutoShape 22"/>
          <p:cNvCxnSpPr>
            <a:cxnSpLocks noChangeShapeType="1"/>
            <a:stCxn id="20497" idx="0"/>
            <a:endCxn id="20484" idx="2"/>
          </p:cNvCxnSpPr>
          <p:nvPr/>
        </p:nvCxnSpPr>
        <p:spPr bwMode="auto">
          <a:xfrm rot="16200000" flipV="1">
            <a:off x="1575595" y="3612356"/>
            <a:ext cx="354012" cy="14287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sp>
        <p:nvSpPr>
          <p:cNvPr id="20501" name="Textfeld 58"/>
          <p:cNvSpPr txBox="1">
            <a:spLocks noChangeArrowheads="1"/>
          </p:cNvSpPr>
          <p:nvPr/>
        </p:nvSpPr>
        <p:spPr bwMode="auto">
          <a:xfrm>
            <a:off x="6516688" y="3789363"/>
            <a:ext cx="2376487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Mit HIP Registry und HIP AaaS ist Single Sign On und Interoperabilität von Webservices und On-Premise SW möglich.</a:t>
            </a:r>
          </a:p>
        </p:txBody>
      </p:sp>
      <p:sp>
        <p:nvSpPr>
          <p:cNvPr id="74" name="Zylinder 73"/>
          <p:cNvSpPr/>
          <p:nvPr/>
        </p:nvSpPr>
        <p:spPr>
          <a:xfrm>
            <a:off x="5219700" y="3716338"/>
            <a:ext cx="1152525" cy="86518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>
                <a:solidFill>
                  <a:srgbClr val="FFFFFF"/>
                </a:solidFill>
              </a:rPr>
              <a:t>Verträge</a:t>
            </a:r>
          </a:p>
        </p:txBody>
      </p:sp>
      <p:sp>
        <p:nvSpPr>
          <p:cNvPr id="20503" name="Rectangle 6"/>
          <p:cNvSpPr>
            <a:spLocks noChangeArrowheads="1"/>
          </p:cNvSpPr>
          <p:nvPr/>
        </p:nvSpPr>
        <p:spPr bwMode="auto">
          <a:xfrm>
            <a:off x="323850" y="4797425"/>
            <a:ext cx="1130300" cy="725488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Login</a:t>
            </a:r>
          </a:p>
        </p:txBody>
      </p:sp>
      <p:pic>
        <p:nvPicPr>
          <p:cNvPr id="20504" name="Picture 2" descr="http://apps.1und1.de/upload/4ea95975d8f39cas_p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868863"/>
            <a:ext cx="10795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5" name="Rectangle 6"/>
          <p:cNvSpPr>
            <a:spLocks noChangeArrowheads="1"/>
          </p:cNvSpPr>
          <p:nvPr/>
        </p:nvSpPr>
        <p:spPr bwMode="auto">
          <a:xfrm>
            <a:off x="1835150" y="4508500"/>
            <a:ext cx="1130300" cy="65405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Login</a:t>
            </a:r>
          </a:p>
        </p:txBody>
      </p:sp>
      <p:pic>
        <p:nvPicPr>
          <p:cNvPr id="20506" name="Picture 4" descr="lexoffice Ihr Rechnungsprogram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4652963"/>
            <a:ext cx="1008063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1" name="Gerade Verbindung mit Pfeil 70"/>
          <p:cNvCxnSpPr>
            <a:stCxn id="20485" idx="1"/>
            <a:endCxn id="20503" idx="3"/>
          </p:cNvCxnSpPr>
          <p:nvPr/>
        </p:nvCxnSpPr>
        <p:spPr>
          <a:xfrm flipH="1" flipV="1">
            <a:off x="1454150" y="5159375"/>
            <a:ext cx="2254250" cy="430213"/>
          </a:xfrm>
          <a:prstGeom prst="straightConnector1">
            <a:avLst/>
          </a:prstGeom>
          <a:ln w="508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/>
          <p:cNvCxnSpPr>
            <a:stCxn id="20485" idx="1"/>
            <a:endCxn id="20505" idx="3"/>
          </p:cNvCxnSpPr>
          <p:nvPr/>
        </p:nvCxnSpPr>
        <p:spPr>
          <a:xfrm flipH="1" flipV="1">
            <a:off x="2965450" y="4835525"/>
            <a:ext cx="742950" cy="754063"/>
          </a:xfrm>
          <a:prstGeom prst="straightConnector1">
            <a:avLst/>
          </a:prstGeom>
          <a:ln w="508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9" name="Rectangle 6"/>
          <p:cNvSpPr>
            <a:spLocks noChangeArrowheads="1"/>
          </p:cNvSpPr>
          <p:nvPr/>
        </p:nvSpPr>
        <p:spPr bwMode="auto">
          <a:xfrm>
            <a:off x="323850" y="5732463"/>
            <a:ext cx="2663825" cy="504825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BCBCBC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96" tIns="45700" rIns="91396" bIns="45700" anchor="b"/>
          <a:lstStyle/>
          <a:p>
            <a:pPr algn="ctr" defTabSz="912813"/>
            <a:r>
              <a:rPr lang="en-US" sz="1600" b="1"/>
              <a:t>3</a:t>
            </a:r>
            <a:r>
              <a:rPr lang="en-US" sz="1600" b="1" baseline="30000"/>
              <a:t>rd</a:t>
            </a:r>
            <a:r>
              <a:rPr lang="en-US" sz="1600" b="1"/>
              <a:t> party on-premise</a:t>
            </a:r>
          </a:p>
          <a:p>
            <a:pPr algn="ctr" defTabSz="912813"/>
            <a:r>
              <a:rPr lang="en-US" sz="1600" b="1"/>
              <a:t>Login</a:t>
            </a:r>
          </a:p>
        </p:txBody>
      </p:sp>
      <p:cxnSp>
        <p:nvCxnSpPr>
          <p:cNvPr id="89" name="Gerade Verbindung mit Pfeil 88"/>
          <p:cNvCxnSpPr>
            <a:stCxn id="20485" idx="1"/>
            <a:endCxn id="20509" idx="3"/>
          </p:cNvCxnSpPr>
          <p:nvPr/>
        </p:nvCxnSpPr>
        <p:spPr>
          <a:xfrm flipH="1">
            <a:off x="2987675" y="5589588"/>
            <a:ext cx="720725" cy="395287"/>
          </a:xfrm>
          <a:prstGeom prst="straightConnector1">
            <a:avLst/>
          </a:prstGeom>
          <a:ln w="508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11" name="AutoShape 22"/>
          <p:cNvCxnSpPr>
            <a:cxnSpLocks noChangeShapeType="1"/>
            <a:stCxn id="20485" idx="0"/>
            <a:endCxn id="20486" idx="2"/>
          </p:cNvCxnSpPr>
          <p:nvPr/>
        </p:nvCxnSpPr>
        <p:spPr bwMode="auto">
          <a:xfrm rot="16200000" flipV="1">
            <a:off x="3910807" y="4990306"/>
            <a:ext cx="455612" cy="22225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cxnSp>
        <p:nvCxnSpPr>
          <p:cNvPr id="20512" name="AutoShape 22"/>
          <p:cNvCxnSpPr>
            <a:cxnSpLocks noChangeShapeType="1"/>
            <a:stCxn id="20485" idx="3"/>
            <a:endCxn id="74" idx="2"/>
          </p:cNvCxnSpPr>
          <p:nvPr/>
        </p:nvCxnSpPr>
        <p:spPr bwMode="auto">
          <a:xfrm flipV="1">
            <a:off x="4591050" y="4149725"/>
            <a:ext cx="615950" cy="1439863"/>
          </a:xfrm>
          <a:prstGeom prst="bentConnector3">
            <a:avLst>
              <a:gd name="adj1" fmla="val 51032"/>
            </a:avLst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sp>
        <p:nvSpPr>
          <p:cNvPr id="100" name="Zylinder 99"/>
          <p:cNvSpPr/>
          <p:nvPr/>
        </p:nvSpPr>
        <p:spPr>
          <a:xfrm>
            <a:off x="5292725" y="4797425"/>
            <a:ext cx="1079500" cy="10795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>
                <a:solidFill>
                  <a:srgbClr val="FFFFFF"/>
                </a:solidFill>
              </a:rPr>
              <a:t>ServiceRegistry</a:t>
            </a:r>
          </a:p>
        </p:txBody>
      </p:sp>
      <p:cxnSp>
        <p:nvCxnSpPr>
          <p:cNvPr id="20514" name="AutoShape 22"/>
          <p:cNvCxnSpPr>
            <a:cxnSpLocks noChangeShapeType="1"/>
            <a:endCxn id="100" idx="2"/>
          </p:cNvCxnSpPr>
          <p:nvPr/>
        </p:nvCxnSpPr>
        <p:spPr bwMode="auto">
          <a:xfrm flipV="1">
            <a:off x="4630738" y="5337175"/>
            <a:ext cx="649287" cy="144463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1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Nutzer zu Service Identifikation</a:t>
            </a:r>
            <a:br>
              <a:rPr lang="de-DE" smtClean="0"/>
            </a:br>
            <a:r>
              <a:rPr lang="de-DE" smtClean="0"/>
              <a:t>externer IdP z.B. OpenID</a:t>
            </a:r>
          </a:p>
        </p:txBody>
      </p:sp>
      <p:pic>
        <p:nvPicPr>
          <p:cNvPr id="33796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844675"/>
            <a:ext cx="8026400" cy="3149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Partner</a:t>
            </a:r>
          </a:p>
        </p:txBody>
      </p:sp>
      <p:pic>
        <p:nvPicPr>
          <p:cNvPr id="29700" name="Picture 4" descr="C:\Users\dirk.balfanz\Desktop\CW-Verteidigung\logo1u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1857375"/>
            <a:ext cx="57308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2" descr="C:\Users\dirk.balfanz\Desktop\CW-Verteidigung\Logo_Fraunhofer_IAO_20091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7800" y="1906588"/>
            <a:ext cx="1368425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3" descr="C:\Users\dirk.balfanz\Desktop\CW-Verteidigung\KI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4638" y="2989263"/>
            <a:ext cx="11033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3" descr="C:\Users\dirk.balfanz\Desktop\CW-Verteidigung\HAUFE-LEXWARE-Log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8038" y="1933575"/>
            <a:ext cx="2087562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10" descr="C:\Users\dirk.balfanz\Desktop\CW-Verteidigung\logo_forum_203x6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23938" y="2924175"/>
            <a:ext cx="12858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2" descr="C:\Users\dirk.balfanz\Desktop\CW-Verteidigung\bwht_logo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925" y="2511425"/>
            <a:ext cx="57626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4544" descr="CAS_Logo_72dpi_RGB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7563" y="2622550"/>
            <a:ext cx="641350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2" descr="http://www.lausitznews.de/media/2011/110917-2/bic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60475" y="3881438"/>
            <a:ext cx="9255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4" descr="http://www.uwe-otto.de/logos/kooperation/logo-facility-care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33688" y="4146550"/>
            <a:ext cx="18002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21325" y="3938588"/>
            <a:ext cx="11033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0" name="Picture 7" descr="http://www.girls-day.de/aktool/Controls/showimage.aspx?key=b3ba3a72942cb5395e2db57d53bbf323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470275" y="5013325"/>
            <a:ext cx="1163638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1" name="Picture 9" descr="http://www.sh-business-itk.de/mm/ref_moser.gif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120775" y="5256213"/>
            <a:ext cx="1182688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11" descr="Parkettleger Roming Logo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319838" y="5205413"/>
            <a:ext cx="1573212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Service zu Service Authorisierung mit HIP AS / SSO</a:t>
            </a:r>
          </a:p>
        </p:txBody>
      </p:sp>
      <p:pic>
        <p:nvPicPr>
          <p:cNvPr id="32772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2276475"/>
            <a:ext cx="6481762" cy="28844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Beispiel von RESTful HTTP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de-DE" smtClean="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539750" y="1916113"/>
            <a:ext cx="4572000" cy="9429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400"/>
              <a:t>POST /hip-authorizationservice/oauth/token</a:t>
            </a:r>
          </a:p>
          <a:p>
            <a:r>
              <a:rPr lang="de-DE" sz="1400"/>
              <a:t>Authentication: Basic Lmdas9AsD==</a:t>
            </a:r>
          </a:p>
          <a:p>
            <a:r>
              <a:rPr lang="de-DE" sz="1400"/>
              <a:t>Content-Type: application/x-www-form-urlencoded</a:t>
            </a:r>
          </a:p>
          <a:p>
            <a:r>
              <a:rPr lang="de-DE" sz="1400"/>
              <a:t>grant_type=client_credentials&amp;scope=hip-bundle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3779838" y="2852738"/>
            <a:ext cx="4949825" cy="179387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400"/>
              <a:t>HTTP/1.1 200 OK</a:t>
            </a:r>
          </a:p>
          <a:p>
            <a:r>
              <a:rPr lang="de-DE" sz="1400"/>
              <a:t>Content-Type: application/json</a:t>
            </a:r>
          </a:p>
          <a:p>
            <a:r>
              <a:rPr lang="de-DE" sz="1400"/>
              <a:t>{</a:t>
            </a:r>
          </a:p>
          <a:p>
            <a:r>
              <a:rPr lang="de-DE" sz="1400"/>
              <a:t>"access_token":"450d81fd-b868-424c-da00-8256b571de73",</a:t>
            </a:r>
          </a:p>
          <a:p>
            <a:r>
              <a:rPr lang="de-DE" sz="1400"/>
              <a:t>"token_type":"bearer",</a:t>
            </a:r>
          </a:p>
          <a:p>
            <a:r>
              <a:rPr lang="de-DE" sz="1400"/>
              <a:t>"expires_in":43199,</a:t>
            </a:r>
          </a:p>
          <a:p>
            <a:r>
              <a:rPr lang="de-DE" sz="1400"/>
              <a:t>"scope":"hip-bundle"</a:t>
            </a:r>
          </a:p>
          <a:p>
            <a:r>
              <a:rPr lang="de-DE" sz="1400"/>
              <a:t>}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611188" y="1557338"/>
            <a:ext cx="285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Request an Access Token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5364163" y="2492375"/>
            <a:ext cx="121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Response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468313" y="4581525"/>
            <a:ext cx="5256212" cy="9429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400"/>
              <a:t>GET /hip-authorizationservice/oauth/resource/approval?</a:t>
            </a:r>
          </a:p>
          <a:p>
            <a:r>
              <a:rPr lang="de-DE" sz="1400"/>
              <a:t>access_token=1234abc-123&amp;verb=PUT&amp;resource=/bundles/hip-bundle</a:t>
            </a:r>
          </a:p>
          <a:p>
            <a:r>
              <a:rPr lang="de-DE" sz="1400"/>
              <a:t>Authentication: Basic Zfa8923mfklasdasflsklsdhfJhasa==</a:t>
            </a: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468313" y="4221163"/>
            <a:ext cx="2584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Access Token Approval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6372225" y="5157788"/>
            <a:ext cx="1212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Response</a:t>
            </a: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6011863" y="5589588"/>
            <a:ext cx="2000250" cy="366712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HTTP/1.1 200 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Nutzer zu Service Authenfikation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i="1" smtClean="0"/>
              <a:t>SSO/Jump Between Applications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1388" y="2205038"/>
            <a:ext cx="4737100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Anforderungen an SSO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Plattformunabhängig</a:t>
            </a:r>
          </a:p>
          <a:p>
            <a:r>
              <a:rPr lang="de-DE" dirty="0" smtClean="0"/>
              <a:t>Plattformkonform</a:t>
            </a:r>
          </a:p>
          <a:p>
            <a:r>
              <a:rPr lang="de-DE" dirty="0" smtClean="0"/>
              <a:t>Basierend auf Standards</a:t>
            </a:r>
          </a:p>
          <a:p>
            <a:pPr lvl="1"/>
            <a:r>
              <a:rPr lang="de-DE" dirty="0" smtClean="0"/>
              <a:t>SAML</a:t>
            </a:r>
          </a:p>
          <a:p>
            <a:pPr lvl="1"/>
            <a:r>
              <a:rPr lang="de-DE" dirty="0" smtClean="0"/>
              <a:t>OAuth2</a:t>
            </a:r>
          </a:p>
          <a:p>
            <a:pPr lvl="1"/>
            <a:r>
              <a:rPr lang="de-DE" dirty="0" err="1" smtClean="0"/>
              <a:t>RESTful</a:t>
            </a:r>
            <a:r>
              <a:rPr lang="de-DE" dirty="0" smtClean="0"/>
              <a:t> HTTP</a:t>
            </a:r>
          </a:p>
          <a:p>
            <a:r>
              <a:rPr lang="de-DE" dirty="0" smtClean="0"/>
              <a:t>Für Nutzer und Dienste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Vorstellung des fachlichen Konzepts, Freiburg, 25.04.2013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Vision der Plattform</a:t>
            </a:r>
          </a:p>
        </p:txBody>
      </p:sp>
      <p:sp>
        <p:nvSpPr>
          <p:cNvPr id="30723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CLOUDwerker entwickelt ein Konzept, um </a:t>
            </a:r>
            <a:r>
              <a:rPr lang="de-DE" b="1" smtClean="0"/>
              <a:t>IT-Dienste für Handwerker als Software-as-a-Service</a:t>
            </a:r>
            <a:r>
              <a:rPr lang="de-DE" smtClean="0"/>
              <a:t> anzubieten</a:t>
            </a:r>
          </a:p>
          <a:p>
            <a:pPr eaLnBrk="1" hangingPunct="1"/>
            <a:r>
              <a:rPr lang="de-DE" smtClean="0"/>
              <a:t>CLOUDwerker als </a:t>
            </a:r>
            <a:r>
              <a:rPr lang="de-DE" b="1" smtClean="0"/>
              <a:t>Informations- und Transaktionsdrehscheibe </a:t>
            </a:r>
            <a:r>
              <a:rPr lang="de-DE" smtClean="0"/>
              <a:t>zu anderen Unternehmen, dem Kunden und der öffentlichen Verwaltung</a:t>
            </a:r>
          </a:p>
          <a:p>
            <a:pPr eaLnBrk="1" hangingPunct="1"/>
            <a:endParaRPr lang="de-DE" smtClean="0"/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44863"/>
            <a:ext cx="8208963" cy="317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el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5759450" cy="936625"/>
          </a:xfrm>
        </p:spPr>
        <p:txBody>
          <a:bodyPr/>
          <a:lstStyle/>
          <a:p>
            <a:pPr eaLnBrk="1" hangingPunct="1"/>
            <a:r>
              <a:rPr lang="de-DE" smtClean="0"/>
              <a:t>1&amp;1 WebDesk als Beispiel für den CLOUDwerker Markplatz Prototyp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1557338"/>
            <a:ext cx="8280400" cy="4751387"/>
          </a:xfrm>
        </p:spPr>
        <p:txBody>
          <a:bodyPr/>
          <a:lstStyle/>
          <a:p>
            <a:pPr eaLnBrk="1" hangingPunct="1">
              <a:defRPr/>
            </a:pPr>
            <a:r>
              <a:rPr lang="de-DE" b="1" dirty="0" smtClean="0"/>
              <a:t>Zielsetzung</a:t>
            </a:r>
          </a:p>
          <a:p>
            <a:pPr lvl="1" eaLnBrk="1" hangingPunct="1">
              <a:defRPr/>
            </a:pPr>
            <a:r>
              <a:rPr lang="de-DE" dirty="0" smtClean="0"/>
              <a:t>Integrierter mobiler Handwerker Arbeitsplatz</a:t>
            </a:r>
          </a:p>
          <a:p>
            <a:pPr lvl="1" eaLnBrk="1" hangingPunct="1">
              <a:defRPr/>
            </a:pPr>
            <a:r>
              <a:rPr lang="de-DE" dirty="0" smtClean="0"/>
              <a:t>Erweiterbar durch den Handwerker mit weiteren Diensten</a:t>
            </a:r>
          </a:p>
          <a:p>
            <a:pPr lvl="1" eaLnBrk="1" hangingPunct="1">
              <a:defRPr/>
            </a:pPr>
            <a:r>
              <a:rPr lang="de-DE" dirty="0" smtClean="0"/>
              <a:t>Anpassbarkeit der Dienste durch den Handwerker</a:t>
            </a:r>
          </a:p>
          <a:p>
            <a:pPr lvl="1" eaLnBrk="1" hangingPunct="1">
              <a:defRPr/>
            </a:pPr>
            <a:r>
              <a:rPr lang="de-DE" dirty="0" smtClean="0"/>
              <a:t>Automatische Integration der Daten </a:t>
            </a:r>
            <a:r>
              <a:rPr lang="de-DE" dirty="0" smtClean="0"/>
              <a:t>Dienste-übergreifend</a:t>
            </a:r>
            <a:endParaRPr lang="de-DE" dirty="0" smtClean="0"/>
          </a:p>
          <a:p>
            <a:pPr eaLnBrk="1" hangingPunct="1">
              <a:defRPr/>
            </a:pPr>
            <a:r>
              <a:rPr lang="de-DE" b="1" dirty="0" smtClean="0"/>
              <a:t>Motivation</a:t>
            </a:r>
          </a:p>
          <a:p>
            <a:pPr lvl="1" eaLnBrk="1" hangingPunct="1">
              <a:defRPr/>
            </a:pPr>
            <a:r>
              <a:rPr lang="de-DE" dirty="0" smtClean="0"/>
              <a:t>E-Bilanz, E-Bundesanzeiger, Gesetze, Normen, Richtlinien</a:t>
            </a:r>
          </a:p>
          <a:p>
            <a:pPr lvl="1" eaLnBrk="1" hangingPunct="1">
              <a:defRPr/>
            </a:pPr>
            <a:r>
              <a:rPr lang="de-DE" dirty="0" smtClean="0"/>
              <a:t>Prozesse, Ressourcen, Termine, Mitarbeiter, Kunden</a:t>
            </a:r>
          </a:p>
          <a:p>
            <a:pPr lvl="1" eaLnBrk="1" hangingPunct="1">
              <a:defRPr/>
            </a:pPr>
            <a:r>
              <a:rPr lang="de-DE" dirty="0" smtClean="0"/>
              <a:t>Heutige HW/SW-Infrastruktur und Daten</a:t>
            </a:r>
          </a:p>
          <a:p>
            <a:pPr eaLnBrk="1" hangingPunct="1">
              <a:defRPr/>
            </a:pPr>
            <a:r>
              <a:rPr lang="de-DE" b="1" dirty="0" smtClean="0"/>
              <a:t>Funktionalität</a:t>
            </a:r>
          </a:p>
          <a:p>
            <a:pPr lvl="1" eaLnBrk="1" hangingPunct="1">
              <a:defRPr/>
            </a:pPr>
            <a:r>
              <a:rPr lang="de-DE" dirty="0" smtClean="0"/>
              <a:t>Der Handwerker meldet sich bei allen Diensten nur einmal an.</a:t>
            </a:r>
          </a:p>
          <a:p>
            <a:pPr lvl="1" eaLnBrk="1" hangingPunct="1">
              <a:defRPr/>
            </a:pPr>
            <a:r>
              <a:rPr lang="de-DE" dirty="0" smtClean="0"/>
              <a:t>Der Handwerker speichert seine Daten nur einmal</a:t>
            </a:r>
          </a:p>
          <a:p>
            <a:pPr lvl="1" eaLnBrk="1" hangingPunct="1">
              <a:defRPr/>
            </a:pPr>
            <a:r>
              <a:rPr lang="de-DE" dirty="0" smtClean="0"/>
              <a:t>Die Plattform bietet Automatisierungsmöglichkeiten für das Single </a:t>
            </a:r>
            <a:r>
              <a:rPr lang="de-DE" dirty="0" err="1" smtClean="0"/>
              <a:t>Sign</a:t>
            </a:r>
            <a:r>
              <a:rPr lang="de-DE" dirty="0" smtClean="0"/>
              <a:t> On, für Datensicherung und Integration, Sicherheit.</a:t>
            </a:r>
          </a:p>
          <a:p>
            <a:pPr eaLnBrk="1" hangingPunct="1">
              <a:defRPr/>
            </a:pPr>
            <a:endParaRPr lang="de-DE" dirty="0" smtClean="0"/>
          </a:p>
          <a:p>
            <a:pPr eaLnBrk="1" hangingPunct="1"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Vorstellung des fachlichen Konzepts, Freiburg, 25.04.2013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Grundelemente der Plattform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382713"/>
            <a:ext cx="6912371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Zuverlässige Servicebündel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15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59592" y="1533093"/>
            <a:ext cx="6840800" cy="47762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Bedrohungsszenario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5" name="Grafik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899592" y="2203704"/>
            <a:ext cx="7128792" cy="3817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Angriffsmöglichkeiten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6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411760" y="1549912"/>
            <a:ext cx="4896544" cy="468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el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80400" cy="936625"/>
          </a:xfrm>
        </p:spPr>
        <p:txBody>
          <a:bodyPr/>
          <a:lstStyle/>
          <a:p>
            <a:pPr eaLnBrk="1" hangingPunct="1"/>
            <a:r>
              <a:rPr lang="de-DE" smtClean="0"/>
              <a:t>Login Control Center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306513" y="6515100"/>
            <a:ext cx="2895600" cy="315913"/>
          </a:xfrm>
        </p:spPr>
        <p:txBody>
          <a:bodyPr/>
          <a:lstStyle/>
          <a:p>
            <a:pPr>
              <a:defRPr/>
            </a:pPr>
            <a:r>
              <a:rPr lang="en-ZA"/>
              <a:t>® 1&amp;1 Internet AG 2013</a:t>
            </a:r>
          </a:p>
        </p:txBody>
      </p:sp>
      <p:pic>
        <p:nvPicPr>
          <p:cNvPr id="1126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430713"/>
            <a:ext cx="37306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1389063"/>
            <a:ext cx="4911725" cy="513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feld 14"/>
          <p:cNvSpPr txBox="1">
            <a:spLocks noChangeArrowheads="1"/>
          </p:cNvSpPr>
          <p:nvPr/>
        </p:nvSpPr>
        <p:spPr bwMode="auto">
          <a:xfrm>
            <a:off x="684213" y="1981200"/>
            <a:ext cx="27352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Nach der Eingabe von </a:t>
            </a:r>
            <a:r>
              <a:rPr lang="de-DE">
                <a:hlinkClick r:id="rId4"/>
              </a:rPr>
              <a:t>http://login.1und1.de</a:t>
            </a:r>
            <a:r>
              <a:rPr lang="de-DE"/>
              <a:t> wird direkt eine Session ID erstellt.</a:t>
            </a:r>
          </a:p>
        </p:txBody>
      </p:sp>
      <p:cxnSp>
        <p:nvCxnSpPr>
          <p:cNvPr id="7" name="Gerade Verbindung mit Pfeil 6"/>
          <p:cNvCxnSpPr/>
          <p:nvPr/>
        </p:nvCxnSpPr>
        <p:spPr>
          <a:xfrm flipV="1">
            <a:off x="1979613" y="1765300"/>
            <a:ext cx="3887787" cy="3024188"/>
          </a:xfrm>
          <a:prstGeom prst="straightConnector1">
            <a:avLst/>
          </a:prstGeom>
          <a:ln w="50800">
            <a:solidFill>
              <a:srgbClr val="FF0000">
                <a:alpha val="48000"/>
              </a:srgbClr>
            </a:solidFill>
            <a:tailEnd type="arrow"/>
          </a:ln>
          <a:effectLst>
            <a:outerShdw blurRad="50800" dist="50800" dir="5400000" algn="ctr" rotWithShape="0">
              <a:srgbClr val="000000">
                <a:alpha val="52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CLOUDwerker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3399"/>
      </a:accent1>
      <a:accent2>
        <a:srgbClr val="F66400"/>
      </a:accent2>
      <a:accent3>
        <a:srgbClr val="FFFFFF"/>
      </a:accent3>
      <a:accent4>
        <a:srgbClr val="606060"/>
      </a:accent4>
      <a:accent5>
        <a:srgbClr val="C00000"/>
      </a:accent5>
      <a:accent6>
        <a:srgbClr val="00B050"/>
      </a:accent6>
      <a:hlink>
        <a:srgbClr val="333399"/>
      </a:hlink>
      <a:folHlink>
        <a:srgbClr val="333399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601</Words>
  <Application>Microsoft Office PowerPoint</Application>
  <PresentationFormat>Bildschirmpräsentation (4:3)</PresentationFormat>
  <Paragraphs>159</Paragraphs>
  <Slides>23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Standarddesign</vt:lpstr>
      <vt:lpstr>Folie 1</vt:lpstr>
      <vt:lpstr>Partner</vt:lpstr>
      <vt:lpstr>Vision der Plattform</vt:lpstr>
      <vt:lpstr>1&amp;1 WebDesk als Beispiel für den CLOUDwerker Markplatz Prototyp</vt:lpstr>
      <vt:lpstr>Grundelemente der Plattform</vt:lpstr>
      <vt:lpstr>Zuverlässige Servicebündel</vt:lpstr>
      <vt:lpstr>Bedrohungsszenario</vt:lpstr>
      <vt:lpstr>Angriffsmöglichkeiten</vt:lpstr>
      <vt:lpstr>Login Control Center</vt:lpstr>
      <vt:lpstr>Login Webmailer</vt:lpstr>
      <vt:lpstr>Login Online Storage</vt:lpstr>
      <vt:lpstr>Service-Integration Stufe 1</vt:lpstr>
      <vt:lpstr>Single Sign On zu Mail, Storage, SaaS, SSA</vt:lpstr>
      <vt:lpstr>Control Panel mit Selbstbedienung</vt:lpstr>
      <vt:lpstr>Der Shop übernimmt die User Session</vt:lpstr>
      <vt:lpstr>Sessionmanagement im SSO</vt:lpstr>
      <vt:lpstr>Systemanmeldungen Sessionbased ohne HIP SSO</vt:lpstr>
      <vt:lpstr>Trusted Plattform, mit 1&amp;1 HIP</vt:lpstr>
      <vt:lpstr>Nutzer zu Service Identifikation externer IdP z.B. OpenID</vt:lpstr>
      <vt:lpstr>Service zu Service Authorisierung mit HIP AS / SSO</vt:lpstr>
      <vt:lpstr>Beispiel von RESTful HTTP</vt:lpstr>
      <vt:lpstr>Nutzer zu Service Authenfikation</vt:lpstr>
      <vt:lpstr>Anforderungen an SSO</vt:lpstr>
    </vt:vector>
  </TitlesOfParts>
  <Company>CAS Software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CLOUDwerker</dc:title>
  <dc:subject>Pitch</dc:subject>
  <dc:creator>Dirk Balfanz</dc:creator>
  <cp:lastModifiedBy>Thomas von Bülow</cp:lastModifiedBy>
  <cp:revision>748</cp:revision>
  <cp:lastPrinted>2012-06-21T13:46:16Z</cp:lastPrinted>
  <dcterms:created xsi:type="dcterms:W3CDTF">2009-08-20T12:11:31Z</dcterms:created>
  <dcterms:modified xsi:type="dcterms:W3CDTF">2013-09-08T13:25:46Z</dcterms:modified>
</cp:coreProperties>
</file>