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42" r:id="rId3"/>
    <p:sldId id="335" r:id="rId4"/>
    <p:sldId id="336" r:id="rId5"/>
    <p:sldId id="338" r:id="rId6"/>
    <p:sldId id="312" r:id="rId7"/>
    <p:sldId id="346" r:id="rId8"/>
    <p:sldId id="351" r:id="rId9"/>
    <p:sldId id="331" r:id="rId10"/>
    <p:sldId id="332" r:id="rId11"/>
    <p:sldId id="341" r:id="rId12"/>
    <p:sldId id="348" r:id="rId13"/>
    <p:sldId id="349" r:id="rId14"/>
    <p:sldId id="347" r:id="rId15"/>
    <p:sldId id="350" r:id="rId16"/>
    <p:sldId id="352" r:id="rId17"/>
    <p:sldId id="343" r:id="rId18"/>
    <p:sldId id="320" r:id="rId19"/>
    <p:sldId id="321" r:id="rId20"/>
    <p:sldId id="330" r:id="rId21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E9503E"/>
    <a:srgbClr val="FFCDCD"/>
    <a:srgbClr val="FFB3B3"/>
    <a:srgbClr val="C0E399"/>
    <a:srgbClr val="F5A300"/>
    <a:srgbClr val="9C1C26"/>
    <a:srgbClr val="FDCA00"/>
    <a:srgbClr val="312C8C"/>
    <a:srgbClr val="000000"/>
    <a:srgbClr val="B5B5B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44" autoAdjust="0"/>
    <p:restoredTop sz="93134" autoAdjust="0"/>
  </p:normalViewPr>
  <p:slideViewPr>
    <p:cSldViewPr snapToObjects="1">
      <p:cViewPr varScale="1">
        <p:scale>
          <a:sx n="71" d="100"/>
          <a:sy n="71" d="100"/>
        </p:scale>
        <p:origin x="-153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90500" y="387350"/>
            <a:ext cx="54038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000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 b="1">
                <a:latin typeface="Stafford" pitchFamily="2" charset="0"/>
              </a:defRPr>
            </a:lvl1pPr>
          </a:lstStyle>
          <a:p>
            <a:endParaRPr lang="de-DE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90500" y="8567738"/>
            <a:ext cx="13303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</a:defRPr>
            </a:lvl1pPr>
          </a:lstStyle>
          <a:p>
            <a:fld id="{A32DC80D-291A-4ABB-A78B-0417274A267C}" type="datetime4">
              <a:rPr lang="de-DE"/>
              <a:pPr/>
              <a:t>5. März 2012</a:t>
            </a:fld>
            <a:endParaRPr lang="de-DE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520825" y="8567738"/>
            <a:ext cx="44640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999163" y="8567738"/>
            <a:ext cx="6699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  <a:fld id="{C7CC2173-B0D1-45F1-9D54-E33B7353DA19}" type="slidenum">
              <a:rPr lang="de-DE"/>
              <a:pPr/>
              <a:t>‹Nr.›</a:t>
            </a:fld>
            <a:endParaRPr lang="de-DE"/>
          </a:p>
        </p:txBody>
      </p:sp>
      <p:pic>
        <p:nvPicPr>
          <p:cNvPr id="50182" name="Picture 6" descr="tud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0400" y="360363"/>
            <a:ext cx="928688" cy="417512"/>
          </a:xfrm>
          <a:prstGeom prst="rect">
            <a:avLst/>
          </a:prstGeom>
          <a:noFill/>
        </p:spPr>
      </p:pic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190500" y="179388"/>
            <a:ext cx="6478588" cy="144462"/>
          </a:xfrm>
          <a:prstGeom prst="rect">
            <a:avLst/>
          </a:prstGeom>
          <a:solidFill>
            <a:srgbClr val="B5B5B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190500" y="360363"/>
            <a:ext cx="6478588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190500" y="8496300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188913" y="777875"/>
            <a:ext cx="647858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5" name="Picture 13" descr="tud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2463" y="360363"/>
            <a:ext cx="935037" cy="420687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88913" y="8685213"/>
            <a:ext cx="1619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>
                <a:latin typeface="Stafford" pitchFamily="2" charset="0"/>
              </a:defRPr>
            </a:lvl1pPr>
          </a:lstStyle>
          <a:p>
            <a:fld id="{065B079B-E513-489A-8A1B-D7C78493EA86}" type="datetime4">
              <a:rPr lang="de-DE"/>
              <a:pPr/>
              <a:t>5. März 2012</a:t>
            </a:fld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22388" y="923925"/>
            <a:ext cx="4194175" cy="30718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90500" y="4284663"/>
            <a:ext cx="6477000" cy="428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808163" y="8685213"/>
            <a:ext cx="4105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13438" y="8685213"/>
            <a:ext cx="94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ts val="1300"/>
              </a:lnSpc>
              <a:defRPr sz="1000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  <a:fld id="{C36AA9A4-5D0B-4134-89A6-D8B9DAA4F25C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190500" y="387350"/>
            <a:ext cx="540385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000" tIns="0" rIns="0" bIns="0" anchor="ctr"/>
          <a:lstStyle/>
          <a:p>
            <a:pPr>
              <a:lnSpc>
                <a:spcPts val="1300"/>
              </a:lnSpc>
            </a:pPr>
            <a:endParaRPr lang="de-DE" sz="1000" b="1">
              <a:latin typeface="Stafford" pitchFamily="2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90500" y="179388"/>
            <a:ext cx="6478588" cy="144462"/>
          </a:xfrm>
          <a:prstGeom prst="rect">
            <a:avLst/>
          </a:prstGeom>
          <a:solidFill>
            <a:srgbClr val="B5B5B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190500" y="360363"/>
            <a:ext cx="6478588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190500" y="781050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190500" y="8685213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188913" y="4103688"/>
            <a:ext cx="647858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1pPr>
    <a:lvl2pPr marL="4572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2pPr>
    <a:lvl3pPr marL="9144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3pPr>
    <a:lvl4pPr marL="13716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4pPr>
    <a:lvl5pPr marL="18288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923925"/>
            <a:ext cx="4095750" cy="30718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65B079B-E513-489A-8A1B-D7C78493EA86}" type="datetime4">
              <a:rPr lang="de-DE" smtClean="0"/>
              <a:pPr/>
              <a:t>5. März 2012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| 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|  </a:t>
            </a:r>
            <a:fld id="{C36AA9A4-5D0B-4134-89A6-D8B9DAA4F25C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923925"/>
            <a:ext cx="4095750" cy="30718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65B079B-E513-489A-8A1B-D7C78493EA86}" type="datetime4">
              <a:rPr lang="de-DE" smtClean="0"/>
              <a:pPr/>
              <a:t>5. März 2012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| 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|  </a:t>
            </a:r>
            <a:fld id="{C36AA9A4-5D0B-4134-89A6-D8B9DAA4F25C}" type="slidenum">
              <a:rPr lang="de-DE" smtClean="0"/>
              <a:pPr/>
              <a:t>17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9C1C2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642117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pic>
        <p:nvPicPr>
          <p:cNvPr id="87049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5" name="Line 15"/>
          <p:cNvSpPr>
            <a:spLocks noChangeShapeType="1"/>
          </p:cNvSpPr>
          <p:nvPr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87058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87059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5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07.03.2012  </a:t>
            </a: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|  </a:t>
            </a: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Technische Universität Darmstadt  |  Kryptographie und Computeralgebra  |  Moritz Horsch</a:t>
            </a:r>
            <a:endParaRPr kumimoji="0" lang="de-DE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</p:txBody>
      </p:sp>
      <p:pic>
        <p:nvPicPr>
          <p:cNvPr id="13" name="Picture 2" descr="D:\Users\John\Documents\1264080317-cased_logo_quer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859" y="6453337"/>
            <a:ext cx="1104729" cy="26813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0"/>
            <a:ext cx="8460472" cy="4479943"/>
          </a:xfrm>
        </p:spPr>
        <p:txBody>
          <a:bodyPr/>
          <a:lstStyle>
            <a:lvl1pPr>
              <a:buClr>
                <a:srgbClr val="C00000"/>
              </a:buClr>
              <a:buFontTx/>
              <a:buNone/>
              <a:defRPr/>
            </a:lvl1pPr>
            <a:lvl2pPr>
              <a:buClr>
                <a:srgbClr val="C00000"/>
              </a:buClr>
              <a:defRPr/>
            </a:lvl2pPr>
            <a:lvl3pPr>
              <a:buClr>
                <a:srgbClr val="C00000"/>
              </a:buClr>
              <a:defRPr/>
            </a:lvl3pPr>
            <a:lvl4pPr>
              <a:buClr>
                <a:srgbClr val="C00000"/>
              </a:buClr>
              <a:defRPr/>
            </a:lvl4pPr>
            <a:lvl5pPr>
              <a:buClr>
                <a:srgbClr val="C00000"/>
              </a:buClr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6421455" cy="136207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642145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8775" y="1592263"/>
            <a:ext cx="4135438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6314" y="1592263"/>
            <a:ext cx="4105274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57620" y="1620000"/>
            <a:ext cx="5000660" cy="45061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58776" y="1620000"/>
            <a:ext cx="3106738" cy="45061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40000" cy="8382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928801"/>
            <a:ext cx="5486400" cy="27987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64211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1620000"/>
            <a:ext cx="8388464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10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 userDrawn="1"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3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07.03.2012  |  Technische Universität Darmstadt  |  Kryptographie und Computeralgebra  |  Moritz Horsch   |  </a:t>
            </a:r>
            <a:fld id="{9266396C-CD1F-4D2A-B6D0-1A6A5480F893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</p:txBody>
      </p:sp>
      <p:pic>
        <p:nvPicPr>
          <p:cNvPr id="12" name="Picture 2" descr="D:\Users\John\Documents\1264080317-cased_logo_quer.jp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786859" y="6453337"/>
            <a:ext cx="1104729" cy="26813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</p:sldLayoutIdLst>
  <p:transition>
    <p:fade/>
  </p:transition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457200" indent="-457200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Clr>
          <a:srgbClr val="C00000"/>
        </a:buClr>
        <a:buFont typeface="+mj-lt"/>
        <a:buNone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Clr>
          <a:srgbClr val="C00000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Clr>
          <a:srgbClr val="C00000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Clr>
          <a:srgbClr val="C00000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Clr>
          <a:srgbClr val="C00000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png"/><Relationship Id="rId7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image" Target="../media/image6.jpe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Untertitel 10"/>
          <p:cNvSpPr>
            <a:spLocks noGrp="1"/>
          </p:cNvSpPr>
          <p:nvPr>
            <p:ph type="subTitle" idx="1"/>
          </p:nvPr>
        </p:nvSpPr>
        <p:spPr>
          <a:xfrm>
            <a:off x="358775" y="2060848"/>
            <a:ext cx="6642117" cy="333102"/>
          </a:xfrm>
        </p:spPr>
        <p:txBody>
          <a:bodyPr/>
          <a:lstStyle/>
          <a:p>
            <a:r>
              <a:rPr lang="de-DE" sz="1400" b="0" dirty="0" smtClean="0"/>
              <a:t>Sicherheit 2012</a:t>
            </a:r>
            <a:endParaRPr lang="de-DE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8775" y="488950"/>
            <a:ext cx="6642117" cy="1571898"/>
          </a:xfrm>
        </p:spPr>
        <p:txBody>
          <a:bodyPr/>
          <a:lstStyle/>
          <a:p>
            <a:r>
              <a:rPr lang="en-GB" sz="4800" dirty="0" smtClean="0"/>
              <a:t>Open eCard App</a:t>
            </a:r>
            <a:endParaRPr lang="en-GB" sz="4400" b="0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 bwMode="auto">
          <a:xfrm>
            <a:off x="360000" y="3068960"/>
            <a:ext cx="846047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ts val="230"/>
              </a:spcAft>
              <a:buClr>
                <a:srgbClr val="C00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Detlef </a:t>
            </a:r>
            <a:r>
              <a:rPr kumimoji="0" lang="de-DE" sz="160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Hühnlein</a:t>
            </a:r>
            <a:r>
              <a:rPr kumimoji="0" lang="de-DE" sz="1600" i="0" u="none" strike="noStrike" kern="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· Dirk </a:t>
            </a:r>
            <a:r>
              <a:rPr kumimoji="0" lang="de-DE" sz="160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Petrautzki</a:t>
            </a:r>
            <a:r>
              <a:rPr kumimoji="0" lang="de-DE" sz="1600" i="0" u="none" strike="noStrike" kern="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· Johannes Schmölz</a:t>
            </a:r>
            <a:r>
              <a:rPr kumimoji="0" lang="de-DE" sz="1600" i="0" u="none" strike="noStrike" kern="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· Tobias Wich</a:t>
            </a: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ts val="230"/>
              </a:spcAft>
              <a:buClr>
                <a:srgbClr val="C00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Moritz </a:t>
            </a:r>
            <a:r>
              <a:rPr kumimoji="0" lang="de-DE" sz="160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Horsch</a:t>
            </a:r>
            <a:r>
              <a:rPr kumimoji="0" lang="de-DE" sz="1600" i="0" u="none" strike="noStrike" kern="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· Thomas Wieland</a:t>
            </a:r>
            <a:r>
              <a:rPr kumimoji="0" lang="de-DE" sz="1600" i="0" u="none" strike="noStrike" kern="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· Jan Eichholz</a:t>
            </a:r>
            <a:r>
              <a:rPr kumimoji="0" lang="de-DE" sz="1600" i="0" u="none" strike="noStrike" kern="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· Alexander </a:t>
            </a:r>
            <a:r>
              <a:rPr kumimoji="0" lang="de-DE" sz="160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Wiesmaier</a:t>
            </a:r>
            <a:r>
              <a:rPr kumimoji="0" lang="de-DE" sz="1600" i="0" u="none" strike="noStrike" kern="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ts val="230"/>
              </a:spcAft>
              <a:buClr>
                <a:srgbClr val="C00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Johannes Braun</a:t>
            </a:r>
            <a:r>
              <a:rPr kumimoji="0" lang="de-DE" sz="1600" i="0" u="none" strike="noStrike" kern="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· Florian Feldmann</a:t>
            </a:r>
            <a:r>
              <a:rPr kumimoji="0" lang="de-DE" sz="1600" i="0" u="none" strike="noStrike" kern="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· Simon </a:t>
            </a:r>
            <a:r>
              <a:rPr kumimoji="0" lang="de-DE" sz="160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Potzernheim</a:t>
            </a:r>
            <a:r>
              <a:rPr kumimoji="0" lang="de-DE" sz="1600" i="0" u="none" strike="noStrike" kern="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· Jörg Schwenk</a:t>
            </a: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ts val="230"/>
              </a:spcAft>
              <a:buClr>
                <a:srgbClr val="C00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Christian Kahlo</a:t>
            </a:r>
            <a:r>
              <a:rPr kumimoji="0" lang="de-DE" sz="1600" i="0" u="none" strike="noStrike" kern="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· Andreas Kühne</a:t>
            </a:r>
            <a:r>
              <a:rPr kumimoji="0" lang="de-DE" sz="1600" i="0" u="none" strike="noStrike" kern="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· Heiko Veit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743528"/>
            <a:ext cx="1944216" cy="350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C:\Users\John\Downloads\to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735602"/>
            <a:ext cx="1440160" cy="358135"/>
          </a:xfrm>
          <a:prstGeom prst="rect">
            <a:avLst/>
          </a:prstGeom>
          <a:noFill/>
        </p:spPr>
      </p:pic>
      <p:pic>
        <p:nvPicPr>
          <p:cNvPr id="9" name="Picture 4" descr="C:\Users\John\Downloads\Logo_AGETO_AG_rg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5783854"/>
            <a:ext cx="1296144" cy="223788"/>
          </a:xfrm>
          <a:prstGeom prst="rect">
            <a:avLst/>
          </a:prstGeom>
          <a:noFill/>
        </p:spPr>
      </p:pic>
      <p:pic>
        <p:nvPicPr>
          <p:cNvPr id="10" name="Grafik 9"/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024314"/>
            <a:ext cx="1080120" cy="462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5024314"/>
            <a:ext cx="936310" cy="445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4" name="Picture 9" descr="tud_logo"/>
          <p:cNvPicPr>
            <a:picLocks noChangeAspect="1" noChangeArrowheads="1"/>
          </p:cNvPicPr>
          <p:nvPr/>
        </p:nvPicPr>
        <p:blipFill>
          <a:blip r:embed="rId7" cstate="print"/>
          <a:srcRect r="5453"/>
          <a:stretch>
            <a:fillRect/>
          </a:stretch>
        </p:blipFill>
        <p:spPr bwMode="auto">
          <a:xfrm>
            <a:off x="3131840" y="4938666"/>
            <a:ext cx="1368152" cy="578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C:\Users\John\Downloads\gundd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71800" y="5735602"/>
            <a:ext cx="2304256" cy="309883"/>
          </a:xfrm>
          <a:prstGeom prst="rect">
            <a:avLst/>
          </a:prstGeom>
          <a:noFill/>
        </p:spPr>
      </p:pic>
      <p:pic>
        <p:nvPicPr>
          <p:cNvPr id="13313" name="Picture 1" descr="C:\Users\John\Downloads\Logo_RUB_BLAU_4c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72900" y="5024314"/>
            <a:ext cx="1459540" cy="311862"/>
          </a:xfrm>
          <a:prstGeom prst="rect">
            <a:avLst/>
          </a:prstGeom>
          <a:noFill/>
        </p:spPr>
      </p:pic>
    </p:spTree>
  </p:cSld>
  <p:clrMapOvr>
    <a:masterClrMapping/>
  </p:clrMapOvr>
  <p:transition advTm="1342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Anforderungen an die Open </a:t>
            </a:r>
            <a:r>
              <a:rPr lang="de-DE" dirty="0" err="1" smtClean="0"/>
              <a:t>eCard</a:t>
            </a:r>
            <a:r>
              <a:rPr lang="de-DE" dirty="0" smtClean="0"/>
              <a:t> </a:t>
            </a:r>
            <a:r>
              <a:rPr lang="de-DE" dirty="0" err="1" smtClean="0"/>
              <a:t>App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Aft>
                <a:spcPts val="1200"/>
              </a:spcAft>
            </a:pPr>
            <a:r>
              <a:rPr lang="de-DE" dirty="0" smtClean="0"/>
              <a:t>Browser Integration</a:t>
            </a:r>
          </a:p>
          <a:p>
            <a:pPr lvl="1">
              <a:spcAft>
                <a:spcPts val="1200"/>
              </a:spcAft>
            </a:pPr>
            <a:r>
              <a:rPr lang="de-DE" dirty="0" smtClean="0"/>
              <a:t>Sicherheits-Module</a:t>
            </a:r>
          </a:p>
          <a:p>
            <a:pPr lvl="1">
              <a:spcAft>
                <a:spcPts val="1200"/>
              </a:spcAft>
            </a:pPr>
            <a:r>
              <a:rPr lang="de-DE" dirty="0" smtClean="0"/>
              <a:t>Nicht-funktionale Anforderungen</a:t>
            </a:r>
          </a:p>
          <a:p>
            <a:pPr lvl="1">
              <a:spcAft>
                <a:spcPts val="1200"/>
              </a:spcAft>
            </a:pPr>
            <a:r>
              <a:rPr lang="de-DE" dirty="0" smtClean="0"/>
              <a:t>Open Source</a:t>
            </a:r>
          </a:p>
          <a:p>
            <a:pPr lvl="1">
              <a:spcAft>
                <a:spcPts val="0"/>
              </a:spcAft>
            </a:pPr>
            <a:r>
              <a:rPr lang="de-DE" dirty="0" smtClean="0"/>
              <a:t>Unterstützung von verschiedenen Plattformen</a:t>
            </a:r>
          </a:p>
          <a:p>
            <a:pPr lvl="2">
              <a:spcAft>
                <a:spcPts val="0"/>
              </a:spcAft>
            </a:pPr>
            <a:r>
              <a:rPr lang="de-DE" dirty="0" smtClean="0"/>
              <a:t>Windows, Linux und Mac OS</a:t>
            </a:r>
          </a:p>
          <a:p>
            <a:pPr lvl="2">
              <a:spcAft>
                <a:spcPts val="0"/>
              </a:spcAft>
            </a:pPr>
            <a:r>
              <a:rPr lang="de-DE" dirty="0" err="1" smtClean="0"/>
              <a:t>Android</a:t>
            </a:r>
            <a:r>
              <a:rPr lang="de-DE" dirty="0" smtClean="0"/>
              <a:t> und </a:t>
            </a:r>
            <a:r>
              <a:rPr lang="de-DE" dirty="0" err="1" smtClean="0"/>
              <a:t>iOS</a:t>
            </a:r>
            <a:endParaRPr lang="de-DE" dirty="0" smtClean="0"/>
          </a:p>
          <a:p>
            <a:pPr>
              <a:spcAft>
                <a:spcPts val="1800"/>
              </a:spcAft>
            </a:pPr>
            <a:endParaRPr lang="de-DE" dirty="0" smtClean="0"/>
          </a:p>
          <a:p>
            <a:pPr>
              <a:spcAft>
                <a:spcPts val="1800"/>
              </a:spcAft>
            </a:pPr>
            <a:endParaRPr lang="de-DE" dirty="0"/>
          </a:p>
        </p:txBody>
      </p:sp>
      <p:pic>
        <p:nvPicPr>
          <p:cNvPr id="4" name="Picture 1" descr="C:\Users\John\Documents\customers\misc\sonstige bilder\icons\black-white_2-Style_big\scalable\apps\administra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911898"/>
            <a:ext cx="1188046" cy="1188045"/>
          </a:xfrm>
          <a:prstGeom prst="rect">
            <a:avLst/>
          </a:prstGeom>
          <a:noFill/>
        </p:spPr>
      </p:pic>
    </p:spTree>
  </p:cSld>
  <p:clrMapOvr>
    <a:masterClrMapping/>
  </p:clrMapOvr>
  <p:transition advTm="15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Architektur</a:t>
            </a:r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3279" y="1570226"/>
            <a:ext cx="7357442" cy="4676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52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Transport-Layer Architektur</a:t>
            </a:r>
            <a:endParaRPr lang="de-DE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132856"/>
            <a:ext cx="59436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9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Architektur</a:t>
            </a:r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3279" y="1570226"/>
            <a:ext cx="7357442" cy="4676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9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IFD-Layer Architektur</a:t>
            </a:r>
            <a:endParaRPr lang="de-DE" dirty="0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7763" y="2276872"/>
            <a:ext cx="684847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75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Architektur</a:t>
            </a:r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3279" y="1570226"/>
            <a:ext cx="7357442" cy="4676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3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251520" y="3331114"/>
            <a:ext cx="6749372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Einführung</a:t>
            </a:r>
          </a:p>
          <a:p>
            <a:pPr lvl="1"/>
            <a:r>
              <a:rPr lang="de-DE" dirty="0" smtClean="0"/>
              <a:t>Open </a:t>
            </a:r>
            <a:r>
              <a:rPr lang="de-DE" dirty="0" err="1" smtClean="0"/>
              <a:t>eCard</a:t>
            </a:r>
            <a:r>
              <a:rPr lang="de-DE" dirty="0" smtClean="0"/>
              <a:t> </a:t>
            </a:r>
            <a:r>
              <a:rPr lang="de-DE" dirty="0" err="1" smtClean="0"/>
              <a:t>App</a:t>
            </a:r>
            <a:endParaRPr lang="de-DE" dirty="0" smtClean="0"/>
          </a:p>
          <a:p>
            <a:pPr lvl="2"/>
            <a:r>
              <a:rPr lang="de-DE" dirty="0" smtClean="0"/>
              <a:t>Anforderungen</a:t>
            </a:r>
          </a:p>
          <a:p>
            <a:pPr lvl="2"/>
            <a:r>
              <a:rPr lang="de-DE" dirty="0" smtClean="0"/>
              <a:t>Architektur</a:t>
            </a:r>
          </a:p>
          <a:p>
            <a:pPr lvl="1"/>
            <a:r>
              <a:rPr lang="de-DE" dirty="0" smtClean="0"/>
              <a:t>Ausblick</a:t>
            </a:r>
          </a:p>
        </p:txBody>
      </p:sp>
      <p:pic>
        <p:nvPicPr>
          <p:cNvPr id="4" name="Picture 2" descr="X:\misc\sonstige bilder\icons\nuoveXT.2.2\128x128\apps\xfce-edi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798193"/>
            <a:ext cx="1301750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2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Ausblick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Aft>
                <a:spcPts val="1200"/>
              </a:spcAft>
            </a:pPr>
            <a:r>
              <a:rPr lang="de-DE" dirty="0" smtClean="0"/>
              <a:t>Erstes Release in den nächsten 3-6 Monaten</a:t>
            </a:r>
          </a:p>
          <a:p>
            <a:pPr lvl="1">
              <a:spcAft>
                <a:spcPts val="1200"/>
              </a:spcAft>
            </a:pPr>
            <a:r>
              <a:rPr lang="de-DE" dirty="0" smtClean="0"/>
              <a:t>Produktiver Einsatz</a:t>
            </a:r>
          </a:p>
          <a:p>
            <a:pPr lvl="1">
              <a:spcAft>
                <a:spcPts val="1200"/>
              </a:spcAft>
            </a:pPr>
            <a:r>
              <a:rPr lang="de-DE" dirty="0" smtClean="0"/>
              <a:t>Apache Lizenz / GPL</a:t>
            </a:r>
            <a:endParaRPr lang="de-DE" dirty="0"/>
          </a:p>
        </p:txBody>
      </p:sp>
    </p:spTree>
  </p:cSld>
  <p:clrMapOvr>
    <a:masterClrMapping/>
  </p:clrMapOvr>
  <p:transition advTm="93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Open </a:t>
            </a:r>
            <a:r>
              <a:rPr lang="de-DE" dirty="0" err="1" smtClean="0"/>
              <a:t>eCard</a:t>
            </a:r>
            <a:r>
              <a:rPr lang="de-DE" dirty="0" smtClean="0"/>
              <a:t> </a:t>
            </a:r>
            <a:r>
              <a:rPr lang="de-DE" dirty="0" err="1" smtClean="0"/>
              <a:t>App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0"/>
            <a:ext cx="8460472" cy="4479943"/>
          </a:xfrm>
        </p:spPr>
        <p:txBody>
          <a:bodyPr/>
          <a:lstStyle/>
          <a:p>
            <a:pPr algn="ctr"/>
            <a:endParaRPr lang="de-DE" sz="3600" dirty="0" smtClean="0"/>
          </a:p>
          <a:p>
            <a:pPr algn="ctr"/>
            <a:r>
              <a:rPr lang="de-DE" sz="3600" dirty="0" smtClean="0"/>
              <a:t>Vielen Dank</a:t>
            </a:r>
          </a:p>
          <a:p>
            <a:pPr algn="ctr"/>
            <a:r>
              <a:rPr lang="de-DE" sz="3600" dirty="0" smtClean="0"/>
              <a:t>für Ihre Aufmerksamkeit!</a:t>
            </a:r>
          </a:p>
          <a:p>
            <a:pPr algn="ctr"/>
            <a:endParaRPr lang="de-DE" sz="3600" dirty="0" smtClean="0"/>
          </a:p>
        </p:txBody>
      </p:sp>
      <p:pic>
        <p:nvPicPr>
          <p:cNvPr id="2050" name="Picture 2" descr="D:\Users\John\Documents\dumm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4551072"/>
            <a:ext cx="1222962" cy="1733415"/>
          </a:xfrm>
          <a:prstGeom prst="rect">
            <a:avLst/>
          </a:prstGeom>
          <a:noFill/>
        </p:spPr>
      </p:pic>
    </p:spTree>
  </p:cSld>
  <p:clrMapOvr>
    <a:masterClrMapping/>
  </p:clrMapOvr>
  <p:transition advTm="16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Kontakt</a:t>
            </a:r>
            <a:endParaRPr lang="de-DE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 bwMode="auto">
          <a:xfrm>
            <a:off x="1475019" y="2728818"/>
            <a:ext cx="392396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ts val="200"/>
              </a:spcBef>
              <a:spcAft>
                <a:spcPts val="23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de-DE" sz="2000" b="1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Moritz Horsch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ts val="200"/>
              </a:spcBef>
              <a:spcAft>
                <a:spcPts val="23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Technische Universität Darmstadt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ts val="200"/>
              </a:spcBef>
              <a:spcAft>
                <a:spcPts val="23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Hochschulstraße 10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ts val="200"/>
              </a:spcBef>
              <a:spcAft>
                <a:spcPts val="23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64289 Darmstadt, Germany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ts val="200"/>
              </a:spcBef>
              <a:spcAft>
                <a:spcPts val="23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Mobil: +49 171 14 03 404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ts val="200"/>
              </a:spcBef>
              <a:spcAft>
                <a:spcPts val="23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horsch@cdc.informatik.tu-darmstadt.de</a:t>
            </a:r>
            <a:endParaRPr kumimoji="0" lang="de-DE" sz="1400" b="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46459" y="2840623"/>
          <a:ext cx="575369" cy="536267"/>
        </p:xfrm>
        <a:graphic>
          <a:graphicData uri="http://schemas.openxmlformats.org/presentationml/2006/ole">
            <p:oleObj spid="_x0000_s1026" name="Visio" r:id="rId3" imgW="818191" imgH="761483" progId="Visio.Drawing.11">
              <p:embed/>
            </p:oleObj>
          </a:graphicData>
        </a:graphic>
      </p:graphicFrame>
    </p:spTree>
  </p:cSld>
  <p:clrMapOvr>
    <a:masterClrMapping/>
  </p:clrMapOvr>
  <p:transition advTm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Einführung</a:t>
            </a:r>
          </a:p>
          <a:p>
            <a:pPr lvl="1"/>
            <a:r>
              <a:rPr lang="de-DE" dirty="0" smtClean="0"/>
              <a:t>Open </a:t>
            </a:r>
            <a:r>
              <a:rPr lang="de-DE" dirty="0" err="1" smtClean="0"/>
              <a:t>eCard</a:t>
            </a:r>
            <a:r>
              <a:rPr lang="de-DE" dirty="0" smtClean="0"/>
              <a:t> </a:t>
            </a:r>
            <a:r>
              <a:rPr lang="de-DE" dirty="0" err="1" smtClean="0"/>
              <a:t>App</a:t>
            </a:r>
            <a:endParaRPr lang="de-DE" dirty="0" smtClean="0"/>
          </a:p>
          <a:p>
            <a:pPr lvl="2"/>
            <a:r>
              <a:rPr lang="de-DE" dirty="0" smtClean="0"/>
              <a:t>Anforderungen</a:t>
            </a:r>
          </a:p>
          <a:p>
            <a:pPr lvl="2"/>
            <a:r>
              <a:rPr lang="de-DE" dirty="0" smtClean="0"/>
              <a:t>Architektur</a:t>
            </a:r>
          </a:p>
          <a:p>
            <a:pPr lvl="1"/>
            <a:r>
              <a:rPr lang="de-DE" dirty="0" smtClean="0"/>
              <a:t>Ausblick</a:t>
            </a:r>
          </a:p>
        </p:txBody>
      </p:sp>
      <p:pic>
        <p:nvPicPr>
          <p:cNvPr id="4" name="Picture 2" descr="X:\misc\sonstige bilder\icons\nuoveXT.2.2\128x128\apps\xfce-edi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798193"/>
            <a:ext cx="1301750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28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Autoren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1"/>
            <a:ext cx="8460472" cy="1592976"/>
          </a:xfrm>
        </p:spPr>
        <p:txBody>
          <a:bodyPr/>
          <a:lstStyle/>
          <a:p>
            <a:pPr algn="ctr"/>
            <a:r>
              <a:rPr lang="de-DE" sz="1800" dirty="0" smtClean="0"/>
              <a:t>Detlef Hühnlein</a:t>
            </a:r>
            <a:r>
              <a:rPr lang="de-DE" sz="1800" baseline="30000" dirty="0" smtClean="0"/>
              <a:t>1 </a:t>
            </a:r>
            <a:r>
              <a:rPr lang="de-DE" sz="1800" dirty="0" smtClean="0"/>
              <a:t>· Dirk Petrautzki</a:t>
            </a:r>
            <a:r>
              <a:rPr lang="de-DE" sz="1800" baseline="30000" dirty="0" smtClean="0"/>
              <a:t>2 </a:t>
            </a:r>
            <a:r>
              <a:rPr lang="de-DE" sz="1800" dirty="0" smtClean="0"/>
              <a:t>· Johannes Schmölz</a:t>
            </a:r>
            <a:r>
              <a:rPr lang="de-DE" sz="1800" baseline="30000" dirty="0" smtClean="0"/>
              <a:t>1 </a:t>
            </a:r>
            <a:r>
              <a:rPr lang="de-DE" sz="1800" dirty="0" smtClean="0"/>
              <a:t>· Tobias Wich</a:t>
            </a:r>
            <a:r>
              <a:rPr lang="de-DE" sz="1800" baseline="30000" dirty="0" smtClean="0"/>
              <a:t>1</a:t>
            </a:r>
            <a:r>
              <a:rPr lang="de-DE" sz="1800" dirty="0" smtClean="0"/>
              <a:t> </a:t>
            </a:r>
          </a:p>
          <a:p>
            <a:pPr algn="ctr"/>
            <a:r>
              <a:rPr lang="de-DE" sz="1800" dirty="0" smtClean="0"/>
              <a:t>Moritz Horsch</a:t>
            </a:r>
            <a:r>
              <a:rPr lang="de-DE" sz="1800" baseline="30000" dirty="0" smtClean="0"/>
              <a:t>1,3 </a:t>
            </a:r>
            <a:r>
              <a:rPr lang="de-DE" sz="1800" dirty="0" smtClean="0"/>
              <a:t>· Thomas Wieland</a:t>
            </a:r>
            <a:r>
              <a:rPr lang="de-DE" sz="1800" baseline="30000" dirty="0" smtClean="0"/>
              <a:t>2 </a:t>
            </a:r>
            <a:r>
              <a:rPr lang="de-DE" sz="1800" dirty="0" smtClean="0"/>
              <a:t>· Jan Eichholz</a:t>
            </a:r>
            <a:r>
              <a:rPr lang="de-DE" sz="1800" baseline="30000" dirty="0" smtClean="0"/>
              <a:t>4 </a:t>
            </a:r>
            <a:r>
              <a:rPr lang="de-DE" sz="1800" dirty="0" smtClean="0"/>
              <a:t>· Alexander Wiesmaier</a:t>
            </a:r>
            <a:r>
              <a:rPr lang="de-DE" sz="1800" baseline="30000" dirty="0" smtClean="0"/>
              <a:t>5 </a:t>
            </a:r>
            <a:r>
              <a:rPr lang="de-DE" sz="1800" dirty="0" smtClean="0"/>
              <a:t>Johannes Braun</a:t>
            </a:r>
            <a:r>
              <a:rPr lang="de-DE" sz="1800" baseline="30000" dirty="0" smtClean="0"/>
              <a:t>3 </a:t>
            </a:r>
            <a:r>
              <a:rPr lang="de-DE" sz="1800" dirty="0" smtClean="0"/>
              <a:t>· Florian Feldmann</a:t>
            </a:r>
            <a:r>
              <a:rPr lang="de-DE" sz="1800" baseline="30000" dirty="0" smtClean="0"/>
              <a:t>6 </a:t>
            </a:r>
            <a:r>
              <a:rPr lang="de-DE" sz="1800" dirty="0" smtClean="0"/>
              <a:t>· Simon Potzernheim</a:t>
            </a:r>
            <a:r>
              <a:rPr lang="de-DE" sz="1800" baseline="30000" dirty="0" smtClean="0"/>
              <a:t>2 </a:t>
            </a:r>
            <a:r>
              <a:rPr lang="de-DE" sz="1800" dirty="0" smtClean="0"/>
              <a:t>· Jörg Schwenk</a:t>
            </a:r>
            <a:r>
              <a:rPr lang="de-DE" sz="1800" baseline="30000" dirty="0" smtClean="0"/>
              <a:t>6</a:t>
            </a:r>
            <a:endParaRPr lang="de-DE" sz="1800" dirty="0" smtClean="0"/>
          </a:p>
          <a:p>
            <a:pPr algn="ctr"/>
            <a:r>
              <a:rPr lang="de-DE" sz="1800" dirty="0" smtClean="0"/>
              <a:t>Christian Kahlo</a:t>
            </a:r>
            <a:r>
              <a:rPr lang="de-DE" sz="1800" baseline="30000" dirty="0" smtClean="0"/>
              <a:t>7 </a:t>
            </a:r>
            <a:r>
              <a:rPr lang="de-DE" sz="1800" dirty="0" smtClean="0"/>
              <a:t>· Andreas Kühne</a:t>
            </a:r>
            <a:r>
              <a:rPr lang="de-DE" sz="1800" baseline="30000" dirty="0" smtClean="0"/>
              <a:t>8 </a:t>
            </a:r>
            <a:r>
              <a:rPr lang="de-DE" sz="1800" dirty="0" smtClean="0"/>
              <a:t>· Heiko Veit</a:t>
            </a:r>
            <a:r>
              <a:rPr lang="de-DE" sz="1800" baseline="30000" dirty="0" smtClean="0"/>
              <a:t>8</a:t>
            </a:r>
            <a:endParaRPr lang="de-DE" sz="1800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4499992" y="5301208"/>
            <a:ext cx="2592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aseline="30000" dirty="0" smtClean="0"/>
              <a:t>8</a:t>
            </a:r>
            <a:r>
              <a:rPr lang="de-DE" sz="1400" dirty="0" smtClean="0"/>
              <a:t> </a:t>
            </a:r>
            <a:r>
              <a:rPr lang="de-DE" sz="1400" dirty="0" err="1" smtClean="0"/>
              <a:t>Trustable</a:t>
            </a:r>
            <a:r>
              <a:rPr lang="de-DE" sz="1400" dirty="0" smtClean="0"/>
              <a:t> Ltd., </a:t>
            </a:r>
          </a:p>
          <a:p>
            <a:pPr algn="ctr"/>
            <a:r>
              <a:rPr lang="de-DE" sz="1400" dirty="0" smtClean="0"/>
              <a:t>Kirchröder Str. 70e, </a:t>
            </a:r>
          </a:p>
          <a:p>
            <a:pPr algn="ctr"/>
            <a:r>
              <a:rPr lang="de-DE" sz="1400" dirty="0" smtClean="0"/>
              <a:t>30625 Hannover</a:t>
            </a:r>
          </a:p>
          <a:p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180020" y="3431322"/>
            <a:ext cx="26997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aseline="30000" dirty="0" smtClean="0"/>
              <a:t>1</a:t>
            </a:r>
            <a:r>
              <a:rPr lang="it-IT" sz="1400" dirty="0" smtClean="0"/>
              <a:t> </a:t>
            </a:r>
            <a:r>
              <a:rPr lang="it-IT" sz="1400" dirty="0" err="1" smtClean="0"/>
              <a:t>ecsec</a:t>
            </a:r>
            <a:r>
              <a:rPr lang="it-IT" sz="1400" dirty="0" smtClean="0"/>
              <a:t> </a:t>
            </a:r>
            <a:r>
              <a:rPr lang="it-IT" sz="1400" dirty="0" err="1" smtClean="0"/>
              <a:t>GmbH</a:t>
            </a:r>
            <a:r>
              <a:rPr lang="it-IT" sz="1400" dirty="0" smtClean="0"/>
              <a:t>, </a:t>
            </a:r>
          </a:p>
          <a:p>
            <a:pPr algn="ctr"/>
            <a:r>
              <a:rPr lang="it-IT" sz="1400" dirty="0" err="1" smtClean="0"/>
              <a:t>Sudetenstraße</a:t>
            </a:r>
            <a:r>
              <a:rPr lang="it-IT" sz="1400" dirty="0" smtClean="0"/>
              <a:t> 16, </a:t>
            </a:r>
          </a:p>
          <a:p>
            <a:pPr algn="ctr"/>
            <a:r>
              <a:rPr lang="it-IT" sz="1400" dirty="0" smtClean="0"/>
              <a:t>96247 </a:t>
            </a:r>
            <a:r>
              <a:rPr lang="it-IT" sz="1400" dirty="0" err="1" smtClean="0"/>
              <a:t>Michelau</a:t>
            </a:r>
            <a:endParaRPr lang="it-IT" sz="1400" dirty="0" smtClean="0"/>
          </a:p>
        </p:txBody>
      </p:sp>
      <p:sp>
        <p:nvSpPr>
          <p:cNvPr id="6" name="Textfeld 5"/>
          <p:cNvSpPr txBox="1"/>
          <p:nvPr/>
        </p:nvSpPr>
        <p:spPr>
          <a:xfrm>
            <a:off x="2929227" y="3431322"/>
            <a:ext cx="27949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aseline="30000" dirty="0" smtClean="0"/>
              <a:t>2</a:t>
            </a:r>
            <a:r>
              <a:rPr lang="de-DE" sz="1400" dirty="0" smtClean="0"/>
              <a:t> Hochschule Coburg, </a:t>
            </a:r>
          </a:p>
          <a:p>
            <a:pPr algn="ctr"/>
            <a:r>
              <a:rPr lang="de-DE" sz="1400" dirty="0" smtClean="0"/>
              <a:t>Friedrich-</a:t>
            </a:r>
            <a:r>
              <a:rPr lang="de-DE" sz="1400" dirty="0" err="1" smtClean="0"/>
              <a:t>Streib</a:t>
            </a:r>
            <a:r>
              <a:rPr lang="de-DE" sz="1400" dirty="0" smtClean="0"/>
              <a:t>-Straße 2, </a:t>
            </a:r>
          </a:p>
          <a:p>
            <a:pPr algn="ctr"/>
            <a:r>
              <a:rPr lang="de-DE" sz="1400" dirty="0" smtClean="0"/>
              <a:t>96450 Coburg</a:t>
            </a:r>
            <a:endParaRPr lang="de-DE" sz="1400" dirty="0"/>
          </a:p>
        </p:txBody>
      </p:sp>
      <p:sp>
        <p:nvSpPr>
          <p:cNvPr id="7" name="Textfeld 6"/>
          <p:cNvSpPr txBox="1"/>
          <p:nvPr/>
        </p:nvSpPr>
        <p:spPr>
          <a:xfrm>
            <a:off x="5589802" y="3431322"/>
            <a:ext cx="34466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aseline="30000" dirty="0" smtClean="0"/>
              <a:t>3</a:t>
            </a:r>
            <a:r>
              <a:rPr lang="de-DE" sz="1400" dirty="0" smtClean="0"/>
              <a:t> Technische Universität Darmstadt, Hochschulstraße 10, </a:t>
            </a:r>
          </a:p>
          <a:p>
            <a:pPr algn="ctr"/>
            <a:r>
              <a:rPr lang="de-DE" sz="1400" dirty="0" smtClean="0"/>
              <a:t>64289 Darmstadt</a:t>
            </a:r>
            <a:endParaRPr lang="de-DE" sz="1400" dirty="0"/>
          </a:p>
        </p:txBody>
      </p:sp>
      <p:sp>
        <p:nvSpPr>
          <p:cNvPr id="8" name="Textfeld 7"/>
          <p:cNvSpPr txBox="1"/>
          <p:nvPr/>
        </p:nvSpPr>
        <p:spPr>
          <a:xfrm>
            <a:off x="0" y="4367426"/>
            <a:ext cx="30598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aseline="30000" dirty="0" smtClean="0"/>
              <a:t>4</a:t>
            </a:r>
            <a:r>
              <a:rPr lang="de-DE" sz="1400" dirty="0" smtClean="0"/>
              <a:t> Giesecke &amp; Devrient GmbH, Prinzregentenstraße 159, </a:t>
            </a:r>
          </a:p>
          <a:p>
            <a:pPr algn="ctr"/>
            <a:r>
              <a:rPr lang="de-DE" sz="1400" dirty="0" smtClean="0"/>
              <a:t>81677 München</a:t>
            </a:r>
            <a:endParaRPr lang="de-DE" sz="1400" dirty="0"/>
          </a:p>
        </p:txBody>
      </p:sp>
      <p:sp>
        <p:nvSpPr>
          <p:cNvPr id="9" name="Textfeld 8"/>
          <p:cNvSpPr txBox="1"/>
          <p:nvPr/>
        </p:nvSpPr>
        <p:spPr>
          <a:xfrm>
            <a:off x="2932211" y="4367426"/>
            <a:ext cx="27889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aseline="30000" dirty="0" smtClean="0"/>
              <a:t>5</a:t>
            </a:r>
            <a:r>
              <a:rPr lang="de-DE" sz="1400" dirty="0" smtClean="0"/>
              <a:t> AGT Group (R&amp;D) GmbH, </a:t>
            </a:r>
            <a:r>
              <a:rPr lang="de-DE" sz="1400" dirty="0" err="1" smtClean="0"/>
              <a:t>Hilpertstraße</a:t>
            </a:r>
            <a:r>
              <a:rPr lang="de-DE" sz="1400" dirty="0" smtClean="0"/>
              <a:t> 20a, </a:t>
            </a:r>
          </a:p>
          <a:p>
            <a:pPr algn="ctr"/>
            <a:r>
              <a:rPr lang="de-DE" sz="1400" dirty="0" smtClean="0"/>
              <a:t>64295 Darmstadt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944997" y="4367426"/>
            <a:ext cx="27363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aseline="30000" dirty="0" smtClean="0"/>
              <a:t>6</a:t>
            </a:r>
            <a:r>
              <a:rPr lang="de-DE" sz="1400" dirty="0" smtClean="0"/>
              <a:t> Ruhr Universität Bochum, Universitätsstraße 150, </a:t>
            </a:r>
          </a:p>
          <a:p>
            <a:pPr algn="ctr"/>
            <a:r>
              <a:rPr lang="de-DE" sz="1400" dirty="0" smtClean="0"/>
              <a:t>44801 Bochum</a:t>
            </a:r>
            <a:endParaRPr lang="de-DE" sz="1400" dirty="0"/>
          </a:p>
        </p:txBody>
      </p:sp>
      <p:sp>
        <p:nvSpPr>
          <p:cNvPr id="12" name="Textfeld 11"/>
          <p:cNvSpPr txBox="1"/>
          <p:nvPr/>
        </p:nvSpPr>
        <p:spPr>
          <a:xfrm>
            <a:off x="1357954" y="5301208"/>
            <a:ext cx="30963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aseline="30000" dirty="0" smtClean="0"/>
              <a:t>7</a:t>
            </a:r>
            <a:r>
              <a:rPr lang="de-DE" sz="1400" dirty="0" smtClean="0"/>
              <a:t> AGETO Innovation GmbH, Winzerlaer Straße 2, </a:t>
            </a:r>
          </a:p>
          <a:p>
            <a:pPr algn="ctr"/>
            <a:r>
              <a:rPr lang="de-DE" sz="1400" dirty="0" smtClean="0"/>
              <a:t>07745 Jena</a:t>
            </a:r>
          </a:p>
          <a:p>
            <a:endParaRPr lang="de-DE" sz="1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de-DE" dirty="0" smtClean="0"/>
              <a:t>Einführung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Vielzahl von Chipkarten</a:t>
            </a:r>
          </a:p>
          <a:p>
            <a:pPr lvl="2"/>
            <a:r>
              <a:rPr lang="de-DE" dirty="0" smtClean="0"/>
              <a:t>Schlüsselspeicher</a:t>
            </a:r>
          </a:p>
          <a:p>
            <a:pPr lvl="2"/>
            <a:r>
              <a:rPr lang="de-DE" dirty="0" smtClean="0"/>
              <a:t>Signaturkarten</a:t>
            </a:r>
          </a:p>
          <a:p>
            <a:pPr lvl="2"/>
            <a:r>
              <a:rPr lang="de-DE" dirty="0" smtClean="0"/>
              <a:t>Identitätsnachweis</a:t>
            </a:r>
          </a:p>
          <a:p>
            <a:pPr lvl="1">
              <a:buNone/>
            </a:pPr>
            <a:endParaRPr lang="de-DE" sz="1800" dirty="0" smtClean="0"/>
          </a:p>
          <a:p>
            <a:pPr lvl="1">
              <a:buNone/>
            </a:pPr>
            <a:endParaRPr lang="de-DE" sz="1800" dirty="0" smtClean="0"/>
          </a:p>
          <a:p>
            <a:pPr lvl="1">
              <a:buNone/>
            </a:pPr>
            <a:endParaRPr lang="de-DE" sz="1800" dirty="0" smtClean="0"/>
          </a:p>
          <a:p>
            <a:pPr lvl="1">
              <a:buNone/>
            </a:pPr>
            <a:endParaRPr lang="de-DE" sz="1800" dirty="0" smtClean="0"/>
          </a:p>
          <a:p>
            <a:pPr lvl="1">
              <a:buNone/>
            </a:pPr>
            <a:endParaRPr lang="de-DE" dirty="0" smtClean="0"/>
          </a:p>
          <a:p>
            <a:pPr lvl="1">
              <a:buFont typeface="Wingdings" pitchFamily="2" charset="2"/>
              <a:buChar char="Ø"/>
            </a:pPr>
            <a:r>
              <a:rPr lang="de-DE" sz="1800" dirty="0" smtClean="0"/>
              <a:t>Chipkarten stellen i.d.R. nur Standard-Operationen bereit. </a:t>
            </a:r>
          </a:p>
          <a:p>
            <a:pPr lvl="1">
              <a:buNone/>
            </a:pPr>
            <a:r>
              <a:rPr lang="de-DE" sz="1800" dirty="0" smtClean="0"/>
              <a:t>	Nutzung erfolgt mittels Anwendung am Rechner.</a:t>
            </a:r>
          </a:p>
        </p:txBody>
      </p:sp>
      <p:grpSp>
        <p:nvGrpSpPr>
          <p:cNvPr id="8" name="Gruppieren 7"/>
          <p:cNvGrpSpPr/>
          <p:nvPr/>
        </p:nvGrpSpPr>
        <p:grpSpPr>
          <a:xfrm>
            <a:off x="5163233" y="1620000"/>
            <a:ext cx="3675318" cy="3579391"/>
            <a:chOff x="1763713" y="1185863"/>
            <a:chExt cx="5230812" cy="5094287"/>
          </a:xfrm>
        </p:grpSpPr>
        <p:pic>
          <p:nvPicPr>
            <p:cNvPr id="9" name="Grafik 4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63713" y="1185863"/>
              <a:ext cx="5230812" cy="5094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Grafik 5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17888" y="2997200"/>
              <a:ext cx="1939925" cy="1223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Tm="1279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ISO/IEC 24727-Architektur</a:t>
            </a:r>
          </a:p>
        </p:txBody>
      </p:sp>
      <p:pic>
        <p:nvPicPr>
          <p:cNvPr id="18435" name="Picture 6" descr="iso24727-ar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1267" y="1700808"/>
            <a:ext cx="364146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716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eCard</a:t>
            </a:r>
            <a:r>
              <a:rPr lang="de-DE" dirty="0" smtClean="0"/>
              <a:t>-API-Framework (BSI-TR-03112)</a:t>
            </a: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>
            <p:ph idx="1"/>
          </p:nvPr>
        </p:nvGraphicFramePr>
        <p:xfrm>
          <a:off x="1180306" y="1628924"/>
          <a:ext cx="6783387" cy="4824412"/>
        </p:xfrm>
        <a:graphic>
          <a:graphicData uri="http://schemas.openxmlformats.org/presentationml/2006/ole">
            <p:oleObj spid="_x0000_s24578" name="Visio" r:id="rId3" imgW="10683561" imgH="7599058" progId="Visio.Drawing.11">
              <p:embed/>
            </p:oleObj>
          </a:graphicData>
        </a:graphic>
      </p:graphicFrame>
    </p:spTree>
  </p:cSld>
  <p:clrMapOvr>
    <a:masterClrMapping/>
  </p:clrMapOvr>
  <p:transition spd="med" advTm="1404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05513" cy="838200"/>
          </a:xfrm>
        </p:spPr>
        <p:txBody>
          <a:bodyPr>
            <a:normAutofit/>
          </a:bodyPr>
          <a:lstStyle/>
          <a:p>
            <a:r>
              <a:rPr lang="de-DE" dirty="0" err="1" smtClean="0"/>
              <a:t>eID</a:t>
            </a:r>
            <a:r>
              <a:rPr lang="de-DE" dirty="0" smtClean="0"/>
              <a:t>-Funktion des neuen Personalausweises</a:t>
            </a:r>
            <a:endParaRPr lang="de-DE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-4131"/>
          <a:stretch>
            <a:fillRect/>
          </a:stretch>
        </p:blipFill>
        <p:spPr bwMode="auto">
          <a:xfrm>
            <a:off x="7719689" y="4582685"/>
            <a:ext cx="812751" cy="118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28883" y="2179917"/>
            <a:ext cx="780505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Gerade Verbindung mit Pfeil 9"/>
          <p:cNvCxnSpPr>
            <a:stCxn id="5" idx="2"/>
            <a:endCxn id="26" idx="3"/>
          </p:cNvCxnSpPr>
          <p:nvPr/>
        </p:nvCxnSpPr>
        <p:spPr>
          <a:xfrm rot="5400000">
            <a:off x="6739233" y="2532844"/>
            <a:ext cx="652831" cy="2106976"/>
          </a:xfrm>
          <a:prstGeom prst="bentConnector2">
            <a:avLst/>
          </a:prstGeom>
          <a:ln>
            <a:headEnd type="triangle" w="lg" len="med"/>
            <a:tailEnd type="triangle" w="lg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Gerade Verbindung mit Pfeil 13"/>
          <p:cNvCxnSpPr>
            <a:stCxn id="26" idx="3"/>
            <a:endCxn id="4" idx="0"/>
          </p:cNvCxnSpPr>
          <p:nvPr/>
        </p:nvCxnSpPr>
        <p:spPr>
          <a:xfrm>
            <a:off x="6012160" y="3912748"/>
            <a:ext cx="2113905" cy="669937"/>
          </a:xfrm>
          <a:prstGeom prst="bentConnector2">
            <a:avLst/>
          </a:prstGeom>
          <a:ln>
            <a:headEnd type="triangle" w="lg" len="med"/>
            <a:tailEnd type="triangle" w="lg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>
            <a:stCxn id="26" idx="1"/>
          </p:cNvCxnSpPr>
          <p:nvPr/>
        </p:nvCxnSpPr>
        <p:spPr>
          <a:xfrm rot="10800000">
            <a:off x="1553308" y="3912748"/>
            <a:ext cx="2212541" cy="1"/>
          </a:xfrm>
          <a:prstGeom prst="straightConnector1">
            <a:avLst/>
          </a:prstGeom>
          <a:ln>
            <a:headEnd type="triangle" w="lg" len="med"/>
            <a:tailEnd type="triangle" w="lg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7389366" y="1844824"/>
            <a:ext cx="1459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/>
              <a:t>Web-Server</a:t>
            </a:r>
            <a:endParaRPr lang="de-DE" sz="1600" dirty="0"/>
          </a:p>
        </p:txBody>
      </p:sp>
      <p:sp>
        <p:nvSpPr>
          <p:cNvPr id="16" name="Textfeld 15"/>
          <p:cNvSpPr txBox="1"/>
          <p:nvPr/>
        </p:nvSpPr>
        <p:spPr>
          <a:xfrm>
            <a:off x="7389366" y="5735995"/>
            <a:ext cx="1459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/>
              <a:t>eID-Server</a:t>
            </a:r>
            <a:endParaRPr lang="de-DE" sz="1600" dirty="0"/>
          </a:p>
        </p:txBody>
      </p:sp>
      <p:sp>
        <p:nvSpPr>
          <p:cNvPr id="17" name="Textfeld 16"/>
          <p:cNvSpPr txBox="1"/>
          <p:nvPr/>
        </p:nvSpPr>
        <p:spPr>
          <a:xfrm>
            <a:off x="0" y="4274908"/>
            <a:ext cx="1907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/>
              <a:t>Personalausweis</a:t>
            </a:r>
            <a:endParaRPr lang="de-DE" sz="1600" dirty="0"/>
          </a:p>
        </p:txBody>
      </p:sp>
      <p:pic>
        <p:nvPicPr>
          <p:cNvPr id="26" name="Picture 2" descr="D:\SVN\cased_epa_common\2.ISPRAT Wissenschaftstag\resources\ePA_laptop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65848" y="2958660"/>
            <a:ext cx="2246312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2" name="Gerade Verbindung mit Pfeil 41"/>
          <p:cNvCxnSpPr>
            <a:stCxn id="4" idx="1"/>
            <a:endCxn id="17" idx="2"/>
          </p:cNvCxnSpPr>
          <p:nvPr/>
        </p:nvCxnSpPr>
        <p:spPr>
          <a:xfrm rot="10800000">
            <a:off x="953853" y="4613462"/>
            <a:ext cx="6765837" cy="564198"/>
          </a:xfrm>
          <a:prstGeom prst="bentConnector2">
            <a:avLst/>
          </a:prstGeom>
          <a:ln>
            <a:prstDash val="dash"/>
            <a:headEnd type="triangle" w="lg" len="med"/>
            <a:tailEnd type="triangle" w="lg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Textfeld 25"/>
          <p:cNvSpPr txBox="1">
            <a:spLocks noChangeArrowheads="1"/>
          </p:cNvSpPr>
          <p:nvPr/>
        </p:nvSpPr>
        <p:spPr bwMode="auto">
          <a:xfrm>
            <a:off x="3491880" y="2543161"/>
            <a:ext cx="31683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de-DE" sz="1600" dirty="0" smtClean="0">
                <a:latin typeface="+mj-lt"/>
              </a:rPr>
              <a:t>Computer mit Kartenleser und installierter </a:t>
            </a:r>
            <a:r>
              <a:rPr lang="de-DE" sz="1600" dirty="0" err="1" smtClean="0">
                <a:latin typeface="+mj-lt"/>
              </a:rPr>
              <a:t>eID</a:t>
            </a:r>
            <a:r>
              <a:rPr lang="de-DE" sz="1600" dirty="0" smtClean="0">
                <a:latin typeface="+mj-lt"/>
              </a:rPr>
              <a:t>-Anwendung</a:t>
            </a:r>
            <a:endParaRPr lang="de-DE" sz="1600" dirty="0">
              <a:latin typeface="+mj-lt"/>
            </a:endParaRPr>
          </a:p>
        </p:txBody>
      </p:sp>
      <p:pic>
        <p:nvPicPr>
          <p:cNvPr id="19" name="Picture 2" descr="D:\Users\John\Documents\projects\MONA\teaching\MA_MoritzHorsch_MONA\tex\img\npa_fron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5993" y="3635737"/>
            <a:ext cx="1011833" cy="639171"/>
          </a:xfrm>
          <a:prstGeom prst="rect">
            <a:avLst/>
          </a:prstGeom>
          <a:noFill/>
        </p:spPr>
      </p:pic>
    </p:spTree>
  </p:cSld>
  <p:clrMapOvr>
    <a:masterClrMapping/>
  </p:clrMapOvr>
  <p:transition advTm="2605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Verfügbare Client-Applikationen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err="1" smtClean="0"/>
              <a:t>AusweisApp</a:t>
            </a:r>
            <a:endParaRPr lang="de-DE" dirty="0" smtClean="0"/>
          </a:p>
          <a:p>
            <a:pPr lvl="1"/>
            <a:r>
              <a:rPr lang="de-DE" dirty="0" smtClean="0"/>
              <a:t>Weitere kommerzielle Lösung: </a:t>
            </a:r>
          </a:p>
          <a:p>
            <a:pPr lvl="2"/>
            <a:r>
              <a:rPr lang="de-DE" dirty="0" smtClean="0"/>
              <a:t>Bremen Online Services</a:t>
            </a:r>
          </a:p>
          <a:p>
            <a:pPr lvl="2"/>
            <a:r>
              <a:rPr lang="de-DE" dirty="0" err="1" smtClean="0"/>
              <a:t>Ageto</a:t>
            </a:r>
            <a:endParaRPr lang="de-DE" dirty="0" smtClean="0"/>
          </a:p>
          <a:p>
            <a:pPr lvl="1"/>
            <a:r>
              <a:rPr lang="de-DE" dirty="0" smtClean="0"/>
              <a:t>Weitere Implementierung aus dem Forschungsbereich</a:t>
            </a:r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Probleme: </a:t>
            </a:r>
          </a:p>
          <a:p>
            <a:pPr lvl="2"/>
            <a:r>
              <a:rPr lang="de-DE" dirty="0" err="1" smtClean="0"/>
              <a:t>Closed</a:t>
            </a:r>
            <a:r>
              <a:rPr lang="de-DE" dirty="0" smtClean="0"/>
              <a:t> Source, Plattformenabhängig, begrenzter Funktionsumfang</a:t>
            </a:r>
          </a:p>
          <a:p>
            <a:pPr lvl="2"/>
            <a:r>
              <a:rPr lang="de-DE" dirty="0" smtClean="0"/>
              <a:t>Vertrauenswürdig?, Sicher?</a:t>
            </a:r>
            <a:endParaRPr lang="de-DE" dirty="0"/>
          </a:p>
        </p:txBody>
      </p:sp>
    </p:spTree>
  </p:cSld>
  <p:clrMapOvr>
    <a:masterClrMapping/>
  </p:clrMapOvr>
  <p:transition advTm="128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251520" y="2060848"/>
            <a:ext cx="6749372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Einführung</a:t>
            </a:r>
          </a:p>
          <a:p>
            <a:pPr lvl="1"/>
            <a:r>
              <a:rPr lang="de-DE" dirty="0" smtClean="0"/>
              <a:t>Open </a:t>
            </a:r>
            <a:r>
              <a:rPr lang="de-DE" dirty="0" err="1" smtClean="0"/>
              <a:t>eCard</a:t>
            </a:r>
            <a:r>
              <a:rPr lang="de-DE" dirty="0" smtClean="0"/>
              <a:t> </a:t>
            </a:r>
            <a:r>
              <a:rPr lang="de-DE" dirty="0" err="1" smtClean="0"/>
              <a:t>App</a:t>
            </a:r>
            <a:endParaRPr lang="de-DE" dirty="0" smtClean="0"/>
          </a:p>
          <a:p>
            <a:pPr lvl="2"/>
            <a:r>
              <a:rPr lang="de-DE" dirty="0" smtClean="0"/>
              <a:t>Anforderungen</a:t>
            </a:r>
          </a:p>
          <a:p>
            <a:pPr lvl="2"/>
            <a:r>
              <a:rPr lang="de-DE" dirty="0" smtClean="0"/>
              <a:t>Architektur</a:t>
            </a:r>
          </a:p>
          <a:p>
            <a:pPr lvl="1"/>
            <a:r>
              <a:rPr lang="de-DE" dirty="0" smtClean="0"/>
              <a:t>Ausblick</a:t>
            </a:r>
          </a:p>
        </p:txBody>
      </p:sp>
      <p:pic>
        <p:nvPicPr>
          <p:cNvPr id="4" name="Picture 2" descr="X:\misc\sonstige bilder\icons\nuoveXT.2.2\128x128\apps\xfce-edi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798193"/>
            <a:ext cx="1301750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716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Anforderungen an die Open </a:t>
            </a:r>
            <a:r>
              <a:rPr lang="de-DE" dirty="0" err="1" smtClean="0"/>
              <a:t>eCard</a:t>
            </a:r>
            <a:r>
              <a:rPr lang="de-DE" dirty="0" smtClean="0"/>
              <a:t> </a:t>
            </a:r>
            <a:r>
              <a:rPr lang="de-DE" dirty="0" err="1" smtClean="0"/>
              <a:t>App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0"/>
            <a:ext cx="8460472" cy="4479943"/>
          </a:xfrm>
        </p:spPr>
        <p:txBody>
          <a:bodyPr/>
          <a:lstStyle/>
          <a:p>
            <a:pPr lvl="1">
              <a:spcAft>
                <a:spcPts val="1200"/>
              </a:spcAft>
            </a:pPr>
            <a:r>
              <a:rPr lang="de-DE" dirty="0" smtClean="0"/>
              <a:t>Architektur basierend auf ISO/IEC 24727</a:t>
            </a:r>
          </a:p>
          <a:p>
            <a:pPr lvl="1">
              <a:spcAft>
                <a:spcPts val="1200"/>
              </a:spcAft>
            </a:pPr>
            <a:r>
              <a:rPr lang="de-DE" dirty="0" smtClean="0"/>
              <a:t>Hohe Modularisierung, klare Schnittstellen</a:t>
            </a:r>
          </a:p>
          <a:p>
            <a:pPr lvl="1">
              <a:spcAft>
                <a:spcPts val="1200"/>
              </a:spcAft>
            </a:pPr>
            <a:r>
              <a:rPr lang="de-DE" dirty="0" smtClean="0"/>
              <a:t>Leichte Erweiterbarkeit</a:t>
            </a:r>
          </a:p>
          <a:p>
            <a:pPr lvl="1">
              <a:spcAft>
                <a:spcPts val="1200"/>
              </a:spcAft>
            </a:pPr>
            <a:r>
              <a:rPr lang="de-DE" dirty="0" smtClean="0"/>
              <a:t>Unterstützung von erweiterten elektronischen Signaturen</a:t>
            </a:r>
          </a:p>
          <a:p>
            <a:pPr lvl="1">
              <a:spcAft>
                <a:spcPts val="1200"/>
              </a:spcAft>
            </a:pPr>
            <a:r>
              <a:rPr lang="de-DE" dirty="0" smtClean="0"/>
              <a:t>Unterstützung von föderierten Identitätsmanagement</a:t>
            </a:r>
          </a:p>
        </p:txBody>
      </p:sp>
      <p:pic>
        <p:nvPicPr>
          <p:cNvPr id="4" name="Picture 1" descr="C:\Users\John\Documents\customers\misc\sonstige bilder\icons\black-white_2-Style_big\scalable\apps\administra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911898"/>
            <a:ext cx="1188046" cy="1188045"/>
          </a:xfrm>
          <a:prstGeom prst="rect">
            <a:avLst/>
          </a:prstGeom>
          <a:noFill/>
        </p:spPr>
      </p:pic>
    </p:spTree>
  </p:cSld>
  <p:clrMapOvr>
    <a:masterClrMapping/>
  </p:clrMapOvr>
  <p:transition advTm="358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äsentationsvorlage_BWL9">
  <a:themeElements>
    <a:clrScheme name="v1_TUD_Präsentation_r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371</Words>
  <Application>Microsoft Office PowerPoint</Application>
  <PresentationFormat>Bildschirmpräsentation (4:3)</PresentationFormat>
  <Paragraphs>116</Paragraphs>
  <Slides>20</Slides>
  <Notes>2</Notes>
  <HiddenSlides>1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2" baseType="lpstr">
      <vt:lpstr>Präsentationsvorlage_BWL9</vt:lpstr>
      <vt:lpstr>Visio</vt:lpstr>
      <vt:lpstr>Open eCard App</vt:lpstr>
      <vt:lpstr>Agenda</vt:lpstr>
      <vt:lpstr>Einführung</vt:lpstr>
      <vt:lpstr>ISO/IEC 24727-Architektur</vt:lpstr>
      <vt:lpstr>eCard-API-Framework (BSI-TR-03112)</vt:lpstr>
      <vt:lpstr>eID-Funktion des neuen Personalausweises</vt:lpstr>
      <vt:lpstr>Verfügbare Client-Applikationen</vt:lpstr>
      <vt:lpstr>Agenda</vt:lpstr>
      <vt:lpstr>Anforderungen an die Open eCard App</vt:lpstr>
      <vt:lpstr>Anforderungen an die Open eCard App</vt:lpstr>
      <vt:lpstr>Architektur</vt:lpstr>
      <vt:lpstr>Transport-Layer Architektur</vt:lpstr>
      <vt:lpstr>Architektur</vt:lpstr>
      <vt:lpstr>IFD-Layer Architektur</vt:lpstr>
      <vt:lpstr>Architektur</vt:lpstr>
      <vt:lpstr>Agenda</vt:lpstr>
      <vt:lpstr>Ausblick</vt:lpstr>
      <vt:lpstr>Open eCard App</vt:lpstr>
      <vt:lpstr>Kontakt</vt:lpstr>
      <vt:lpstr>Autoren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Horsch</dc:creator>
  <cp:lastModifiedBy>Horsch</cp:lastModifiedBy>
  <cp:revision>381</cp:revision>
  <dcterms:created xsi:type="dcterms:W3CDTF">2009-12-23T09:42:49Z</dcterms:created>
  <dcterms:modified xsi:type="dcterms:W3CDTF">2012-03-06T17:39:09Z</dcterms:modified>
</cp:coreProperties>
</file>