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sldIdLst>
    <p:sldId id="402" r:id="rId2"/>
    <p:sldId id="404" r:id="rId3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charset="0"/>
        <a:cs typeface="DejaVu Sans Light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charset="0"/>
        <a:cs typeface="DejaVu Sans Light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charset="0"/>
        <a:cs typeface="DejaVu Sans Light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charset="0"/>
        <a:cs typeface="DejaVu Sans Light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charset="0"/>
        <a:cs typeface="DejaVu Sans Light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charset="0"/>
        <a:cs typeface="DejaVu Sans Light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charset="0"/>
        <a:cs typeface="DejaVu Sans Light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charset="0"/>
        <a:cs typeface="DejaVu Sans Light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charset="0"/>
        <a:cs typeface="DejaVu Sans 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0DADE"/>
    <a:srgbClr val="FFFFB9"/>
    <a:srgbClr val="5177B2"/>
    <a:srgbClr val="00FF00"/>
    <a:srgbClr val="F2F2F2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4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019550" y="0"/>
            <a:ext cx="3076575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8538" y="769938"/>
            <a:ext cx="5111750" cy="38338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8487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72026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b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019550" y="972026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fld id="{A8E10ECB-116F-40FC-AFFF-D376288469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8E10ECB-116F-40FC-AFFF-D376288469B1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B0050E50-6681-45A8-B74B-BFD2BF6CB3A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27A2415B-8592-42A3-97E4-6950D47FA2A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211138"/>
            <a:ext cx="2159000" cy="60245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211138"/>
            <a:ext cx="6329363" cy="602456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1260C84E-12D2-40D5-85EA-D3F74BD345D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8ACD780B-CB90-4196-9380-805448998AA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E77A398B-F2CE-4662-B35F-8D5EF0673A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196975"/>
            <a:ext cx="4243388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6975"/>
            <a:ext cx="4244975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05E5EA1E-E471-4821-8E30-5DE3732ADE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48E22477-311C-468B-911D-0145DDCDB3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308B0E93-9156-4FC8-BDF4-45E3D51154E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182645DE-E137-4EC7-9A7F-9CA167E091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FB9E1CEF-29FD-43C1-8D67-D41C2905C6D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E1ED10EB-EA72-400F-9B92-EA8DA5FA36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40763" cy="503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8339138" y="6524625"/>
            <a:ext cx="84137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>
                <a:solidFill>
                  <a:schemeClr val="bg1">
                    <a:lumMod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/>
              <a:t>&gt;&gt; </a:t>
            </a:r>
            <a:fld id="{81B8514C-3764-4094-B9C3-6F310B3D8A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49400" y="211138"/>
            <a:ext cx="7126288" cy="94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033" name="Rectangle 10" hidden="1"/>
          <p:cNvSpPr>
            <a:spLocks noChangeArrowheads="1"/>
          </p:cNvSpPr>
          <p:nvPr/>
        </p:nvSpPr>
        <p:spPr bwMode="auto">
          <a:xfrm>
            <a:off x="1524000" y="1397000"/>
            <a:ext cx="6096000" cy="4064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1034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35" name="AutoShape 1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6" name="Line 13"/>
          <p:cNvSpPr>
            <a:spLocks noChangeShapeType="1"/>
          </p:cNvSpPr>
          <p:nvPr/>
        </p:nvSpPr>
        <p:spPr bwMode="auto">
          <a:xfrm>
            <a:off x="140335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97178" y="6524625"/>
            <a:ext cx="202655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dirty="0" smtClean="0">
                <a:solidFill>
                  <a:srgbClr val="B2B2B2"/>
                </a:solidFill>
              </a:rPr>
              <a:t>© 2013 Open </a:t>
            </a:r>
            <a:r>
              <a:rPr lang="de-DE" sz="1200" b="1" dirty="0" err="1" smtClean="0">
                <a:solidFill>
                  <a:srgbClr val="B2B2B2"/>
                </a:solidFill>
              </a:rPr>
              <a:t>eCard</a:t>
            </a:r>
            <a:r>
              <a:rPr lang="de-DE" sz="1200" b="1" dirty="0" smtClean="0">
                <a:solidFill>
                  <a:srgbClr val="B2B2B2"/>
                </a:solidFill>
              </a:rPr>
              <a:t> Team</a:t>
            </a:r>
          </a:p>
        </p:txBody>
      </p:sp>
      <p:pic>
        <p:nvPicPr>
          <p:cNvPr id="1038" name="Grafik 3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6875" y="114300"/>
            <a:ext cx="7191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08" r:id="rId1"/>
    <p:sldLayoutId id="2147484509" r:id="rId2"/>
    <p:sldLayoutId id="2147484510" r:id="rId3"/>
    <p:sldLayoutId id="2147484511" r:id="rId4"/>
    <p:sldLayoutId id="2147484512" r:id="rId5"/>
    <p:sldLayoutId id="2147484513" r:id="rId6"/>
    <p:sldLayoutId id="2147484514" r:id="rId7"/>
    <p:sldLayoutId id="2147484515" r:id="rId8"/>
    <p:sldLayoutId id="2147484516" r:id="rId9"/>
    <p:sldLayoutId id="2147484517" r:id="rId10"/>
    <p:sldLayoutId id="2147484518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PKCS#11 Design 1</a:t>
            </a:r>
          </a:p>
        </p:txBody>
      </p:sp>
      <p:sp>
        <p:nvSpPr>
          <p:cNvPr id="5" name="Abgerundetes Rechteck 4"/>
          <p:cNvSpPr/>
          <p:nvPr/>
        </p:nvSpPr>
        <p:spPr bwMode="auto">
          <a:xfrm>
            <a:off x="611560" y="2132856"/>
            <a:ext cx="2880320" cy="432048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PKCS#11 API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611560" y="2564904"/>
            <a:ext cx="2880320" cy="432048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C &lt;-&gt; JSON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611560" y="2996952"/>
            <a:ext cx="2880320" cy="432048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JNI Transport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611560" y="4365104"/>
            <a:ext cx="2880320" cy="432048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JNI Transport (</a:t>
            </a:r>
            <a:r>
              <a:rPr lang="de-DE" dirty="0" err="1" smtClean="0"/>
              <a:t>pid</a:t>
            </a:r>
            <a:r>
              <a:rPr lang="de-DE" dirty="0" smtClean="0"/>
              <a:t>)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611560" y="4797152"/>
            <a:ext cx="2880320" cy="432048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JSON &lt;-&gt; IFD, SAL, …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611560" y="5229200"/>
            <a:ext cx="5544616" cy="1008112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Open </a:t>
            </a:r>
            <a:r>
              <a:rPr lang="de-DE" dirty="0" err="1" smtClean="0"/>
              <a:t>eCard</a:t>
            </a:r>
            <a:r>
              <a:rPr lang="de-DE" dirty="0" smtClean="0"/>
              <a:t> </a:t>
            </a:r>
            <a:r>
              <a:rPr lang="de-DE" dirty="0" err="1" smtClean="0"/>
              <a:t>App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Pfeil nach oben und unten 11"/>
          <p:cNvSpPr/>
          <p:nvPr/>
        </p:nvSpPr>
        <p:spPr bwMode="auto">
          <a:xfrm>
            <a:off x="1691680" y="3573016"/>
            <a:ext cx="432048" cy="720080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611560" y="1340768"/>
            <a:ext cx="5112568" cy="792088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Browser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Legende mit Linie 1 13"/>
          <p:cNvSpPr/>
          <p:nvPr/>
        </p:nvSpPr>
        <p:spPr bwMode="auto">
          <a:xfrm>
            <a:off x="4860032" y="2996952"/>
            <a:ext cx="2448272" cy="288032"/>
          </a:xfrm>
          <a:prstGeom prst="borderCallout1">
            <a:avLst>
              <a:gd name="adj1" fmla="val 49321"/>
              <a:gd name="adj2" fmla="val 415"/>
              <a:gd name="adj3" fmla="val 85457"/>
              <a:gd name="adj4" fmla="val -55862"/>
            </a:avLst>
          </a:prstGeom>
          <a:solidFill>
            <a:srgbClr val="C0DADE">
              <a:alpha val="4549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de-DE" sz="1200" dirty="0" err="1">
                <a:solidFill>
                  <a:schemeClr val="tx1"/>
                </a:solidFill>
              </a:rPr>
              <a:t>Creates</a:t>
            </a:r>
            <a:r>
              <a:rPr lang="de-DE" sz="1200" dirty="0">
                <a:solidFill>
                  <a:schemeClr val="tx1"/>
                </a:solidFill>
              </a:rPr>
              <a:t> JVM </a:t>
            </a:r>
            <a:r>
              <a:rPr lang="de-DE" sz="1200" dirty="0" err="1">
                <a:solidFill>
                  <a:schemeClr val="tx1"/>
                </a:solidFill>
              </a:rPr>
              <a:t>and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loads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OeC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App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5" name="Legende mit Linie 1 14"/>
          <p:cNvSpPr/>
          <p:nvPr/>
        </p:nvSpPr>
        <p:spPr bwMode="auto">
          <a:xfrm>
            <a:off x="4860032" y="2564904"/>
            <a:ext cx="2448272" cy="288032"/>
          </a:xfrm>
          <a:prstGeom prst="borderCallout1">
            <a:avLst>
              <a:gd name="adj1" fmla="val 49321"/>
              <a:gd name="adj2" fmla="val 415"/>
              <a:gd name="adj3" fmla="val 88396"/>
              <a:gd name="adj4" fmla="val -55952"/>
            </a:avLst>
          </a:prstGeom>
          <a:solidFill>
            <a:srgbClr val="C0DADE">
              <a:alpha val="4549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sz="1200" dirty="0" err="1" smtClean="0">
                <a:solidFill>
                  <a:schemeClr val="tx1"/>
                </a:solidFill>
              </a:rPr>
              <a:t>Only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transformation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Legende mit Linie 1 15"/>
          <p:cNvSpPr/>
          <p:nvPr/>
        </p:nvSpPr>
        <p:spPr bwMode="auto">
          <a:xfrm>
            <a:off x="4932040" y="4725144"/>
            <a:ext cx="2592288" cy="288032"/>
          </a:xfrm>
          <a:prstGeom prst="borderCallout1">
            <a:avLst>
              <a:gd name="adj1" fmla="val 49321"/>
              <a:gd name="adj2" fmla="val 415"/>
              <a:gd name="adj3" fmla="val 88396"/>
              <a:gd name="adj4" fmla="val -55952"/>
            </a:avLst>
          </a:prstGeom>
          <a:solidFill>
            <a:srgbClr val="C0DADE">
              <a:alpha val="4549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eaLnBrk="1" latinLnBrk="0" hangingPunct="1">
              <a:lnSpc>
                <a:spcPct val="100000"/>
              </a:lnSpc>
              <a:buFont typeface="Times New Roman" pitchFamily="18" charset="0"/>
              <a:buNone/>
              <a:tabLst/>
            </a:pPr>
            <a:r>
              <a:rPr lang="de-DE" sz="1200" dirty="0">
                <a:solidFill>
                  <a:schemeClr val="tx1"/>
                </a:solidFill>
              </a:rPr>
              <a:t>Transformation + </a:t>
            </a:r>
            <a:r>
              <a:rPr lang="de-DE" sz="1200" dirty="0" err="1">
                <a:solidFill>
                  <a:schemeClr val="tx1"/>
                </a:solidFill>
              </a:rPr>
              <a:t>conversion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logic</a:t>
            </a:r>
            <a:endParaRPr lang="de-DE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PKCS#11 Design 2</a:t>
            </a:r>
          </a:p>
        </p:txBody>
      </p:sp>
      <p:sp>
        <p:nvSpPr>
          <p:cNvPr id="5" name="Abgerundetes Rechteck 4"/>
          <p:cNvSpPr/>
          <p:nvPr/>
        </p:nvSpPr>
        <p:spPr bwMode="auto">
          <a:xfrm>
            <a:off x="611560" y="2132856"/>
            <a:ext cx="2880320" cy="432048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PKCS#11 API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611560" y="2564904"/>
            <a:ext cx="2880320" cy="432048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C &lt;-&gt; JSON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611560" y="2996952"/>
            <a:ext cx="2880320" cy="432048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HTTP Transport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611560" y="4365104"/>
            <a:ext cx="2880320" cy="432048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HTTP Transport (24727)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Legende mit Linie 1 8"/>
          <p:cNvSpPr/>
          <p:nvPr/>
        </p:nvSpPr>
        <p:spPr bwMode="auto">
          <a:xfrm>
            <a:off x="6660232" y="2852936"/>
            <a:ext cx="1872208" cy="720080"/>
          </a:xfrm>
          <a:prstGeom prst="borderCallout1">
            <a:avLst>
              <a:gd name="adj1" fmla="val 51673"/>
              <a:gd name="adj2" fmla="val -942"/>
              <a:gd name="adj3" fmla="val 53711"/>
              <a:gd name="adj4" fmla="val -169745"/>
            </a:avLst>
          </a:prstGeom>
          <a:solidFill>
            <a:srgbClr val="C0DADE">
              <a:alpha val="4549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eaLnBrk="1" latinLnBrk="0" hangingPunct="1">
              <a:lnSpc>
                <a:spcPct val="100000"/>
              </a:lnSpc>
              <a:buFont typeface="Times New Roman" pitchFamily="18" charset="0"/>
              <a:buNone/>
              <a:tabLst/>
            </a:pPr>
            <a:r>
              <a:rPr lang="de-DE" sz="1200" dirty="0" err="1">
                <a:solidFill>
                  <a:schemeClr val="tx1"/>
                </a:solidFill>
              </a:rPr>
              <a:t>Two</a:t>
            </a:r>
            <a:r>
              <a:rPr lang="de-DE" sz="1200" dirty="0">
                <a:solidFill>
                  <a:schemeClr val="tx1"/>
                </a:solidFill>
              </a:rPr>
              <a:t> Threads</a:t>
            </a:r>
          </a:p>
          <a:p>
            <a:pPr marL="0" marR="0" indent="0" eaLnBrk="1" latinLnBrk="0" hangingPunct="1">
              <a:lnSpc>
                <a:spcPct val="100000"/>
              </a:lnSpc>
              <a:buFont typeface="Times New Roman" pitchFamily="18" charset="0"/>
              <a:buChar char="-"/>
              <a:tabLst/>
            </a:pPr>
            <a:r>
              <a:rPr lang="de-DE" sz="1200" dirty="0" err="1">
                <a:solidFill>
                  <a:schemeClr val="tx1"/>
                </a:solidFill>
              </a:rPr>
              <a:t>Synchro</a:t>
            </a:r>
            <a:r>
              <a:rPr lang="de-DE" sz="1200" dirty="0">
                <a:solidFill>
                  <a:schemeClr val="tx1"/>
                </a:solidFill>
              </a:rPr>
              <a:t>. </a:t>
            </a:r>
            <a:r>
              <a:rPr lang="de-DE" sz="1200" dirty="0" err="1">
                <a:solidFill>
                  <a:schemeClr val="tx1"/>
                </a:solidFill>
              </a:rPr>
              <a:t>Calls</a:t>
            </a:r>
            <a:endParaRPr lang="de-DE" sz="1200" dirty="0">
              <a:solidFill>
                <a:schemeClr val="tx1"/>
              </a:solidFill>
            </a:endParaRPr>
          </a:p>
          <a:p>
            <a:pPr marL="0" marR="0" indent="0" eaLnBrk="1" latinLnBrk="0" hangingPunct="1">
              <a:lnSpc>
                <a:spcPct val="100000"/>
              </a:lnSpc>
              <a:buFont typeface="Times New Roman" pitchFamily="18" charset="0"/>
              <a:buChar char="-"/>
              <a:tabLst/>
            </a:pPr>
            <a:r>
              <a:rPr lang="de-DE" sz="1200" dirty="0">
                <a:solidFill>
                  <a:schemeClr val="tx1"/>
                </a:solidFill>
              </a:rPr>
              <a:t>Callback Long </a:t>
            </a:r>
            <a:r>
              <a:rPr lang="de-DE" sz="1200" dirty="0" err="1">
                <a:solidFill>
                  <a:schemeClr val="tx1"/>
                </a:solidFill>
              </a:rPr>
              <a:t>Polling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611560" y="4797152"/>
            <a:ext cx="2880320" cy="432048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JSON &lt;-&gt; IFD, SAL, …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611560" y="5229200"/>
            <a:ext cx="6984776" cy="1008112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Open </a:t>
            </a:r>
            <a:r>
              <a:rPr lang="de-DE" dirty="0" err="1" smtClean="0"/>
              <a:t>eCard</a:t>
            </a:r>
            <a:r>
              <a:rPr lang="de-DE" dirty="0" smtClean="0"/>
              <a:t> </a:t>
            </a:r>
            <a:r>
              <a:rPr lang="de-DE" dirty="0" err="1" smtClean="0"/>
              <a:t>App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Pfeil nach oben und unten 11"/>
          <p:cNvSpPr/>
          <p:nvPr/>
        </p:nvSpPr>
        <p:spPr bwMode="auto">
          <a:xfrm>
            <a:off x="1691680" y="3573016"/>
            <a:ext cx="432048" cy="720080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611560" y="1340768"/>
            <a:ext cx="5112568" cy="792088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Browser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Abgerundetes Rechteck 13"/>
          <p:cNvSpPr/>
          <p:nvPr/>
        </p:nvSpPr>
        <p:spPr bwMode="auto">
          <a:xfrm>
            <a:off x="4716016" y="4797152"/>
            <a:ext cx="2880320" cy="432048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de-DE" dirty="0" smtClean="0"/>
              <a:t>HTTP Transport (24727)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6" name="Gewinkelte Verbindung 15"/>
          <p:cNvCxnSpPr>
            <a:stCxn id="13" idx="3"/>
            <a:endCxn id="14" idx="0"/>
          </p:cNvCxnSpPr>
          <p:nvPr/>
        </p:nvCxnSpPr>
        <p:spPr bwMode="auto">
          <a:xfrm>
            <a:off x="5724128" y="1736812"/>
            <a:ext cx="432048" cy="3060340"/>
          </a:xfrm>
          <a:prstGeom prst="bentConnector2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Legende mit Linie 1 17"/>
          <p:cNvSpPr/>
          <p:nvPr/>
        </p:nvSpPr>
        <p:spPr bwMode="auto">
          <a:xfrm>
            <a:off x="6660232" y="2348880"/>
            <a:ext cx="1872208" cy="288032"/>
          </a:xfrm>
          <a:prstGeom prst="borderCallout1">
            <a:avLst>
              <a:gd name="adj1" fmla="val 49321"/>
              <a:gd name="adj2" fmla="val 415"/>
              <a:gd name="adj3" fmla="val 158944"/>
              <a:gd name="adj4" fmla="val -169222"/>
            </a:avLst>
          </a:prstGeom>
          <a:solidFill>
            <a:srgbClr val="C0DADE">
              <a:alpha val="4549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de-DE" sz="1200" dirty="0" err="1">
                <a:solidFill>
                  <a:schemeClr val="tx1"/>
                </a:solidFill>
              </a:rPr>
              <a:t>Only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transformation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9" name="Legende mit Linie 1 18"/>
          <p:cNvSpPr/>
          <p:nvPr/>
        </p:nvSpPr>
        <p:spPr bwMode="auto">
          <a:xfrm>
            <a:off x="3347864" y="3861048"/>
            <a:ext cx="2592288" cy="288032"/>
          </a:xfrm>
          <a:prstGeom prst="borderCallout1">
            <a:avLst>
              <a:gd name="adj1" fmla="val 105171"/>
              <a:gd name="adj2" fmla="val 41894"/>
              <a:gd name="adj3" fmla="val 402921"/>
              <a:gd name="adj4" fmla="val 5451"/>
            </a:avLst>
          </a:prstGeom>
          <a:solidFill>
            <a:srgbClr val="C0DADE">
              <a:alpha val="4549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de-DE" sz="1200" dirty="0">
                <a:solidFill>
                  <a:schemeClr val="tx1"/>
                </a:solidFill>
              </a:rPr>
              <a:t>Transformation + </a:t>
            </a:r>
            <a:r>
              <a:rPr lang="de-DE" sz="1200" dirty="0" err="1">
                <a:solidFill>
                  <a:schemeClr val="tx1"/>
                </a:solidFill>
              </a:rPr>
              <a:t>conversion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logic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20" name="Legende mit Linie 1 19"/>
          <p:cNvSpPr/>
          <p:nvPr/>
        </p:nvSpPr>
        <p:spPr bwMode="auto">
          <a:xfrm>
            <a:off x="6588224" y="4293096"/>
            <a:ext cx="2448272" cy="288032"/>
          </a:xfrm>
          <a:prstGeom prst="borderCallout1">
            <a:avLst>
              <a:gd name="adj1" fmla="val 52260"/>
              <a:gd name="adj2" fmla="val -546"/>
              <a:gd name="adj3" fmla="val 100154"/>
              <a:gd name="adj4" fmla="val -127171"/>
            </a:avLst>
          </a:prstGeom>
          <a:solidFill>
            <a:srgbClr val="C0DADE">
              <a:alpha val="4549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eaLnBrk="1" latinLnBrk="0" hangingPunct="1">
              <a:lnSpc>
                <a:spcPct val="100000"/>
              </a:lnSpc>
              <a:tabLst/>
            </a:pPr>
            <a:r>
              <a:rPr lang="de-DE" sz="1200" dirty="0" err="1">
                <a:solidFill>
                  <a:schemeClr val="tx1"/>
                </a:solidFill>
              </a:rPr>
              <a:t>Application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knows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both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channels</a:t>
            </a:r>
            <a:endParaRPr lang="de-DE" sz="1200" dirty="0">
              <a:solidFill>
                <a:schemeClr val="tx1"/>
              </a:solidFill>
            </a:endParaRPr>
          </a:p>
        </p:txBody>
      </p:sp>
      <p:cxnSp>
        <p:nvCxnSpPr>
          <p:cNvPr id="22" name="Gerade Verbindung 21"/>
          <p:cNvCxnSpPr>
            <a:stCxn id="20" idx="2"/>
          </p:cNvCxnSpPr>
          <p:nvPr/>
        </p:nvCxnSpPr>
        <p:spPr bwMode="auto">
          <a:xfrm flipH="1">
            <a:off x="6372200" y="4437112"/>
            <a:ext cx="216024" cy="36004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DejaVu Sans Light"/>
        <a:cs typeface="DejaVu Sans Light"/>
      </a:majorFont>
      <a:minorFont>
        <a:latin typeface="Arial"/>
        <a:ea typeface="DejaVu Sans Light"/>
        <a:cs typeface="DejaVu Sans Light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Bildschirmpräsentation (4:3)</PresentationFormat>
  <Paragraphs>27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PKCS#11 Design 1</vt:lpstr>
      <vt:lpstr>PKCS#11 Design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secunet</dc:title>
  <dc:subject>Unternehmenspräsentation</dc:subject>
  <dc:creator>Matthias  Besch, Steffen Frischat, Heidi Bahr</dc:creator>
  <cp:lastModifiedBy>Tobias Wich</cp:lastModifiedBy>
  <cp:revision>589</cp:revision>
  <cp:lastPrinted>2012-12-18T12:11:13Z</cp:lastPrinted>
  <dcterms:created xsi:type="dcterms:W3CDTF">2004-02-11T13:21:52Z</dcterms:created>
  <dcterms:modified xsi:type="dcterms:W3CDTF">2013-02-15T14:04:35Z</dcterms:modified>
</cp:coreProperties>
</file>